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8"/>
  </p:notesMasterIdLst>
  <p:handoutMasterIdLst>
    <p:handoutMasterId r:id="rId19"/>
  </p:handoutMasterIdLst>
  <p:sldIdLst>
    <p:sldId id="256" r:id="rId6"/>
    <p:sldId id="335" r:id="rId7"/>
    <p:sldId id="338" r:id="rId8"/>
    <p:sldId id="336" r:id="rId9"/>
    <p:sldId id="339" r:id="rId10"/>
    <p:sldId id="345" r:id="rId11"/>
    <p:sldId id="344" r:id="rId12"/>
    <p:sldId id="340" r:id="rId13"/>
    <p:sldId id="341" r:id="rId14"/>
    <p:sldId id="342" r:id="rId15"/>
    <p:sldId id="331" r:id="rId16"/>
    <p:sldId id="329" r:id="rId17"/>
  </p:sldIdLst>
  <p:sldSz cx="9144000" cy="6858000" type="screen4x3"/>
  <p:notesSz cx="7023100" cy="93091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47563CD-C41F-4C49-94EE-1E9CE753076D}">
          <p14:sldIdLst>
            <p14:sldId id="256"/>
            <p14:sldId id="335"/>
            <p14:sldId id="338"/>
            <p14:sldId id="336"/>
            <p14:sldId id="339"/>
            <p14:sldId id="345"/>
            <p14:sldId id="344"/>
            <p14:sldId id="340"/>
            <p14:sldId id="341"/>
            <p14:sldId id="342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5338A9-BA65-C115-3064-CF1C675C5ACF}" name="Philippe Desjardins" initials="PD" userId="S::philippe.desjardins@spgq.qc.ca::3ff987cc-4577-4bc1-8d08-d9b66758a58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C90025"/>
    <a:srgbClr val="D00032"/>
    <a:srgbClr val="CC0000"/>
    <a:srgbClr val="BB0016"/>
    <a:srgbClr val="D20032"/>
    <a:srgbClr val="000ED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8EFCF-CFA3-4D71-AF95-E50E0624650E}" v="33" dt="2023-09-23T12:43:07.025"/>
    <p1510:client id="{742E2153-E8CF-2D01-76D2-BCBA6C0B2A0B}" v="18" dt="2023-09-26T12:11:35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666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.xml" Id="rId8" /><Relationship Type="http://schemas.openxmlformats.org/officeDocument/2006/relationships/slide" Target="slides/slide8.xml" Id="rId13" /><Relationship Type="http://schemas.openxmlformats.org/officeDocument/2006/relationships/notesMaster" Target="notesMasters/notesMaster1.xml" Id="rId18" /><Relationship Type="http://schemas.microsoft.com/office/2018/10/relationships/authors" Target="authors.xml" Id="rId26" /><Relationship Type="http://schemas.openxmlformats.org/officeDocument/2006/relationships/customXml" Target="../customXml/item3.xml" Id="rId3" /><Relationship Type="http://schemas.openxmlformats.org/officeDocument/2006/relationships/viewProps" Target="viewProps.xml" Id="rId21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slide" Target="slides/slide12.xml" Id="rId17" /><Relationship Type="http://schemas.microsoft.com/office/2015/10/relationships/revisionInfo" Target="revisionInfo.xml" Id="rId25" /><Relationship Type="http://schemas.openxmlformats.org/officeDocument/2006/relationships/customXml" Target="../customXml/item2.xml" Id="rId2" /><Relationship Type="http://schemas.openxmlformats.org/officeDocument/2006/relationships/slide" Target="slides/slide11.xml" Id="rId16" /><Relationship Type="http://schemas.openxmlformats.org/officeDocument/2006/relationships/presProps" Target="presProps.xml" Id="rId20" /><Relationship Type="http://schemas.openxmlformats.org/officeDocument/2006/relationships/customXml" Target="../customXml/item1.xml" Id="rId1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slideMaster" Target="slideMasters/slideMaster2.xml" Id="rId5" /><Relationship Type="http://schemas.openxmlformats.org/officeDocument/2006/relationships/slide" Target="slides/slide10.xml" Id="rId15" /><Relationship Type="http://schemas.openxmlformats.org/officeDocument/2006/relationships/tableStyles" Target="tableStyles.xml" Id="rId23" /><Relationship Type="http://schemas.openxmlformats.org/officeDocument/2006/relationships/slide" Target="slides/slide5.xml" Id="rId10" /><Relationship Type="http://schemas.openxmlformats.org/officeDocument/2006/relationships/handoutMaster" Target="handoutMasters/handoutMaster1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4.xml" Id="rId9" /><Relationship Type="http://schemas.openxmlformats.org/officeDocument/2006/relationships/slide" Target="slides/slide9.xml" Id="rId14" /><Relationship Type="http://schemas.openxmlformats.org/officeDocument/2006/relationships/theme" Target="theme/theme1.xml" Id="rId22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EB15E6-82FC-457F-A006-6650D544AFD0}" type="datetime1">
              <a:rPr lang="fr-CA"/>
              <a:pPr/>
              <a:t>2023-09-26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4D823-E5C4-4B10-A9D7-453A96D52272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BAFA46-3117-44F3-9C54-C6ADCB6D7D97}" type="datetime1">
              <a:rPr lang="fr-CA"/>
              <a:pPr/>
              <a:t>2023-09-26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3439DF-3A26-4402-B6EF-458D1132B298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439DF-3A26-4402-B6EF-458D1132B298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4250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8346DF-1378-4701-A0CC-C7CFC73DBD41}" type="slidenum">
              <a:rPr lang="fr-CA"/>
              <a:pPr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1444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CA"/>
              <a:t>Benoit</a:t>
            </a:r>
          </a:p>
          <a:p>
            <a:pPr eaLnBrk="1" hangingPunct="1">
              <a:spcBef>
                <a:spcPct val="0"/>
              </a:spcBef>
            </a:pPr>
            <a:r>
              <a:rPr lang="fr-CA"/>
              <a:t>Spécifier si il s’agit d’un commentaire ou une question </a:t>
            </a: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8346DF-1378-4701-A0CC-C7CFC73DBD41}" type="slidenum"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633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8346DF-1378-4701-A0CC-C7CFC73DBD41}" type="slidenum">
              <a:rPr lang="fr-CA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46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 sz="180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8346DF-1378-4701-A0CC-C7CFC73DBD41}" type="slidenum">
              <a:rPr lang="fr-CA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2508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8346DF-1378-4701-A0CC-C7CFC73DBD41}" type="slidenum">
              <a:rPr lang="fr-CA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9997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8346DF-1378-4701-A0CC-C7CFC73DBD41}" type="slidenum">
              <a:rPr lang="fr-CA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250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8346DF-1378-4701-A0CC-C7CFC73DBD41}" type="slidenum">
              <a:rPr lang="fr-CA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7575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8346DF-1378-4701-A0CC-C7CFC73DBD41}" type="slidenum">
              <a:rPr lang="fr-CA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0955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8346DF-1378-4701-A0CC-C7CFC73DBD41}" type="slidenum">
              <a:rPr lang="fr-CA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5792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8346DF-1378-4701-A0CC-C7CFC73DBD41}" type="slidenum"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Arial"/>
                <a:sym typeface="Arial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471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E2D31-7B43-4B3B-A6EF-4D9DF0D0181E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16B04-F198-495C-AE4C-A3092E5CAAA4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D4CEC-E7CD-44AA-86FC-C66E991A8F26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F7020-89D9-489D-A693-38AA17913FB3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F1C2F-10B6-4B8D-999B-1AB1C855E6B8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EDA57-AA8B-414A-9226-3940DCECA7A8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E2D31-7B43-4B3B-A6EF-4D9DF0D0181E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16B04-F198-495C-AE4C-A3092E5CAAA4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3379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51BCCB-35A8-406A-B095-658663C33D91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9261F-06FE-492B-9145-FDEC36E65FF7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0865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911B43-1E51-40C9-84D2-B25D8D848EAF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5E652-6058-40A5-BBCA-5E32B2599189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7200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9FE82B-C75C-4605-92B9-CC8BEE8C0976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842D0-B2A4-4725-9945-84155A49A249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071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4E6F8-2CB3-47D2-93EF-9D1AF2B680B7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D5759-614A-4932-8F53-DBB87B72307E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1371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689A8-58DF-4DAC-9C55-88AF272AA214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848C7-AEF3-452B-BF19-7207F32D8921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8637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D1327-3B27-43BD-9CA7-9440B882A571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3BB97-82FD-4FF7-90EF-4024170B53A5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9940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939691-C5CA-4A5F-A668-3D3FDEA5EAF8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78D69-2B5E-40DE-9695-7A5F13BECF33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139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51BCCB-35A8-406A-B095-658663C33D91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9261F-06FE-492B-9145-FDEC36E65FF7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D2FC7-CC6F-4E48-BB38-5ABC813AC1BC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9CC1-2D51-4FC5-8804-808C0911D7B6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784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D4CEC-E7CD-44AA-86FC-C66E991A8F26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F7020-89D9-489D-A693-38AA17913FB3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154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F1C2F-10B6-4B8D-999B-1AB1C855E6B8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EDA57-AA8B-414A-9226-3940DCECA7A8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574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911B43-1E51-40C9-84D2-B25D8D848EAF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5E652-6058-40A5-BBCA-5E32B2599189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9FE82B-C75C-4605-92B9-CC8BEE8C0976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842D0-B2A4-4725-9945-84155A49A249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4E6F8-2CB3-47D2-93EF-9D1AF2B680B7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D5759-614A-4932-8F53-DBB87B72307E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689A8-58DF-4DAC-9C55-88AF272AA214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848C7-AEF3-452B-BF19-7207F32D8921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D1327-3B27-43BD-9CA7-9440B882A571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3BB97-82FD-4FF7-90EF-4024170B53A5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939691-C5CA-4A5F-A668-3D3FDEA5EAF8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78D69-2B5E-40DE-9695-7A5F13BECF33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D2FC7-CC6F-4E48-BB38-5ABC813AC1BC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9CC1-2D51-4FC5-8804-808C0911D7B6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20A97DC-1177-4AA1-9A77-4E8FDBD434EF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F420D9-617E-4E85-B8AB-8E89C6EF48A6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420A97DC-1177-4AA1-9A77-4E8FDBD434EF}" type="datetimeFigureOut">
              <a:rPr lang="fr-FR"/>
              <a:pPr/>
              <a:t>26/09/2023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A1F420D9-617E-4E85-B8AB-8E89C6EF48A6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480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9.xml"/><Relationship Id="rId7" Type="http://schemas.openxmlformats.org/officeDocument/2006/relationships/image" Target="../media/image2.jpe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nego.fp@spgq.qc.ca" TargetMode="External"/><Relationship Id="rId3" Type="http://schemas.openxmlformats.org/officeDocument/2006/relationships/tags" Target="../tags/tag43.xml"/><Relationship Id="rId7" Type="http://schemas.openxmlformats.org/officeDocument/2006/relationships/image" Target="../media/image2.jpe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4.xml"/><Relationship Id="rId9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10" Type="http://schemas.openxmlformats.org/officeDocument/2006/relationships/image" Target="../media/image7.jpeg"/><Relationship Id="rId4" Type="http://schemas.openxmlformats.org/officeDocument/2006/relationships/tags" Target="../tags/tag48.xm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.xml"/><Relationship Id="rId7" Type="http://schemas.openxmlformats.org/officeDocument/2006/relationships/image" Target="../media/image2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pgq.qc.ca/wp-content/uploads/2023/09/2023-08-21_FP_Rapport-de-mediation_SPGQ_Francoise-Chevarie.pdf" TargetMode="External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1.xm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4.xml"/><Relationship Id="rId7" Type="http://schemas.openxmlformats.org/officeDocument/2006/relationships/image" Target="../media/image2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8.xml"/><Relationship Id="rId7" Type="http://schemas.openxmlformats.org/officeDocument/2006/relationships/image" Target="../media/image2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9.xml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2.xml"/><Relationship Id="rId7" Type="http://schemas.openxmlformats.org/officeDocument/2006/relationships/image" Target="../media/image2.jpe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3.xml"/><Relationship Id="rId9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6.xml"/><Relationship Id="rId7" Type="http://schemas.openxmlformats.org/officeDocument/2006/relationships/image" Target="../media/image2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Relationship Id="rId9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0.xml"/><Relationship Id="rId7" Type="http://schemas.openxmlformats.org/officeDocument/2006/relationships/image" Target="../media/image2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4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490663"/>
            <a:ext cx="7772400" cy="2571765"/>
          </a:xfrm>
        </p:spPr>
        <p:txBody>
          <a:bodyPr/>
          <a:lstStyle/>
          <a:p>
            <a:pPr algn="l"/>
            <a:br>
              <a:rPr lang="fr-CA" sz="3600">
                <a:latin typeface="Arial Black" pitchFamily="34" charset="0"/>
              </a:rPr>
            </a:br>
            <a:br>
              <a:rPr lang="fr-CA" sz="3600">
                <a:latin typeface="Arial Black" pitchFamily="34" charset="0"/>
              </a:rPr>
            </a:br>
            <a:br>
              <a:rPr lang="fr-CA" sz="3600">
                <a:latin typeface="Arial Black" pitchFamily="34" charset="0"/>
              </a:rPr>
            </a:br>
            <a:br>
              <a:rPr lang="fr-CA" sz="3600">
                <a:latin typeface="Arial Black" pitchFamily="34" charset="0"/>
              </a:rPr>
            </a:br>
            <a:br>
              <a:rPr lang="fr-CA" sz="3600">
                <a:latin typeface="Arial Black" pitchFamily="34" charset="0"/>
              </a:rPr>
            </a:br>
            <a:r>
              <a:rPr lang="fr-CA" sz="3600">
                <a:latin typeface="Arial Black"/>
                <a:ea typeface="MS PGothic"/>
              </a:rPr>
              <a:t>État de la négociation</a:t>
            </a:r>
            <a:br>
              <a:rPr lang="fr-CA" sz="3600">
                <a:latin typeface="Arial Black" pitchFamily="34" charset="0"/>
              </a:rPr>
            </a:br>
            <a:br>
              <a:rPr lang="fr-CA" sz="3600">
                <a:latin typeface="Arial Black" pitchFamily="34" charset="0"/>
              </a:rPr>
            </a:br>
            <a:r>
              <a:rPr lang="fr-CA" sz="3600">
                <a:latin typeface="Arial Black"/>
                <a:ea typeface="MS PGothic"/>
              </a:rPr>
              <a:t>Renouvellement </a:t>
            </a:r>
            <a:br>
              <a:rPr lang="fr-CA" sz="3600">
                <a:latin typeface="Arial Black"/>
                <a:ea typeface="MS PGothic"/>
              </a:rPr>
            </a:br>
            <a:r>
              <a:rPr lang="fr-CA" sz="3600">
                <a:latin typeface="Arial Black"/>
                <a:ea typeface="MS PGothic"/>
              </a:rPr>
              <a:t>de la convention collective 2020-2023</a:t>
            </a:r>
            <a:br>
              <a:rPr lang="fr-CA" sz="3600">
                <a:latin typeface="Arial Black" pitchFamily="34" charset="0"/>
              </a:rPr>
            </a:br>
            <a:br>
              <a:rPr lang="fr-CA" sz="3600">
                <a:latin typeface="Arial Black" pitchFamily="34" charset="0"/>
              </a:rPr>
            </a:br>
            <a:br>
              <a:rPr lang="fr-CA" sz="3600">
                <a:latin typeface="Arial Black" pitchFamily="34" charset="0"/>
              </a:rPr>
            </a:br>
            <a:r>
              <a:rPr lang="fr-CA" sz="2000">
                <a:latin typeface="Arial Black" panose="020B0A04020102020204" pitchFamily="34" charset="0"/>
              </a:rPr>
              <a:t>CUAFP, </a:t>
            </a:r>
            <a:r>
              <a:rPr lang="fr-CA" sz="2000">
                <a:latin typeface="Arial Black" panose="020B0A04020102020204" pitchFamily="34" charset="0"/>
                <a:ea typeface="MS PGothic"/>
              </a:rPr>
              <a:t>28 septembre 2023 </a:t>
            </a:r>
            <a:br>
              <a:rPr lang="fr-CA" sz="1800"/>
            </a:br>
            <a:endParaRPr lang="fr-CA" sz="3600">
              <a:latin typeface="Arial Black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2"/>
            </p:custDataLst>
          </p:nvPr>
        </p:nvSpPr>
        <p:spPr>
          <a:xfrm>
            <a:off x="0" y="6177732"/>
            <a:ext cx="9144000" cy="680268"/>
          </a:xfrm>
          <a:prstGeom prst="rect">
            <a:avLst/>
          </a:prstGeom>
          <a:solidFill>
            <a:srgbClr val="C90025"/>
          </a:solidFill>
          <a:ln>
            <a:noFill/>
          </a:ln>
          <a:effectLst>
            <a:innerShdw blurRad="95250" dist="152400" dir="84000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pic>
        <p:nvPicPr>
          <p:cNvPr id="15365" name="Picture 7" descr="LogoSPGQ-RVB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247900" y="638175"/>
            <a:ext cx="4646613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252983"/>
            <a:ext cx="7772400" cy="813942"/>
          </a:xfrm>
        </p:spPr>
        <p:txBody>
          <a:bodyPr/>
          <a:lstStyle/>
          <a:p>
            <a:pPr algn="l" eaLnBrk="1" hangingPunct="1"/>
            <a:r>
              <a:rPr lang="fr-CA" sz="2800" dirty="0">
                <a:latin typeface="Arial Black"/>
                <a:ea typeface="MS PGothic"/>
              </a:rPr>
              <a:t>Sondage de mai 2023</a:t>
            </a: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2066925"/>
            <a:ext cx="8001000" cy="3930650"/>
          </a:xfrm>
        </p:spPr>
        <p:txBody>
          <a:bodyPr/>
          <a:lstStyle/>
          <a:p>
            <a:pPr algn="l"/>
            <a:r>
              <a:rPr lang="fr-CA" sz="18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Ce sondage a été réalisé auprès de nos membres, dont 6700 répondants ont pris part.</a:t>
            </a:r>
            <a:endParaRPr lang="fr-FR" dirty="0">
              <a:solidFill>
                <a:schemeClr val="tx1"/>
              </a:solidFill>
            </a:endParaRPr>
          </a:p>
          <a:p>
            <a:pPr algn="l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fr-C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ABA4EF-007F-4485-B686-1644D259E38F}" type="slidenum">
              <a:rPr lang="fr-CA" sz="1000" b="1">
                <a:solidFill>
                  <a:schemeClr val="bg1"/>
                </a:solidFill>
                <a:latin typeface="Arial Black" pitchFamily="34" charset="0"/>
              </a:rPr>
              <a:pPr/>
              <a:t>10</a:t>
            </a:fld>
            <a:endParaRPr lang="fr-CA" sz="10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9A2D000-C439-0FEC-69D0-37773C56F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007712"/>
              </p:ext>
            </p:extLst>
          </p:nvPr>
        </p:nvGraphicFramePr>
        <p:xfrm>
          <a:off x="843805" y="3498015"/>
          <a:ext cx="732304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30">
                  <a:extLst>
                    <a:ext uri="{9D8B030D-6E8A-4147-A177-3AD203B41FA5}">
                      <a16:colId xmlns:a16="http://schemas.microsoft.com/office/drawing/2014/main" val="3135763258"/>
                    </a:ext>
                  </a:extLst>
                </a:gridCol>
                <a:gridCol w="1687398">
                  <a:extLst>
                    <a:ext uri="{9D8B030D-6E8A-4147-A177-3AD203B41FA5}">
                      <a16:colId xmlns:a16="http://schemas.microsoft.com/office/drawing/2014/main" val="1080720261"/>
                    </a:ext>
                  </a:extLst>
                </a:gridCol>
                <a:gridCol w="1329052">
                  <a:extLst>
                    <a:ext uri="{9D8B030D-6E8A-4147-A177-3AD203B41FA5}">
                      <a16:colId xmlns:a16="http://schemas.microsoft.com/office/drawing/2014/main" val="3217502049"/>
                    </a:ext>
                  </a:extLst>
                </a:gridCol>
                <a:gridCol w="1830760">
                  <a:extLst>
                    <a:ext uri="{9D8B030D-6E8A-4147-A177-3AD203B41FA5}">
                      <a16:colId xmlns:a16="http://schemas.microsoft.com/office/drawing/2014/main" val="2718479811"/>
                    </a:ext>
                  </a:extLst>
                </a:gridCol>
              </a:tblGrid>
              <a:tr h="328286">
                <a:tc>
                  <a:txBody>
                    <a:bodyPr/>
                    <a:lstStyle/>
                    <a:p>
                      <a:r>
                        <a:rPr lang="fr-CA"/>
                        <a:t> Grève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Accord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Désaccord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667269"/>
                  </a:ext>
                </a:extLst>
              </a:tr>
              <a:tr h="328286">
                <a:tc>
                  <a:txBody>
                    <a:bodyPr/>
                    <a:lstStyle/>
                    <a:p>
                      <a:r>
                        <a:rPr lang="fr-CA"/>
                        <a:t>soir/fin de </a:t>
                      </a:r>
                      <a:r>
                        <a:rPr lang="fr-CA" err="1"/>
                        <a:t>sem</a:t>
                      </a:r>
                      <a:endParaRPr lang="fr-CA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65%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35%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597519"/>
                  </a:ext>
                </a:extLst>
              </a:tr>
              <a:tr h="328286">
                <a:tc>
                  <a:txBody>
                    <a:bodyPr/>
                    <a:lstStyle/>
                    <a:p>
                      <a:r>
                        <a:rPr lang="fr-CA"/>
                        <a:t>intermittente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71%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29%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967241"/>
                  </a:ext>
                </a:extLst>
              </a:tr>
              <a:tr h="328286">
                <a:tc>
                  <a:txBody>
                    <a:bodyPr/>
                    <a:lstStyle/>
                    <a:p>
                      <a:r>
                        <a:rPr lang="fr-CA" dirty="0"/>
                        <a:t>5 jours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63%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37%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99162"/>
                  </a:ext>
                </a:extLst>
              </a:tr>
              <a:tr h="328286">
                <a:tc>
                  <a:txBody>
                    <a:bodyPr/>
                    <a:lstStyle/>
                    <a:p>
                      <a:r>
                        <a:rPr lang="fr-CA"/>
                        <a:t>10 jours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47%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53%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377220"/>
                  </a:ext>
                </a:extLst>
              </a:tr>
              <a:tr h="328286">
                <a:tc>
                  <a:txBody>
                    <a:bodyPr/>
                    <a:lstStyle/>
                    <a:p>
                      <a:r>
                        <a:rPr lang="fr-CA"/>
                        <a:t>illimité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38%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62%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223144"/>
                  </a:ext>
                </a:extLst>
              </a:tr>
            </a:tbl>
          </a:graphicData>
        </a:graphic>
      </p:graphicFrame>
      <p:sp>
        <p:nvSpPr>
          <p:cNvPr id="5" name="ZoneTexte 1">
            <a:extLst>
              <a:ext uri="{FF2B5EF4-FFF2-40B4-BE49-F238E27FC236}">
                <a16:creationId xmlns:a16="http://schemas.microsoft.com/office/drawing/2014/main" id="{88BD4811-CFEB-E6B8-DD9C-5625B4B7EB01}"/>
              </a:ext>
            </a:extLst>
          </p:cNvPr>
          <p:cNvSpPr txBox="1"/>
          <p:nvPr/>
        </p:nvSpPr>
        <p:spPr>
          <a:xfrm>
            <a:off x="763197" y="3009065"/>
            <a:ext cx="6956608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en-US" b="1" dirty="0">
                <a:latin typeface="Calibri"/>
                <a:ea typeface="MS PGothic"/>
                <a:cs typeface="Calibri"/>
              </a:rPr>
              <a:t>Extrait du sondage de </a:t>
            </a:r>
            <a:r>
              <a:rPr lang="en-US" b="1" dirty="0" err="1">
                <a:latin typeface="Calibri"/>
                <a:ea typeface="MS PGothic"/>
                <a:cs typeface="Calibri"/>
              </a:rPr>
              <a:t>mai</a:t>
            </a:r>
            <a:r>
              <a:rPr lang="en-US" b="1" dirty="0">
                <a:latin typeface="Calibri"/>
                <a:ea typeface="MS PGothic"/>
                <a:cs typeface="Calibri"/>
              </a:rPr>
              <a:t> 2023 sur les </a:t>
            </a:r>
            <a:r>
              <a:rPr lang="en-US" b="1" dirty="0" err="1">
                <a:latin typeface="Calibri"/>
                <a:ea typeface="MS PGothic"/>
                <a:cs typeface="Calibri"/>
              </a:rPr>
              <a:t>moyens</a:t>
            </a:r>
            <a:r>
              <a:rPr lang="en-US" b="1" dirty="0">
                <a:latin typeface="Calibri"/>
                <a:ea typeface="MS PGothic"/>
                <a:cs typeface="Calibri"/>
              </a:rPr>
              <a:t> de pression</a:t>
            </a:r>
            <a:r>
              <a:rPr lang="en-US" dirty="0">
                <a:latin typeface="Calibri"/>
                <a:ea typeface="MS PGothic"/>
                <a:cs typeface="Calibri"/>
              </a:rPr>
              <a:t>     </a:t>
            </a:r>
          </a:p>
        </p:txBody>
      </p:sp>
    </p:spTree>
    <p:extLst>
      <p:ext uri="{BB962C8B-B14F-4D97-AF65-F5344CB8AC3E}">
        <p14:creationId xmlns:p14="http://schemas.microsoft.com/office/powerpoint/2010/main" val="2656529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136064"/>
            <a:ext cx="7772400" cy="1145497"/>
          </a:xfrm>
        </p:spPr>
        <p:txBody>
          <a:bodyPr/>
          <a:lstStyle/>
          <a:p>
            <a:pPr algn="l" eaLnBrk="1" hangingPunct="1"/>
            <a:r>
              <a:rPr lang="fr-CA" sz="2800">
                <a:solidFill>
                  <a:srgbClr val="777777"/>
                </a:solidFill>
                <a:latin typeface="Arial Black"/>
                <a:ea typeface="MS PGothic"/>
              </a:rPr>
              <a:t>Pour nous joindre</a:t>
            </a: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05788" y="2790825"/>
            <a:ext cx="7497192" cy="3930650"/>
          </a:xfrm>
        </p:spPr>
        <p:txBody>
          <a:bodyPr/>
          <a:lstStyle/>
          <a:p>
            <a:pPr algn="l" eaLnBrk="1" hangingPunct="1"/>
            <a:r>
              <a:rPr lang="fr-CA" sz="1800" b="1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Communiquez avec nous pour nous faire part de: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fr-CA" sz="180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Vos commentaires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fr-CA" sz="180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Vos suggestions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fr-CA" sz="180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Nous aider à bonifier notre argumentaire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fr-CA" sz="180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Nous proposer des moyens d’atteindre nos objectifs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endParaRPr lang="fr-CA" sz="1800" b="1">
              <a:solidFill>
                <a:schemeClr val="tx1"/>
              </a:solidFill>
              <a:latin typeface="Arial"/>
              <a:ea typeface="Times New Roman" panose="02020603050405020304" pitchFamily="18" charset="0"/>
              <a:cs typeface="Arial"/>
            </a:endParaRPr>
          </a:p>
          <a:p>
            <a:pPr algn="l" eaLnBrk="1" hangingPunct="1"/>
            <a:r>
              <a:rPr lang="fr-CA" sz="1800" b="1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Courriel dédié: </a:t>
            </a:r>
            <a:r>
              <a:rPr lang="fr-CA" sz="1800" b="1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  <a:hlinkClick r:id="rId8"/>
              </a:rPr>
              <a:t>nego.fp@spgq.qc.ca</a:t>
            </a:r>
            <a:r>
              <a:rPr lang="fr-CA" sz="1800" b="1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	</a:t>
            </a:r>
            <a:endParaRPr lang="fr-CA" sz="1800" b="1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endParaRPr lang="fr-CA" sz="18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1" hangingPunct="1"/>
            <a:endParaRPr lang="fr-CA" sz="18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ABA4EF-007F-4485-B686-1644D259E38F}" type="slidenum">
              <a:rPr kumimoji="0" lang="fr-CA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CA" sz="1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884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ous-titr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516063" y="3814763"/>
            <a:ext cx="6119812" cy="466725"/>
          </a:xfrm>
        </p:spPr>
        <p:txBody>
          <a:bodyPr/>
          <a:lstStyle/>
          <a:p>
            <a:pPr eaLnBrk="1" hangingPunct="1"/>
            <a:r>
              <a:rPr lang="fr-CA" sz="2400" b="1">
                <a:solidFill>
                  <a:schemeClr val="tx1"/>
                </a:solidFill>
                <a:latin typeface="Arial Black" pitchFamily="34" charset="0"/>
              </a:rPr>
              <a:t>www.spgq.qc.ca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0" y="5949599"/>
            <a:ext cx="9144000" cy="908401"/>
          </a:xfrm>
          <a:prstGeom prst="rect">
            <a:avLst/>
          </a:prstGeom>
          <a:solidFill>
            <a:srgbClr val="C90025"/>
          </a:solidFill>
          <a:ln>
            <a:noFill/>
          </a:ln>
          <a:effectLst>
            <a:innerShdw blurRad="95250" dist="152400" dir="84000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pic>
        <p:nvPicPr>
          <p:cNvPr id="22533" name="Picture 7" descr="LogoSPGQ-RVB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247900" y="1627127"/>
            <a:ext cx="4646613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ZoneTexte 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47900" y="4679950"/>
            <a:ext cx="5256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Arial" pitchFamily="34" charset="0"/>
                <a:cs typeface="Arial" pitchFamily="34" charset="0"/>
              </a:rPr>
              <a:t>facebook.com/lespgq    |  		twitter.com/spgq </a:t>
            </a:r>
            <a:endParaRPr lang="fr-CA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5" name="Image 2" descr="FB-fLogo.jp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928813" y="4686300"/>
            <a:ext cx="365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Image 3" descr="Twitter_logo_white.jp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153025" y="4678363"/>
            <a:ext cx="366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042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02158"/>
            <a:ext cx="7772400" cy="813942"/>
          </a:xfrm>
        </p:spPr>
        <p:txBody>
          <a:bodyPr/>
          <a:lstStyle/>
          <a:p>
            <a:pPr algn="l" eaLnBrk="1" hangingPunct="1"/>
            <a:r>
              <a:rPr lang="fr-CA" sz="2800" b="1">
                <a:latin typeface="Arial Black"/>
                <a:ea typeface="MS PGothic"/>
              </a:rPr>
              <a:t>Comité de négociation FP</a:t>
            </a: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2066925"/>
            <a:ext cx="8001000" cy="3930650"/>
          </a:xfrm>
        </p:spPr>
        <p:txBody>
          <a:bodyPr/>
          <a:lstStyle/>
          <a:p>
            <a:pPr algn="l"/>
            <a:r>
              <a:rPr lang="fr-CA" sz="1800" b="1">
                <a:solidFill>
                  <a:schemeClr val="tx1"/>
                </a:solidFill>
                <a:latin typeface="+mj-lt"/>
              </a:rPr>
              <a:t>C</a:t>
            </a:r>
            <a:r>
              <a:rPr lang="fr-CA" sz="1800" b="1" i="0">
                <a:solidFill>
                  <a:schemeClr val="tx1"/>
                </a:solidFill>
                <a:effectLst/>
                <a:latin typeface="+mj-lt"/>
              </a:rPr>
              <a:t>omité de négociation</a:t>
            </a:r>
          </a:p>
          <a:p>
            <a:pPr algn="l"/>
            <a:r>
              <a:rPr lang="fr-CA" sz="1800" b="0" i="0">
                <a:solidFill>
                  <a:srgbClr val="111111"/>
                </a:solidFill>
                <a:effectLst/>
                <a:latin typeface="+mj-lt"/>
              </a:rPr>
              <a:t>Guy De Coste, RAMQ</a:t>
            </a:r>
            <a:br>
              <a:rPr lang="fr-CA" sz="1800" b="0" i="0">
                <a:solidFill>
                  <a:srgbClr val="111111"/>
                </a:solidFill>
                <a:effectLst/>
                <a:latin typeface="+mj-lt"/>
              </a:rPr>
            </a:br>
            <a:r>
              <a:rPr lang="fr-CA" sz="1800" b="0" i="0">
                <a:solidFill>
                  <a:srgbClr val="111111"/>
                </a:solidFill>
                <a:effectLst/>
                <a:latin typeface="+mj-lt"/>
              </a:rPr>
              <a:t>Ljiljana Jureta, MRIF</a:t>
            </a:r>
            <a:br>
              <a:rPr lang="fr-CA" sz="1800" b="0" i="0">
                <a:solidFill>
                  <a:srgbClr val="111111"/>
                </a:solidFill>
                <a:effectLst/>
                <a:latin typeface="+mj-lt"/>
              </a:rPr>
            </a:br>
            <a:endParaRPr lang="fr-CA" sz="1800" b="0" i="0">
              <a:solidFill>
                <a:srgbClr val="111111"/>
              </a:solidFill>
              <a:effectLst/>
              <a:latin typeface="+mj-lt"/>
            </a:endParaRPr>
          </a:p>
          <a:p>
            <a:pPr algn="l"/>
            <a:endParaRPr lang="fr-CA" sz="1800" b="1">
              <a:solidFill>
                <a:srgbClr val="111111"/>
              </a:solidFill>
              <a:latin typeface="+mj-lt"/>
            </a:endParaRPr>
          </a:p>
          <a:p>
            <a:pPr algn="l"/>
            <a:r>
              <a:rPr lang="fr-CA" sz="1800" b="1">
                <a:solidFill>
                  <a:srgbClr val="111111"/>
                </a:solidFill>
                <a:latin typeface="+mj-lt"/>
              </a:rPr>
              <a:t>Responsable politique de la négociation</a:t>
            </a:r>
            <a:endParaRPr lang="fr-CA" sz="1800">
              <a:solidFill>
                <a:srgbClr val="111111"/>
              </a:solidFill>
              <a:latin typeface="+mj-lt"/>
            </a:endParaRPr>
          </a:p>
          <a:p>
            <a:pPr algn="l"/>
            <a:r>
              <a:rPr lang="fr-CA" sz="1800">
                <a:solidFill>
                  <a:srgbClr val="111111"/>
                </a:solidFill>
                <a:latin typeface="+mj-lt"/>
              </a:rPr>
              <a:t>Josée Néron, secrétaire</a:t>
            </a:r>
          </a:p>
          <a:p>
            <a:pPr algn="l"/>
            <a:endParaRPr lang="fr-CA" sz="1800" b="0" i="0">
              <a:solidFill>
                <a:srgbClr val="111111"/>
              </a:solidFill>
              <a:effectLst/>
              <a:latin typeface="+mj-lt"/>
            </a:endParaRPr>
          </a:p>
          <a:p>
            <a:pPr algn="l"/>
            <a:r>
              <a:rPr lang="fr-CA" sz="1800" b="1" i="0">
                <a:solidFill>
                  <a:srgbClr val="111111"/>
                </a:solidFill>
                <a:effectLst/>
                <a:latin typeface="+mj-lt"/>
              </a:rPr>
              <a:t>Conseillers en relations du travail et à la négociation</a:t>
            </a:r>
          </a:p>
          <a:p>
            <a:pPr algn="l"/>
            <a:r>
              <a:rPr lang="fr-CA" sz="1800" i="0">
                <a:solidFill>
                  <a:srgbClr val="111111"/>
                </a:solidFill>
                <a:effectLst/>
                <a:latin typeface="+mj-lt"/>
              </a:rPr>
              <a:t>Benoît Laliberté</a:t>
            </a:r>
          </a:p>
          <a:p>
            <a:pPr algn="l"/>
            <a:r>
              <a:rPr lang="fr-CA" sz="1800" i="0">
                <a:solidFill>
                  <a:srgbClr val="111111"/>
                </a:solidFill>
                <a:effectLst/>
                <a:latin typeface="+mj-lt"/>
              </a:rPr>
              <a:t>François Boyer</a:t>
            </a: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ABA4EF-007F-4485-B686-1644D259E38F}" type="slidenum">
              <a:rPr lang="fr-CA" sz="1000" b="1">
                <a:solidFill>
                  <a:schemeClr val="bg1"/>
                </a:solidFill>
                <a:latin typeface="Arial Black" pitchFamily="34" charset="0"/>
              </a:rPr>
              <a:pPr/>
              <a:t>2</a:t>
            </a:fld>
            <a:endParaRPr lang="fr-CA" sz="10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145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252983"/>
            <a:ext cx="7772400" cy="813942"/>
          </a:xfrm>
        </p:spPr>
        <p:txBody>
          <a:bodyPr/>
          <a:lstStyle/>
          <a:p>
            <a:pPr algn="l" eaLnBrk="1" hangingPunct="1"/>
            <a:r>
              <a:rPr lang="fr-CA" sz="2800" b="1" dirty="0">
                <a:solidFill>
                  <a:srgbClr val="777777"/>
                </a:solidFill>
                <a:latin typeface="Arial Black"/>
                <a:ea typeface="MS PGothic"/>
              </a:rPr>
              <a:t>État de la négociation</a:t>
            </a: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1954924"/>
            <a:ext cx="8001000" cy="4177862"/>
          </a:xfrm>
        </p:spPr>
        <p:txBody>
          <a:bodyPr/>
          <a:lstStyle/>
          <a:p>
            <a:pPr algn="l" eaLnBrk="1" hangingPunct="1"/>
            <a:endParaRPr lang="fr-CA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fr-CA" sz="2000">
                <a:solidFill>
                  <a:prstClr val="black"/>
                </a:solidFill>
                <a:latin typeface="Arial"/>
                <a:ea typeface="Times New Roman" panose="02020603050405020304" pitchFamily="18" charset="0"/>
                <a:cs typeface="Arial"/>
              </a:rPr>
              <a:t>En date du 28 septembre 2023: </a:t>
            </a:r>
            <a:endParaRPr lang="fr-CA" sz="20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fr-CA" sz="20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fr-CA" sz="2000">
                <a:solidFill>
                  <a:prstClr val="black"/>
                </a:solidFill>
                <a:latin typeface="Arial"/>
                <a:ea typeface="Times New Roman" panose="02020603050405020304" pitchFamily="18" charset="0"/>
                <a:cs typeface="Arial"/>
              </a:rPr>
              <a:t>26 séances de négociation (janvier 2023 à septembre 2023)</a:t>
            </a:r>
            <a:endParaRPr lang="fr-CA" sz="20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l">
              <a:buChar char="•"/>
            </a:pPr>
            <a:r>
              <a:rPr lang="fr-CA" sz="1600">
                <a:solidFill>
                  <a:prstClr val="black"/>
                </a:solidFill>
                <a:latin typeface="Arial"/>
                <a:ea typeface="Times New Roman" panose="02020603050405020304" pitchFamily="18" charset="0"/>
                <a:cs typeface="Arial"/>
              </a:rPr>
              <a:t>100 heures à la table de négociation</a:t>
            </a:r>
            <a:endParaRPr lang="fr-CA" sz="16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fr-CA" sz="20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fr-CA" sz="2000">
                <a:solidFill>
                  <a:prstClr val="black"/>
                </a:solidFill>
                <a:latin typeface="Arial"/>
                <a:ea typeface="Times New Roman" panose="02020603050405020304" pitchFamily="18" charset="0"/>
                <a:cs typeface="Arial"/>
              </a:rPr>
              <a:t>5 séances en médiation (21 juin au 21 août 2023)</a:t>
            </a:r>
            <a:endParaRPr lang="fr-CA" sz="20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fr-CA" sz="20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fr-CA" sz="200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médiatrice a constaté l’échec de la médiation et a rendu son </a:t>
            </a:r>
            <a:r>
              <a:rPr lang="fr-CA" sz="200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rapport</a:t>
            </a:r>
            <a:r>
              <a:rPr lang="fr-CA" sz="200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 8 septembre 2023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fr-CA" sz="20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fr-CA" sz="20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ABA4EF-007F-4485-B686-1644D259E38F}" type="slidenum">
              <a:rPr lang="fr-CA" sz="1000" b="1">
                <a:solidFill>
                  <a:schemeClr val="bg1"/>
                </a:solidFill>
                <a:latin typeface="Arial Black" pitchFamily="34" charset="0"/>
              </a:rPr>
              <a:pPr/>
              <a:t>3</a:t>
            </a:fld>
            <a:endParaRPr lang="fr-CA" sz="10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423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86255" y="1252983"/>
            <a:ext cx="8071945" cy="813942"/>
          </a:xfrm>
        </p:spPr>
        <p:txBody>
          <a:bodyPr/>
          <a:lstStyle/>
          <a:p>
            <a:pPr algn="l" eaLnBrk="1" hangingPunct="1"/>
            <a:r>
              <a:rPr lang="fr-CA" sz="2800">
                <a:solidFill>
                  <a:srgbClr val="777777"/>
                </a:solidFill>
                <a:latin typeface="Arial Black"/>
                <a:ea typeface="MS PGothic"/>
              </a:rPr>
              <a:t>État de la négociation</a:t>
            </a: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86255" y="2351313"/>
            <a:ext cx="8001000" cy="4043519"/>
          </a:xfrm>
        </p:spPr>
        <p:txBody>
          <a:bodyPr/>
          <a:lstStyle/>
          <a:p>
            <a:pPr marL="28575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fr-CA" sz="18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fr-CA" sz="2400" dirty="0">
                <a:solidFill>
                  <a:prstClr val="black"/>
                </a:solidFill>
                <a:latin typeface="Arial"/>
                <a:ea typeface="Times New Roman" panose="02020603050405020304" pitchFamily="18" charset="0"/>
                <a:cs typeface="Arial"/>
              </a:rPr>
              <a:t>Le comité de négociation a avisé le Secrétariat du Conseil du trésor qu’il laissait tomber la présente négociation basée sur les intérêts (NBI) à compter du 31 août 2023 pour passer en mode transactionnel, en proposant des modifications précises aux textes de la convention collective.</a:t>
            </a:r>
          </a:p>
          <a:p>
            <a:pPr algn="l" eaLnBrk="1" hangingPunct="1"/>
            <a:endParaRPr lang="fr-CA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ABA4EF-007F-4485-B686-1644D259E38F}" type="slidenum">
              <a:rPr lang="fr-CA" sz="1000" b="1">
                <a:solidFill>
                  <a:schemeClr val="bg1"/>
                </a:solidFill>
                <a:latin typeface="Arial Black" pitchFamily="34" charset="0"/>
              </a:rPr>
              <a:pPr/>
              <a:t>4</a:t>
            </a:fld>
            <a:endParaRPr lang="fr-CA" sz="10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260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92204" y="1237552"/>
            <a:ext cx="7772400" cy="813942"/>
          </a:xfrm>
        </p:spPr>
        <p:txBody>
          <a:bodyPr/>
          <a:lstStyle/>
          <a:p>
            <a:pPr algn="l" eaLnBrk="1" hangingPunct="1"/>
            <a:r>
              <a:rPr lang="fr-CA" sz="4000" dirty="0"/>
              <a:t>Proposition patronale</a:t>
            </a:r>
            <a:br>
              <a:rPr lang="fr-CA" sz="4000" dirty="0"/>
            </a:br>
            <a:r>
              <a:rPr lang="fr-CA" sz="4000" dirty="0"/>
              <a:t>Contrat de 5 ans</a:t>
            </a: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Arial"/>
              </a:rPr>
            </a:br>
            <a:endParaRPr lang="fr-CA" sz="2800" dirty="0">
              <a:solidFill>
                <a:srgbClr val="777777"/>
              </a:solidFill>
              <a:latin typeface="Arial Black"/>
              <a:ea typeface="MS PGothic"/>
            </a:endParaRP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15099" y="1753713"/>
            <a:ext cx="8001000" cy="3930650"/>
          </a:xfrm>
        </p:spPr>
        <p:txBody>
          <a:bodyPr/>
          <a:lstStyle/>
          <a:p>
            <a:pPr algn="l"/>
            <a:endParaRPr lang="fr-FR" dirty="0">
              <a:solidFill>
                <a:schemeClr val="tx1"/>
              </a:solidFill>
            </a:endParaRPr>
          </a:p>
          <a:p>
            <a:pPr algn="l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fr-C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ABA4EF-007F-4485-B686-1644D259E38F}" type="slidenum">
              <a:rPr lang="fr-CA" sz="1000" b="1">
                <a:solidFill>
                  <a:schemeClr val="bg1"/>
                </a:solidFill>
                <a:latin typeface="Arial Black" pitchFamily="34" charset="0"/>
              </a:rPr>
              <a:pPr/>
              <a:t>5</a:t>
            </a:fld>
            <a:endParaRPr lang="fr-CA" sz="10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88BD4811-CFEB-E6B8-DD9C-5625B4B7EB01}"/>
              </a:ext>
            </a:extLst>
          </p:cNvPr>
          <p:cNvSpPr txBox="1"/>
          <p:nvPr/>
        </p:nvSpPr>
        <p:spPr>
          <a:xfrm>
            <a:off x="1207996" y="3028989"/>
            <a:ext cx="6956608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latin typeface="Calibri"/>
                <a:ea typeface="MS PGothic"/>
                <a:cs typeface="Calibri"/>
              </a:rPr>
              <a:t>   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6257262-3A6C-FAE9-0786-9728A49891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901" y="2180052"/>
            <a:ext cx="7408103" cy="350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2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92204" y="1237552"/>
            <a:ext cx="7772400" cy="813942"/>
          </a:xfrm>
        </p:spPr>
        <p:txBody>
          <a:bodyPr/>
          <a:lstStyle/>
          <a:p>
            <a:pPr algn="l" eaLnBrk="1" hangingPunct="1"/>
            <a:r>
              <a:rPr lang="fr-CA" sz="4000" dirty="0"/>
              <a:t>Proposition patronale</a:t>
            </a:r>
            <a:br>
              <a:rPr lang="fr-CA" sz="4000" dirty="0"/>
            </a:br>
            <a:r>
              <a:rPr lang="fr-CA" sz="4000" dirty="0"/>
              <a:t>Contrat de 5 ans</a:t>
            </a: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Arial"/>
              </a:rPr>
            </a:br>
            <a:endParaRPr lang="fr-CA" sz="2800" dirty="0">
              <a:solidFill>
                <a:srgbClr val="777777"/>
              </a:solidFill>
              <a:latin typeface="Arial Black"/>
              <a:ea typeface="MS PGothic"/>
            </a:endParaRP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15099" y="1753713"/>
            <a:ext cx="8001000" cy="3930650"/>
          </a:xfrm>
        </p:spPr>
        <p:txBody>
          <a:bodyPr/>
          <a:lstStyle/>
          <a:p>
            <a:pPr algn="l"/>
            <a:endParaRPr lang="fr-FR" dirty="0">
              <a:solidFill>
                <a:schemeClr val="tx1"/>
              </a:solidFill>
            </a:endParaRPr>
          </a:p>
          <a:p>
            <a:pPr algn="l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fr-C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ABA4EF-007F-4485-B686-1644D259E38F}" type="slidenum">
              <a:rPr lang="fr-CA" sz="1000" b="1">
                <a:solidFill>
                  <a:schemeClr val="bg1"/>
                </a:solidFill>
                <a:latin typeface="Arial Black" pitchFamily="34" charset="0"/>
              </a:rPr>
              <a:pPr/>
              <a:t>6</a:t>
            </a:fld>
            <a:endParaRPr lang="fr-CA" sz="10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88BD4811-CFEB-E6B8-DD9C-5625B4B7EB01}"/>
              </a:ext>
            </a:extLst>
          </p:cNvPr>
          <p:cNvSpPr txBox="1"/>
          <p:nvPr/>
        </p:nvSpPr>
        <p:spPr>
          <a:xfrm>
            <a:off x="1207996" y="3097768"/>
            <a:ext cx="6956608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latin typeface="Calibri"/>
                <a:ea typeface="MS PGothic"/>
                <a:cs typeface="Calibri"/>
              </a:rPr>
              <a:t>   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20F99E1-4A79-5604-4EBD-BE060AAC17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7347" y="2353788"/>
            <a:ext cx="8309685" cy="291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3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78410" y="862112"/>
            <a:ext cx="7772400" cy="1009450"/>
          </a:xfrm>
        </p:spPr>
        <p:txBody>
          <a:bodyPr/>
          <a:lstStyle/>
          <a:p>
            <a:pPr algn="l" eaLnBrk="1" hangingPunct="1"/>
            <a:r>
              <a:rPr lang="fr-CA" sz="4000" dirty="0">
                <a:ea typeface="MS PGothic"/>
              </a:rPr>
              <a:t>Demande syndicale</a:t>
            </a:r>
            <a:br>
              <a:rPr lang="fr-CA" sz="4000" dirty="0"/>
            </a:br>
            <a:r>
              <a:rPr lang="fr-CA" sz="4000" dirty="0">
                <a:ea typeface="MS PGothic"/>
              </a:rPr>
              <a:t>Contrat de 3 ans</a:t>
            </a:r>
            <a:endParaRPr lang="fr-CA" sz="4000" dirty="0">
              <a:solidFill>
                <a:srgbClr val="777777"/>
              </a:solidFill>
              <a:latin typeface="Arial Black"/>
              <a:ea typeface="MS PGothic"/>
            </a:endParaRP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2066925"/>
            <a:ext cx="7772400" cy="3692852"/>
          </a:xfrm>
        </p:spPr>
        <p:txBody>
          <a:bodyPr/>
          <a:lstStyle/>
          <a:p>
            <a:pPr algn="l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fr-C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ABA4EF-007F-4485-B686-1644D259E38F}" type="slidenum">
              <a:rPr lang="fr-CA" sz="1000" b="1">
                <a:solidFill>
                  <a:schemeClr val="bg1"/>
                </a:solidFill>
                <a:latin typeface="Arial Black" pitchFamily="34" charset="0"/>
              </a:rPr>
              <a:pPr/>
              <a:t>7</a:t>
            </a:fld>
            <a:endParaRPr lang="fr-CA" sz="10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88BD4811-CFEB-E6B8-DD9C-5625B4B7EB01}"/>
              </a:ext>
            </a:extLst>
          </p:cNvPr>
          <p:cNvSpPr txBox="1"/>
          <p:nvPr/>
        </p:nvSpPr>
        <p:spPr>
          <a:xfrm>
            <a:off x="1207996" y="3097768"/>
            <a:ext cx="6956608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latin typeface="Calibri"/>
                <a:ea typeface="MS PGothic"/>
                <a:cs typeface="Calibri"/>
              </a:rPr>
              <a:t>   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BFD18F8-3D9C-FF7E-9A44-6474DD8936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4604" y="2327910"/>
            <a:ext cx="7620000" cy="242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9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902717"/>
            <a:ext cx="7772400" cy="813942"/>
          </a:xfrm>
        </p:spPr>
        <p:txBody>
          <a:bodyPr/>
          <a:lstStyle/>
          <a:p>
            <a:pPr algn="l" eaLnBrk="1" hangingPunct="1"/>
            <a:r>
              <a:rPr lang="fr-CA" sz="2800" dirty="0">
                <a:latin typeface="Arial Black"/>
                <a:ea typeface="MS PGothic"/>
              </a:rPr>
              <a:t>État de la négociation</a:t>
            </a: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1625599"/>
            <a:ext cx="8001000" cy="4551681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endParaRPr lang="fr-CA" sz="1800" b="1" dirty="0">
              <a:solidFill>
                <a:srgbClr val="000000"/>
              </a:solidFill>
              <a:latin typeface="Arial"/>
              <a:ea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fr-CA" sz="1800" b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À la table de négociation</a:t>
            </a:r>
          </a:p>
          <a:p>
            <a:pPr marL="285750" indent="-285750" algn="l" eaLnBrk="1" hangingPunct="1">
              <a:buFont typeface="Wingdings" pitchFamily="34" charset="0"/>
              <a:buChar char="§"/>
            </a:pPr>
            <a:r>
              <a:rPr lang="fr-CA" sz="18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Pas encore de réel blocage, les parties continuent à se parler;</a:t>
            </a:r>
          </a:p>
          <a:p>
            <a:pPr marL="285750" indent="-285750" algn="l" eaLnBrk="1" hangingPunct="1">
              <a:buFont typeface="Wingdings" pitchFamily="34" charset="0"/>
              <a:buChar char="§"/>
            </a:pPr>
            <a:r>
              <a:rPr lang="fr-CA" sz="18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Aucune volonté du SCT de revoir les offres salariales, de discuter de télétravail ou de laisser tomber leurs demandes relatives au régime de retraite;</a:t>
            </a:r>
          </a:p>
          <a:p>
            <a:pPr marL="285750" indent="-285750" algn="l">
              <a:buFont typeface="Wingdings" pitchFamily="34" charset="0"/>
              <a:buChar char="§"/>
            </a:pPr>
            <a:r>
              <a:rPr lang="fr-CA" sz="18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Depuis le 31 août, le comité dépose des textes, mais aucun retour du SCT;</a:t>
            </a:r>
          </a:p>
          <a:p>
            <a:pPr marL="285750" indent="-285750" algn="l">
              <a:buFont typeface="Wingdings" pitchFamily="34" charset="0"/>
              <a:buChar char="§"/>
            </a:pPr>
            <a:r>
              <a:rPr lang="fr-CA" sz="18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Le comité ne possède actuellement aucun levier pour forcer les retours demandés;</a:t>
            </a:r>
            <a:endParaRPr lang="fr-CA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34" charset="0"/>
              <a:buChar char="§"/>
            </a:pPr>
            <a:r>
              <a:rPr lang="fr-CA" sz="18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Discussion conditionnelle du comité de négo sur l’organisation du travail (OT)</a:t>
            </a:r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l">
              <a:buFont typeface="Wingdings" pitchFamily="34" charset="0"/>
              <a:buChar char="§"/>
            </a:pPr>
            <a:r>
              <a:rPr lang="fr-CA" sz="14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Quart de soir /nuit /fin de semaine</a:t>
            </a:r>
            <a:endParaRPr lang="fr-CA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l">
              <a:buFont typeface="Wingdings" pitchFamily="34" charset="0"/>
              <a:buChar char="§"/>
            </a:pPr>
            <a:r>
              <a:rPr lang="fr-CA" sz="14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Régime d’horaire variable  (4-1,07)</a:t>
            </a:r>
          </a:p>
          <a:p>
            <a:pPr marL="742950" lvl="1" indent="-285750" algn="l">
              <a:buFont typeface="Wingdings" pitchFamily="34" charset="0"/>
              <a:buChar char="§"/>
            </a:pPr>
            <a:r>
              <a:rPr lang="fr-CA" sz="1400" dirty="0">
                <a:solidFill>
                  <a:schemeClr val="tx1"/>
                </a:solidFill>
                <a:latin typeface="Arial"/>
                <a:ea typeface="MS PGothic"/>
                <a:cs typeface="Arial"/>
              </a:rPr>
              <a:t>Temps partiel</a:t>
            </a:r>
          </a:p>
          <a:p>
            <a:pPr marL="742950" lvl="1" indent="-285750" algn="l">
              <a:buFont typeface="Wingdings" pitchFamily="34" charset="0"/>
              <a:buChar char="§"/>
            </a:pPr>
            <a:endParaRPr lang="fr-CA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fr-CA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fr-C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553200" y="6499225"/>
            <a:ext cx="2133600" cy="222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6ABA4EF-007F-4485-B686-1644D259E38F}" type="slidenum">
              <a:rPr lang="fr-CA" sz="1000" b="1">
                <a:solidFill>
                  <a:schemeClr val="bg1"/>
                </a:solidFill>
                <a:latin typeface="Arial Black" pitchFamily="34" charset="0"/>
              </a:rPr>
              <a:pPr/>
              <a:t>8</a:t>
            </a:fld>
            <a:endParaRPr lang="fr-CA" sz="10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999163" y="173038"/>
            <a:ext cx="26876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53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03412" y="557048"/>
            <a:ext cx="7002556" cy="1267621"/>
          </a:xfrm>
        </p:spPr>
        <p:txBody>
          <a:bodyPr/>
          <a:lstStyle/>
          <a:p>
            <a:pPr algn="l" eaLnBrk="1" hangingPunct="1"/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/>
                <a:ea typeface="MS PGothic"/>
              </a:rPr>
              <a:t>Prochaines Étapes</a:t>
            </a:r>
            <a:endParaRPr lang="fr-CA" sz="2800" dirty="0">
              <a:latin typeface="Arial Blac"/>
              <a:ea typeface="MS PGothic"/>
            </a:endParaRP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657350" y="2407444"/>
            <a:ext cx="6000750" cy="2947988"/>
          </a:xfrm>
        </p:spPr>
        <p:txBody>
          <a:bodyPr/>
          <a:lstStyle/>
          <a:p>
            <a:pPr algn="l" eaLnBrk="1" hangingPunct="1"/>
            <a:endParaRPr lang="fr-CA" sz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fr-CA" sz="135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388" name="Espace réservé du numéro de diapositive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057900" y="5731669"/>
            <a:ext cx="1600200" cy="16668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342900"/>
            <a:fld id="{46ABA4EF-007F-4485-B686-1644D259E38F}" type="slidenum">
              <a:rPr lang="fr-CA" sz="750" b="1">
                <a:solidFill>
                  <a:prstClr val="white"/>
                </a:solidFill>
                <a:latin typeface="Arial Black" pitchFamily="34" charset="0"/>
                <a:cs typeface="Arial"/>
                <a:sym typeface="Arial"/>
              </a:rPr>
              <a:pPr defTabSz="342900"/>
              <a:t>9</a:t>
            </a:fld>
            <a:endParaRPr lang="fr-CA" sz="750" b="1">
              <a:solidFill>
                <a:prstClr val="white"/>
              </a:solidFill>
              <a:latin typeface="Arial Black" pitchFamily="34" charset="0"/>
              <a:cs typeface="Arial"/>
              <a:sym typeface="Arial"/>
            </a:endParaRPr>
          </a:p>
        </p:txBody>
      </p:sp>
      <p:pic>
        <p:nvPicPr>
          <p:cNvPr id="16389" name="Picture 6" descr="LogoSPGQ-RV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596109" y="89693"/>
            <a:ext cx="2144478" cy="61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CF91A41-AD51-7341-5034-9234DE263E62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03412" y="1706087"/>
            <a:ext cx="8251966" cy="4739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kern="0" dirty="0">
                <a:latin typeface="Arial"/>
                <a:ea typeface="Source Code Pro"/>
                <a:cs typeface="Arial"/>
                <a:sym typeface="Arial"/>
              </a:rPr>
              <a:t>Nous avons débuté les pauses négo depuis le mercredi 20 septembre entre 10h00 et 10h15;</a:t>
            </a:r>
          </a:p>
          <a:p>
            <a:pPr marL="742950" lvl="1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kern="0" dirty="0">
                <a:latin typeface="Arial"/>
                <a:ea typeface="Source Code Pro"/>
                <a:cs typeface="Arial"/>
                <a:sym typeface="Arial"/>
              </a:rPr>
              <a:t>3000 membres ont déjà visionné la pause du 20 septembre</a:t>
            </a:r>
            <a:endParaRPr lang="fr-CA" kern="0" dirty="0">
              <a:latin typeface="Arial"/>
              <a:ea typeface="Source Code Pro"/>
              <a:cs typeface="Arial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A" kern="0" dirty="0">
              <a:latin typeface="Arial"/>
              <a:ea typeface="Source Code Pro"/>
              <a:cs typeface="Arial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kern="0" dirty="0">
                <a:latin typeface="Arial"/>
                <a:ea typeface="Source Code Pro"/>
                <a:cs typeface="Arial"/>
                <a:sym typeface="Arial"/>
              </a:rPr>
              <a:t>La tournée d’information et/ou de consultation des membres est prévue pour les semaines du 16 et du 23 octobre 2023:</a:t>
            </a:r>
          </a:p>
          <a:p>
            <a:pPr defTabSz="914400">
              <a:spcBef>
                <a:spcPts val="0"/>
              </a:spcBef>
              <a:spcAft>
                <a:spcPts val="0"/>
              </a:spcAft>
            </a:pPr>
            <a:endParaRPr lang="fr-CA" kern="0" dirty="0">
              <a:latin typeface="Arial"/>
              <a:ea typeface="Source Code Pro"/>
              <a:cs typeface="Arial"/>
              <a:sym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LE</a:t>
            </a:r>
            <a:r>
              <a:rPr lang="fr-CA" dirty="0">
                <a:effectLst/>
              </a:rPr>
              <a:t> 18 OCTOBRE DE 7h30 À 8h30 (virtuel)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/>
              <a:t>LE</a:t>
            </a:r>
            <a:r>
              <a:rPr lang="fr-CA" dirty="0">
                <a:effectLst/>
              </a:rPr>
              <a:t> 18 OCTOBRE DE MIDI À 13h (virtuel)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>
                <a:effectLst/>
              </a:rPr>
              <a:t>LE 19 0CTOBRE DE MIDI À 13h </a:t>
            </a:r>
            <a:r>
              <a:rPr lang="fr-CA" b="1" dirty="0">
                <a:effectLst/>
              </a:rPr>
              <a:t>AGM EN PRÉSENTIEL</a:t>
            </a:r>
            <a:r>
              <a:rPr lang="fr-CA" dirty="0">
                <a:effectLst/>
              </a:rPr>
              <a:t> </a:t>
            </a:r>
            <a:r>
              <a:rPr lang="fr-CA" b="1" dirty="0">
                <a:effectLst/>
              </a:rPr>
              <a:t>À MONTRÉAL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LE 24 OCTOBRE DE 7h30 À 8h30 (virtuel)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LE 24 OCTOBRE DE MIDI À 13h (virtuel)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LE 25 0CTOBRE DE MIDI À 13h </a:t>
            </a:r>
            <a:r>
              <a:rPr kumimoji="0" lang="fr-C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AGM EN PRÉSENTIEL</a:t>
            </a:r>
            <a:r>
              <a:rPr kumimoji="0" lang="fr-C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 </a:t>
            </a:r>
            <a:r>
              <a:rPr kumimoji="0" lang="fr-C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À QUÉBEC</a:t>
            </a:r>
            <a:r>
              <a:rPr kumimoji="0" lang="fr-C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CA" dirty="0">
              <a:effectLst/>
            </a:endParaRPr>
          </a:p>
          <a:p>
            <a:pPr rtl="0"/>
            <a:r>
              <a:rPr lang="fr-CA" dirty="0">
                <a:effectLst/>
              </a:rPr>
              <a:t> </a:t>
            </a:r>
            <a:endParaRPr lang="fr-CA" kern="0" dirty="0">
              <a:latin typeface="Arial"/>
              <a:ea typeface="Source Code Pro"/>
              <a:cs typeface="Arial"/>
              <a:sym typeface="Arial"/>
            </a:endParaRPr>
          </a:p>
          <a:p>
            <a:pPr defTabSz="914400">
              <a:spcBef>
                <a:spcPts val="0"/>
              </a:spcBef>
              <a:spcAft>
                <a:spcPts val="0"/>
              </a:spcAft>
            </a:pPr>
            <a:endParaRPr lang="fr-CA" b="1" kern="0" cap="all" dirty="0">
              <a:latin typeface="Arial"/>
              <a:ea typeface="Source Code Pro"/>
              <a:cs typeface="Arial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A" sz="1400" kern="0" dirty="0">
              <a:latin typeface="Arial"/>
              <a:ea typeface="MS PGothi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6794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856cd58-e128-4169-8c81-d073e1c30a61">
      <UserInfo>
        <DisplayName>Alexandra Gauvin</DisplayName>
        <AccountId>70</AccountId>
        <AccountType/>
      </UserInfo>
      <UserInfo>
        <DisplayName>Genevieve Pepin-Bergeron</DisplayName>
        <AccountId>28</AccountId>
        <AccountType/>
      </UserInfo>
      <UserInfo>
        <DisplayName>David Bernans</DisplayName>
        <AccountId>729</AccountId>
        <AccountType/>
      </UserInfo>
      <UserInfo>
        <DisplayName>Christine Joyal</DisplayName>
        <AccountId>94</AccountId>
        <AccountType/>
      </UserInfo>
      <UserInfo>
        <DisplayName>Benoît Laliberté</DisplayName>
        <AccountId>58</AccountId>
        <AccountType/>
      </UserInfo>
      <UserInfo>
        <DisplayName>François Boyer</DisplayName>
        <AccountId>693</AccountId>
        <AccountType/>
      </UserInfo>
      <UserInfo>
        <DisplayName>Michael Andriantsoavina</DisplayName>
        <AccountId>9</AccountId>
        <AccountType/>
      </UserInfo>
      <UserInfo>
        <DisplayName>Alain Parent</DisplayName>
        <AccountId>31</AccountId>
        <AccountType/>
      </UserInfo>
      <UserInfo>
        <DisplayName>Guillaume Bouvrette</DisplayName>
        <AccountId>21</AccountId>
        <AccountType/>
      </UserInfo>
      <UserInfo>
        <DisplayName>Gilbert Paquette</DisplayName>
        <AccountId>72</AccountId>
        <AccountType/>
      </UserInfo>
      <UserInfo>
        <DisplayName>Josee Neron</DisplayName>
        <AccountId>790</AccountId>
        <AccountType/>
      </UserInfo>
      <UserInfo>
        <DisplayName>Caroline Viau</DisplayName>
        <AccountId>35</AccountId>
        <AccountType/>
      </UserInfo>
      <UserInfo>
        <DisplayName>Ljiljana Jureta</DisplayName>
        <AccountId>840</AccountId>
        <AccountType/>
      </UserInfo>
      <UserInfo>
        <DisplayName>Guy De Coste</DisplayName>
        <AccountId>839</AccountId>
        <AccountType/>
      </UserInfo>
      <UserInfo>
        <DisplayName>Philippe Desjardins</DisplayName>
        <AccountId>51</AccountId>
        <AccountType/>
      </UserInfo>
    </SharedWithUsers>
    <TaxCatchAll xmlns="2856cd58-e128-4169-8c81-d073e1c30a61" xsi:nil="true"/>
    <lcf76f155ced4ddcb4097134ff3c332f xmlns="092f552f-70b2-4299-9b40-5554eb34d623">
      <Terms xmlns="http://schemas.microsoft.com/office/infopath/2007/PartnerControls"/>
    </lcf76f155ced4ddcb4097134ff3c332f>
    <Pr_x00e9_cisionssurlecontenu xmlns="092f552f-70b2-4299-9b40-5554eb34d62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5055C63FAB748A189F12C2D1FA056" ma:contentTypeVersion="18" ma:contentTypeDescription="Crée un document." ma:contentTypeScope="" ma:versionID="9b3cd4050ce9c5da4997d2bf3151c428">
  <xsd:schema xmlns:xsd="http://www.w3.org/2001/XMLSchema" xmlns:xs="http://www.w3.org/2001/XMLSchema" xmlns:p="http://schemas.microsoft.com/office/2006/metadata/properties" xmlns:ns2="092f552f-70b2-4299-9b40-5554eb34d623" xmlns:ns3="2856cd58-e128-4169-8c81-d073e1c30a61" targetNamespace="http://schemas.microsoft.com/office/2006/metadata/properties" ma:root="true" ma:fieldsID="bb371f402c67616e7a4b524b8035f805" ns2:_="" ns3:_="">
    <xsd:import namespace="092f552f-70b2-4299-9b40-5554eb34d623"/>
    <xsd:import namespace="2856cd58-e128-4169-8c81-d073e1c30a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Pr_x00e9_cisionssurlecontenu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f552f-70b2-4299-9b40-5554eb34d6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r_x00e9_cisionssurlecontenu" ma:index="12" nillable="true" ma:displayName="Précisions sur le contenu" ma:format="Dropdown" ma:internalName="Pr_x00e9_cisionssurlecontenu">
      <xsd:simpleType>
        <xsd:restriction base="dms:Text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13e85953-b66f-4c1e-bf5f-0800326d7f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6cd58-e128-4169-8c81-d073e1c30a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b242503-66dd-4068-884f-315426841e62}" ma:internalName="TaxCatchAll" ma:showField="CatchAllData" ma:web="2856cd58-e128-4169-8c81-d073e1c30a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B100DE-83FF-4A4A-A033-295479B0A2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6AE48A-13F2-4BE1-9C09-AEC7A63B2FB0}">
  <ds:schemaRefs>
    <ds:schemaRef ds:uri="2856cd58-e128-4169-8c81-d073e1c30a61"/>
    <ds:schemaRef ds:uri="3da9685b-2fde-45a0-8e93-f1a1f5a77d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2A2AEB-FB3F-48FD-B8FE-118E7727A093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594</Words>
  <Application>Microsoft Office PowerPoint</Application>
  <PresentationFormat>Affichage à l'écran (4:3)</PresentationFormat>
  <Paragraphs>124</Paragraphs>
  <Slides>12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1_Thème Office</vt:lpstr>
      <vt:lpstr>     État de la négociation  Renouvellement  de la convention collective 2020-2023   CUAFP, 28 septembre 2023  </vt:lpstr>
      <vt:lpstr>Comité de négociation FP</vt:lpstr>
      <vt:lpstr>État de la négociation</vt:lpstr>
      <vt:lpstr>État de la négociation</vt:lpstr>
      <vt:lpstr>Proposition patronale Contrat de 5 ans </vt:lpstr>
      <vt:lpstr>Proposition patronale Contrat de 5 ans </vt:lpstr>
      <vt:lpstr>Demande syndicale Contrat de 3 ans</vt:lpstr>
      <vt:lpstr>État de la négociation</vt:lpstr>
      <vt:lpstr>Prochaines Étapes</vt:lpstr>
      <vt:lpstr>Sondage de mai 2023</vt:lpstr>
      <vt:lpstr>Pour nous joindre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1 – Arial black 40 pts</dc:title>
  <dc:creator>Carolle Giroux</dc:creator>
  <cp:lastModifiedBy>Benoît Laliberté</cp:lastModifiedBy>
  <cp:revision>18</cp:revision>
  <cp:lastPrinted>2022-08-29T13:52:31Z</cp:lastPrinted>
  <dcterms:created xsi:type="dcterms:W3CDTF">2014-07-08T14:07:53Z</dcterms:created>
  <dcterms:modified xsi:type="dcterms:W3CDTF">2023-09-26T12:11:35Z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0x01010022777D614DC70D4F8821E04843E19E41</vt:lpwstr>
  </property>
  <property fmtid="{D5CDD505-2E9C-101B-9397-08002B2CF9AE}" pid="3" name="MediaServiceImageTags">
    <vt:lpwstr/>
  </property>
  <property fmtid="{D5CDD505-2E9C-101B-9397-08002B2CF9AE}" pid="4" name="MSIP_Label_58410ad2-fadb-41c6-8d19-4124c5260b75_Enabled">
    <vt:lpwstr>true</vt:lpwstr>
  </property>
  <property fmtid="{D5CDD505-2E9C-101B-9397-08002B2CF9AE}" pid="5" name="MSIP_Label_58410ad2-fadb-41c6-8d19-4124c5260b75_SetDate">
    <vt:lpwstr>2023-09-13T17:46:40Z</vt:lpwstr>
  </property>
  <property fmtid="{D5CDD505-2E9C-101B-9397-08002B2CF9AE}" pid="6" name="MSIP_Label_58410ad2-fadb-41c6-8d19-4124c5260b75_Method">
    <vt:lpwstr>Standard</vt:lpwstr>
  </property>
  <property fmtid="{D5CDD505-2E9C-101B-9397-08002B2CF9AE}" pid="7" name="MSIP_Label_58410ad2-fadb-41c6-8d19-4124c5260b75_Name">
    <vt:lpwstr>defa4170-0d19-0005-0004-bc88714345d2</vt:lpwstr>
  </property>
  <property fmtid="{D5CDD505-2E9C-101B-9397-08002B2CF9AE}" pid="8" name="MSIP_Label_58410ad2-fadb-41c6-8d19-4124c5260b75_SiteId">
    <vt:lpwstr>d18b1d8f-6e66-45dd-ae4f-130d658bb9ec</vt:lpwstr>
  </property>
  <property fmtid="{D5CDD505-2E9C-101B-9397-08002B2CF9AE}" pid="9" name="MSIP_Label_58410ad2-fadb-41c6-8d19-4124c5260b75_ActionId">
    <vt:lpwstr>103cbccc-48ac-445c-85f2-b03df5b685d1</vt:lpwstr>
  </property>
  <property fmtid="{D5CDD505-2E9C-101B-9397-08002B2CF9AE}" pid="10" name="MSIP_Label_58410ad2-fadb-41c6-8d19-4124c5260b75_ContentBits">
    <vt:lpwstr>0</vt:lpwstr>
  </property>
</Properties>
</file>