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96" r:id="rId5"/>
    <p:sldMasterId id="2147483684" r:id="rId6"/>
    <p:sldMasterId id="2147483660" r:id="rId7"/>
    <p:sldMasterId id="2147483672" r:id="rId8"/>
  </p:sldMasterIdLst>
  <p:notesMasterIdLst>
    <p:notesMasterId r:id="rId17"/>
  </p:notesMasterIdLst>
  <p:sldIdLst>
    <p:sldId id="267" r:id="rId9"/>
    <p:sldId id="266" r:id="rId10"/>
    <p:sldId id="271" r:id="rId11"/>
    <p:sldId id="272" r:id="rId12"/>
    <p:sldId id="273" r:id="rId13"/>
    <p:sldId id="274" r:id="rId14"/>
    <p:sldId id="275" r:id="rId15"/>
    <p:sldId id="270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1729"/>
    <a:srgbClr val="EA6060"/>
    <a:srgbClr val="007B95"/>
    <a:srgbClr val="4472C4"/>
    <a:srgbClr val="0076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38A543-531D-4622-9236-FA9A644D385A}" v="4" dt="2023-09-26T12:33:36.5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microsoft.com/office/2015/10/relationships/revisionInfo" Target="revisionInfo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ra Gauvin" userId="ea5db88f-fd4f-436a-8286-bb79e4cd6351" providerId="ADAL" clId="{E238A543-531D-4622-9236-FA9A644D385A}"/>
    <pc:docChg chg="undo custSel modSld">
      <pc:chgData name="Alexandra Gauvin" userId="ea5db88f-fd4f-436a-8286-bb79e4cd6351" providerId="ADAL" clId="{E238A543-531D-4622-9236-FA9A644D385A}" dt="2023-09-26T17:03:53.528" v="85" actId="20577"/>
      <pc:docMkLst>
        <pc:docMk/>
      </pc:docMkLst>
      <pc:sldChg chg="modSp mod">
        <pc:chgData name="Alexandra Gauvin" userId="ea5db88f-fd4f-436a-8286-bb79e4cd6351" providerId="ADAL" clId="{E238A543-531D-4622-9236-FA9A644D385A}" dt="2023-09-26T17:03:53.528" v="85" actId="20577"/>
        <pc:sldMkLst>
          <pc:docMk/>
          <pc:sldMk cId="2786994047" sldId="267"/>
        </pc:sldMkLst>
        <pc:spChg chg="mod">
          <ac:chgData name="Alexandra Gauvin" userId="ea5db88f-fd4f-436a-8286-bb79e4cd6351" providerId="ADAL" clId="{E238A543-531D-4622-9236-FA9A644D385A}" dt="2023-09-26T17:03:36.683" v="66" actId="20577"/>
          <ac:spMkLst>
            <pc:docMk/>
            <pc:sldMk cId="2786994047" sldId="267"/>
            <ac:spMk id="2" creationId="{14DBF329-5364-EC8C-3C74-30A4388C6CE2}"/>
          </ac:spMkLst>
        </pc:spChg>
        <pc:spChg chg="mod">
          <ac:chgData name="Alexandra Gauvin" userId="ea5db88f-fd4f-436a-8286-bb79e4cd6351" providerId="ADAL" clId="{E238A543-531D-4622-9236-FA9A644D385A}" dt="2023-09-26T17:03:53.528" v="85" actId="20577"/>
          <ac:spMkLst>
            <pc:docMk/>
            <pc:sldMk cId="2786994047" sldId="267"/>
            <ac:spMk id="3" creationId="{59A64D21-2DAA-3C88-DDBF-421B704A5A6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206B77-702C-4817-A481-6ABFE4A0ECBB}" type="datetimeFigureOut">
              <a:rPr lang="fr-CA" smtClean="0"/>
              <a:t>2023-09-26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8C6AC-D752-4820-9063-99ACD3ED802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41145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/>
              <a:t>Se présenter et présenter brièvement les objectifs de cette formation</a:t>
            </a:r>
          </a:p>
          <a:p>
            <a:endParaRPr lang="fr-CA"/>
          </a:p>
          <a:p>
            <a:r>
              <a:rPr lang="fr-CA"/>
              <a:t>Objectif du cours : mieux comprendre son rôle de délégué dans le cadre des relations avec les cotisants/membres.</a:t>
            </a:r>
          </a:p>
          <a:p>
            <a:r>
              <a:rPr lang="fr-CA"/>
              <a:t>Formule du cours et documents complémentaires sur la tablette.</a:t>
            </a:r>
          </a:p>
          <a:p>
            <a:endParaRPr lang="fr-CA"/>
          </a:p>
          <a:p>
            <a:r>
              <a:rPr lang="fr-CA"/>
              <a:t>Tour de table : présentation des participants.</a:t>
            </a:r>
          </a:p>
          <a:p>
            <a:endParaRPr lang="fr-CA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/>
              <a:t>Nom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/>
              <a:t>Fonction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/>
              <a:t>Expériences syndicales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/>
              <a:t>Attentes en lien avec cette formation</a:t>
            </a:r>
          </a:p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8C6AC-D752-4820-9063-99ACD3ED8027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7963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que 9">
            <a:extLst>
              <a:ext uri="{FF2B5EF4-FFF2-40B4-BE49-F238E27FC236}">
                <a16:creationId xmlns:a16="http://schemas.microsoft.com/office/drawing/2014/main" id="{CA201EC7-130A-5085-563B-C3B3C6FF93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6433" y="-241780"/>
            <a:ext cx="12284866" cy="709977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86BF94E-0859-5E95-E4CA-FA51259A9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37292D2-9200-CA97-5A41-F60DC78755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21A6C6-E7B4-9E4A-3966-B50106364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30BA-CD4D-4662-A12C-6D413F806AC3}" type="datetimeFigureOut">
              <a:rPr lang="fr-CA" smtClean="0"/>
              <a:t>2023-09-26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EA447D-BDE2-8DD8-1A0A-DDF81FAD8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86584D-792A-4ABA-FE8B-A3CDA0D30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B7D0-7745-4C81-A786-9680A99F7306}" type="slidenum">
              <a:rPr lang="fr-CA" smtClean="0"/>
              <a:t>‹N°›</a:t>
            </a:fld>
            <a:endParaRPr lang="fr-CA"/>
          </a:p>
        </p:txBody>
      </p:sp>
      <p:pic>
        <p:nvPicPr>
          <p:cNvPr id="13" name="Graphique 12">
            <a:extLst>
              <a:ext uri="{FF2B5EF4-FFF2-40B4-BE49-F238E27FC236}">
                <a16:creationId xmlns:a16="http://schemas.microsoft.com/office/drawing/2014/main" id="{3EEC65C3-AB88-DFDC-59CA-A9FA6A5E22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368303" y="-241780"/>
            <a:ext cx="2645597" cy="3399419"/>
          </a:xfrm>
          <a:prstGeom prst="rect">
            <a:avLst/>
          </a:prstGeom>
        </p:spPr>
      </p:pic>
      <p:pic>
        <p:nvPicPr>
          <p:cNvPr id="17" name="Graphique 16">
            <a:extLst>
              <a:ext uri="{FF2B5EF4-FFF2-40B4-BE49-F238E27FC236}">
                <a16:creationId xmlns:a16="http://schemas.microsoft.com/office/drawing/2014/main" id="{46761070-0128-ED75-18EA-7F8DDF87D7B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10600" y="6029733"/>
            <a:ext cx="3127721" cy="46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008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554AA1-075F-E125-3E8A-C10761E78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4352F28-12B4-512C-8F8C-F84C833F77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BA4D74-EE0E-897A-D69F-459999B93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30BA-CD4D-4662-A12C-6D413F806AC3}" type="datetimeFigureOut">
              <a:rPr lang="fr-CA" smtClean="0"/>
              <a:t>2023-09-26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786EC5-CD77-5F5F-80A3-DD61AC7FC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F0C5E1-8AA3-157F-A556-EB0A834E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B7D0-7745-4C81-A786-9680A99F730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75905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C3DB440-3F6A-37B7-4393-92062ACDD5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C68A9F7-AAB8-582D-E072-504B0EBFE5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FD345A-B4B6-7256-066B-F8B22842E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30BA-CD4D-4662-A12C-6D413F806AC3}" type="datetimeFigureOut">
              <a:rPr lang="fr-CA" smtClean="0"/>
              <a:t>2023-09-26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8F83743-BD43-0375-147D-5A69FB68E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844549-1E46-3D04-45CF-DDD6F28DF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B7D0-7745-4C81-A786-9680A99F730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06764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A338DE-1422-622E-799D-7C8AA30170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75EEABB-8747-EFA4-F537-3F22C345E2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91AA3C-312E-7B35-DE2A-0FF6F3615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3671C-B5BF-4264-8CA1-174EE354ED45}" type="datetimeFigureOut">
              <a:rPr lang="fr-CA" smtClean="0"/>
              <a:t>2023-09-26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B7F3AD-8B37-2153-5CB0-BD8794792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F2A107F-D121-535B-0EEF-76CB33D0A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3A7D-DC97-43DF-AC2B-24E5D896BBA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80064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750607-9542-D194-A2F7-F51E51EFE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E5C1EB-BE0E-E884-A282-189AD3DAC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37CAF3-9CCE-C442-D5E9-63CC68A45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3671C-B5BF-4264-8CA1-174EE354ED45}" type="datetimeFigureOut">
              <a:rPr lang="fr-CA" smtClean="0"/>
              <a:t>2023-09-26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C9E67A-A9D2-172C-83B6-AC0343698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854548-0118-EDFE-2FA1-2E074FC76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3A7D-DC97-43DF-AC2B-24E5D896BBA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48687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A19407-FF87-CCE7-B7BC-C54A2E165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3986DAD-FB68-21EB-7388-403D92CC7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7A593C6-D6F2-E723-59F6-DA0D35958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3671C-B5BF-4264-8CA1-174EE354ED45}" type="datetimeFigureOut">
              <a:rPr lang="fr-CA" smtClean="0"/>
              <a:t>2023-09-26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AC157A-061F-05A8-785D-8AF6A169F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3B0214-6FDB-85A7-B41F-B76B2E526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3A7D-DC97-43DF-AC2B-24E5D896BBA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48403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3B23B5-283D-6A8A-787A-61B0E63DA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F86890-CB93-6D9C-2123-1B4DA91FC8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468FAE5-DEFB-7581-198B-99DC8A15D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1D11B36-022E-BD8F-6AB0-83E9D52E2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3671C-B5BF-4264-8CA1-174EE354ED45}" type="datetimeFigureOut">
              <a:rPr lang="fr-CA" smtClean="0"/>
              <a:t>2023-09-26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8EE1062-F184-0870-74C4-3B47141D0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B1F4F32-0E6E-91E9-1903-2BEA4EDBB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3A7D-DC97-43DF-AC2B-24E5D896BBA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10835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94EDC3-5DC4-7999-AE7F-794E905F6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23A1921-62E1-4214-22EA-0A2F2D2F3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B150285-4378-00BA-8408-CEBE43EEB0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065932B-3E21-CD39-06EB-BFC1965770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658934F-2966-996B-45EC-B2BB2D81AC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D22FEA1-EF1A-40DD-075D-52130910B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3671C-B5BF-4264-8CA1-174EE354ED45}" type="datetimeFigureOut">
              <a:rPr lang="fr-CA" smtClean="0"/>
              <a:t>2023-09-26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C37ACEF-274D-F8B2-AD18-5D2C5623E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EE13330-5E97-01FB-BE26-C0581B017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3A7D-DC97-43DF-AC2B-24E5D896BBA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31442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BE7551-0953-BF88-0DD4-F567F1F21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CCEC62C-CF59-B70E-D7FF-7F806B97B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3671C-B5BF-4264-8CA1-174EE354ED45}" type="datetimeFigureOut">
              <a:rPr lang="fr-CA" smtClean="0"/>
              <a:t>2023-09-26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AEC6369-5B36-83FE-1A89-8547FA21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D779285-0499-031E-25DA-9E6E5C52D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3A7D-DC97-43DF-AC2B-24E5D896BBA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61721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AC5FC0C-7693-0EF8-8F09-B14AB7AF5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3671C-B5BF-4264-8CA1-174EE354ED45}" type="datetimeFigureOut">
              <a:rPr lang="fr-CA" smtClean="0"/>
              <a:t>2023-09-26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A5D5E0B-0F5B-15CE-282B-9A9FBD57B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A9D8A11-BEBF-16CA-CC3E-F9195F226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3A7D-DC97-43DF-AC2B-24E5D896BBA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258828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55A1EF-0787-83F3-EBA0-860624508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0AE9EA-C8AB-9EA0-5605-1949CAE2C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B1B4ED8-B071-2DC7-572E-79917D5F75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9F1D5D2-21EC-43E6-A6C3-05ED09BF3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3671C-B5BF-4264-8CA1-174EE354ED45}" type="datetimeFigureOut">
              <a:rPr lang="fr-CA" smtClean="0"/>
              <a:t>2023-09-26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6336445-3DE8-87F2-E1C6-5B55D6E92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EB78142-83D8-0323-6ECE-EED38D011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3A7D-DC97-43DF-AC2B-24E5D896BBA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62369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7B6B2F-ED90-F22B-0345-C241BB6B2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288849-842B-01BE-0C48-87BCC27D5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B0708D-0E20-2600-B539-5EA6B5C32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30BA-CD4D-4662-A12C-6D413F806AC3}" type="datetimeFigureOut">
              <a:rPr lang="fr-CA" smtClean="0"/>
              <a:t>2023-09-26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1C99C91-779D-A29E-FA31-3717866BC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26D527-C3D7-DE44-3EF8-93E3CB4FD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B7D0-7745-4C81-A786-9680A99F730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315394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8AB3F2-EC36-299E-F502-6E4481994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AF31118-FD06-5C96-3D50-A6E450FEB8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A8080EB-F217-1F8F-6255-FF2A13041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D18624D-ABDD-7D8E-D979-3E60F0B39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3671C-B5BF-4264-8CA1-174EE354ED45}" type="datetimeFigureOut">
              <a:rPr lang="fr-CA" smtClean="0"/>
              <a:t>2023-09-26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D501F26-0439-5A32-6FDB-6443A20DA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B183DB2-90D9-AD8F-B31D-5EEBE349B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3A7D-DC97-43DF-AC2B-24E5D896BBA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645729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758AAD-0056-2C71-2F2C-77BB30105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C4C10CC-FCF7-A21A-8440-44061A516B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56464B-7F3C-517D-339C-FD5631B26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3671C-B5BF-4264-8CA1-174EE354ED45}" type="datetimeFigureOut">
              <a:rPr lang="fr-CA" smtClean="0"/>
              <a:t>2023-09-26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C0CD6F2-6920-4670-4824-3475A8E61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A75AAD8-E72E-8AB7-4A15-0DB76E13B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3A7D-DC97-43DF-AC2B-24E5D896BBA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329407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4F4D390-AA4E-B620-B840-8B893A7135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EA8022F-44EF-3CC1-03DD-E94BD923EA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095749-674B-C02E-5A1A-A16A3E039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3671C-B5BF-4264-8CA1-174EE354ED45}" type="datetimeFigureOut">
              <a:rPr lang="fr-CA" smtClean="0"/>
              <a:t>2023-09-26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FA09A2-A7A8-A748-85BD-536D8B595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27B482-ABA9-BB83-C9F4-B8F6C62DB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3A7D-DC97-43DF-AC2B-24E5D896BBA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472594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4C433C-6EE8-5ABF-24FD-96D98E9D14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3090B9B-3DF0-BBC2-E7D9-94EC359C6C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ED8CB4-C347-5A9D-F173-103C4AB0F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A3AF5-C3E4-4985-88AB-4E2B05D784EA}" type="datetimeFigureOut">
              <a:rPr lang="fr-CA" smtClean="0"/>
              <a:t>2023-09-26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1351BD9-5F7A-D5B7-57AC-AF08B412C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83EE3D-2121-8419-115F-65A537540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8E79-E8E3-4983-9C96-BD248B3D1AE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81393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1239F3-9A84-27E3-DB63-B4778B123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16BB59-4DD3-09CE-D722-917E5E7DF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3A61B47-9F45-541A-6D95-20224D5C6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A3AF5-C3E4-4985-88AB-4E2B05D784EA}" type="datetimeFigureOut">
              <a:rPr lang="fr-CA" smtClean="0"/>
              <a:t>2023-09-26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3DF2D6C-02F0-8BC9-60EF-2C0C12A17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7D1979A-2E1E-3559-98FA-756FFB463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8E79-E8E3-4983-9C96-BD248B3D1AE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358358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FC054F-3292-B186-4D4B-78DCD10A0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A5021FF-6528-4AB0-EF98-60155F561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1648701-B860-439A-A975-07DE5D338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A3AF5-C3E4-4985-88AB-4E2B05D784EA}" type="datetimeFigureOut">
              <a:rPr lang="fr-CA" smtClean="0"/>
              <a:t>2023-09-26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2ACF53-15B7-DB9B-E192-4BB768898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C2F754-8A13-9A05-3A64-D6FC49CD8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8E79-E8E3-4983-9C96-BD248B3D1AE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823680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9BCD1C-BF76-561E-22CB-2AB281433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CF3231-872C-F916-BE64-305B3BD117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CE1E26B-FC57-1727-DF62-B2C451E830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B1B4AEF-F41C-F20B-4C30-65B4A7E3B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A3AF5-C3E4-4985-88AB-4E2B05D784EA}" type="datetimeFigureOut">
              <a:rPr lang="fr-CA" smtClean="0"/>
              <a:t>2023-09-26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DF95D02-D88D-799F-44E0-C73F4F9D9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0F33AD5-9CC2-04CA-63C7-1153C84BE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8E79-E8E3-4983-9C96-BD248B3D1AE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981807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20806A-8210-79DC-3066-487DB999A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B584BAF-0D2E-62FF-9B8C-69A25D460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33EC10E-462B-7DAE-3303-44A39F543A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0240B0C-FEC2-B148-D712-1BB1417349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DE41131-5BC0-C962-8FE8-5278E9109F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67AB305-18C4-6E95-8FD6-3377F9514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A3AF5-C3E4-4985-88AB-4E2B05D784EA}" type="datetimeFigureOut">
              <a:rPr lang="fr-CA" smtClean="0"/>
              <a:t>2023-09-26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C028016-8B25-09FE-BC11-4D81C1C5A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74A7D17-2FDA-37CA-0419-6F03EF7AA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8E79-E8E3-4983-9C96-BD248B3D1AE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515800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FCCABD-6688-ECAB-D47D-252B23074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72DF1B3-8BB4-EF3D-C2D0-0FF4050DB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A3AF5-C3E4-4985-88AB-4E2B05D784EA}" type="datetimeFigureOut">
              <a:rPr lang="fr-CA" smtClean="0"/>
              <a:t>2023-09-26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C74204F-DCCC-98B3-AEED-3CFF00875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282831D-FCC7-FC9D-D73F-84F18A495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8E79-E8E3-4983-9C96-BD248B3D1AE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975308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7C865A6-455C-2C3B-205B-9F9E6D25E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A3AF5-C3E4-4985-88AB-4E2B05D784EA}" type="datetimeFigureOut">
              <a:rPr lang="fr-CA" smtClean="0"/>
              <a:t>2023-09-26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43D81C1-DC03-2DC6-2FB1-AC3CA6CC7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A9FAAF3-912A-A936-21DD-ABC529C30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8E79-E8E3-4983-9C96-BD248B3D1AE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81852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12EFF2-1720-006C-602B-A14BD2ECD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E9E87D5-1959-CF2E-28FE-DDEAE8D51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D56F43-75D9-8B4A-B64B-05C95BB7C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30BA-CD4D-4662-A12C-6D413F806AC3}" type="datetimeFigureOut">
              <a:rPr lang="fr-CA" smtClean="0"/>
              <a:t>2023-09-26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49E1A5-0103-CECC-1FC0-1ED6DB032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26ACA1-B8C3-5BAD-4338-3493F89E0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B7D0-7745-4C81-A786-9680A99F730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960178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D583C5-04DD-7B93-5B06-A33EF9B27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A0341D-8199-F814-74F3-A2AE5C7EC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EE91FD9-59EB-56D0-04E5-E6B925A21A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E86E765-3C9E-92A3-F049-D1C360A6F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A3AF5-C3E4-4985-88AB-4E2B05D784EA}" type="datetimeFigureOut">
              <a:rPr lang="fr-CA" smtClean="0"/>
              <a:t>2023-09-26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BC89983-8CC8-25BB-08CF-CFD5DA9D6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9EF7744-1788-1F0A-8A36-DD19EC320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8E79-E8E3-4983-9C96-BD248B3D1AE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294960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D8ECD2-814A-30EC-9D95-0DC5DE717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7F2D782-51A0-03E4-8C3F-A7C39C618A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1888FE3-63DE-31F3-D0F7-453203D4B1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FAC6EF8-B822-AC5E-3D0D-BAFF6861E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A3AF5-C3E4-4985-88AB-4E2B05D784EA}" type="datetimeFigureOut">
              <a:rPr lang="fr-CA" smtClean="0"/>
              <a:t>2023-09-26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A48E06E-DF00-763B-46C3-F04751DCF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CFBA301-9A9C-A72B-DA03-F037EC356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8E79-E8E3-4983-9C96-BD248B3D1AE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814328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992F3F-6F46-F5A6-0192-92BB26015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FE0E5BF-006F-3733-DAB7-A184C05E65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AB68BA8-EE43-8E6F-3C3F-81BDFD40E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A3AF5-C3E4-4985-88AB-4E2B05D784EA}" type="datetimeFigureOut">
              <a:rPr lang="fr-CA" smtClean="0"/>
              <a:t>2023-09-26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873734-7324-4166-0B25-083093CE1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84FBD7-7019-35B6-1E0B-52331DECB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8E79-E8E3-4983-9C96-BD248B3D1AE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413642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082F8FA-EEB2-44AC-56B7-3C66988F8B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CCF7948-C83B-50FB-AE4E-E86DA7416B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C2AFFAB-3D61-DDAA-9037-CCD1112DB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A3AF5-C3E4-4985-88AB-4E2B05D784EA}" type="datetimeFigureOut">
              <a:rPr lang="fr-CA" smtClean="0"/>
              <a:t>2023-09-26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A3A20A-7492-97BC-8E59-F3237A4E2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B2DD2A-9C8C-310D-A2C5-70BB3DE51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8E79-E8E3-4983-9C96-BD248B3D1AE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798051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DC9EBD-87B9-260C-4231-C0B1A2D38A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80936FC-70CD-5AC2-9575-3261072F9E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9BC3129-C48C-5D90-C2B9-411298735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9ADF-A6DC-4C2C-A2C1-5C1914A5DA0D}" type="datetimeFigureOut">
              <a:rPr lang="fr-CA" smtClean="0"/>
              <a:t>2023-09-26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28F6DE-EA7A-7852-770C-4D2B05E43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68E031-3AD7-B12A-3D10-573F55616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F1D7C-60D6-4CBA-8E03-E779F2028A1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712169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652A65-282B-5C8F-5589-6A18A7670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C717AE-AA7C-1CD5-0E4A-A854A5680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535D61-0F14-B331-7057-96EC3E190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9ADF-A6DC-4C2C-A2C1-5C1914A5DA0D}" type="datetimeFigureOut">
              <a:rPr lang="fr-CA" smtClean="0"/>
              <a:t>2023-09-26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2BEB0A-E09D-2F9D-13B8-B938FB837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508BD5-4F1D-2002-4141-9419F17FB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F1D7C-60D6-4CBA-8E03-E779F2028A1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725881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F05187-E912-1CEC-840B-733D36548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18D77E9-B622-CF1C-C1DE-8A3D9FC433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D9EC65F-A332-9884-5281-31B55F5C7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9ADF-A6DC-4C2C-A2C1-5C1914A5DA0D}" type="datetimeFigureOut">
              <a:rPr lang="fr-CA" smtClean="0"/>
              <a:t>2023-09-26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AE86E6-0FBC-1CF9-E67B-50A752336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99C49F7-2941-3AEF-C24A-3E76D0B7A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F1D7C-60D6-4CBA-8E03-E779F2028A1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617087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5F3263-7E06-854B-2EFD-8601FA0A2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766EFC-0008-36F9-9F0A-E84AC99AEE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5062E9D-0CD6-BABD-F141-0DED24D55D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4DCB1CD-6803-4F39-545B-2D6503AAA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9ADF-A6DC-4C2C-A2C1-5C1914A5DA0D}" type="datetimeFigureOut">
              <a:rPr lang="fr-CA" smtClean="0"/>
              <a:t>2023-09-26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BB44D4C-6207-C6BC-3630-00B9E3CE3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551ACCF-244D-ED82-2955-EA89CCC2F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F1D7C-60D6-4CBA-8E03-E779F2028A1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344559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6DD207-0F02-1C2B-D5B7-E0A503B32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A15AF7-20CA-B940-43C1-EE85E48BC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5D6ECF3-0193-F54F-5C40-FDF4E9E28F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E1568D1-0961-079E-07D3-8DC80D0FDC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6526492-7910-A3CF-DB9C-74AF1D6118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0988A5-E14B-BD32-3B93-FB43C4EAA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9ADF-A6DC-4C2C-A2C1-5C1914A5DA0D}" type="datetimeFigureOut">
              <a:rPr lang="fr-CA" smtClean="0"/>
              <a:t>2023-09-26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8F4538C-9E90-0F2E-A079-C161D7622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FB5ECFD-D2C0-3853-82C7-67D8033B8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F1D7C-60D6-4CBA-8E03-E779F2028A1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393346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5745B8-847B-0E6F-A80F-275F7CBE0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9F53085-4729-4A1F-0CC6-3DFA8CC97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9ADF-A6DC-4C2C-A2C1-5C1914A5DA0D}" type="datetimeFigureOut">
              <a:rPr lang="fr-CA" smtClean="0"/>
              <a:t>2023-09-26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CC93320-5453-3E4E-5C3E-7CB17D7A6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2B4CCE4-2474-07FE-ED7B-AD79A3106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F1D7C-60D6-4CBA-8E03-E779F2028A1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50749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CA82E6-736F-291D-4F0F-3F1F3238D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211B05-4FBA-BD49-92BE-8F894F4B28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9F15ED9-F713-4AD0-458E-A5AE3CD338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0621BFB-3CD8-7ECA-A1D6-7EB543058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30BA-CD4D-4662-A12C-6D413F806AC3}" type="datetimeFigureOut">
              <a:rPr lang="fr-CA" smtClean="0"/>
              <a:t>2023-09-26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C063DC5-D67E-F55F-CEF1-8EBD65472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925DD36-73C5-ECA7-3A42-026159EFD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B7D0-7745-4C81-A786-9680A99F730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225218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2201C2E-184B-98AF-8734-F23AAC945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9ADF-A6DC-4C2C-A2C1-5C1914A5DA0D}" type="datetimeFigureOut">
              <a:rPr lang="fr-CA" smtClean="0"/>
              <a:t>2023-09-26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AD0157E-EFD2-348D-D1DA-9586BD874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8F88795-DA0C-557E-9F50-8305B3F66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F1D7C-60D6-4CBA-8E03-E779F2028A1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51656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6FB1DE-4D86-1F3B-BCE0-495E68FA3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DAF36E-524B-D5C2-A67C-B28951AE5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4242C65-6052-C0CA-0915-7196DDA70F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CCD98FF-F4B0-1957-EA8B-74CF2A5F9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9ADF-A6DC-4C2C-A2C1-5C1914A5DA0D}" type="datetimeFigureOut">
              <a:rPr lang="fr-CA" smtClean="0"/>
              <a:t>2023-09-26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45BBE19-265D-F880-0618-FA354BCFB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5958D85-CCDA-4BE8-B7CC-3F02A8B4D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F1D7C-60D6-4CBA-8E03-E779F2028A17}" type="slidenum">
              <a:rPr lang="fr-CA" smtClean="0"/>
              <a:t>‹N°›</a:t>
            </a:fld>
            <a:endParaRPr lang="fr-CA"/>
          </a:p>
        </p:txBody>
      </p:sp>
      <p:pic>
        <p:nvPicPr>
          <p:cNvPr id="8" name="Image 7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36D919FE-C51C-84AC-0F78-175F7CD279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172"/>
          <a:stretch/>
        </p:blipFill>
        <p:spPr>
          <a:xfrm>
            <a:off x="0" y="2685754"/>
            <a:ext cx="5360401" cy="403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390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F0AF4B-D25C-C4E0-9F8D-41C3EE23C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4B74C2A-D0F6-8B32-4023-062097D95E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3E2DC7-1AD8-72F5-DA5B-8A57894EE5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14CFE67-A328-0591-24C7-8C85B8A66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9ADF-A6DC-4C2C-A2C1-5C1914A5DA0D}" type="datetimeFigureOut">
              <a:rPr lang="fr-CA" smtClean="0"/>
              <a:t>2023-09-26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CB5F6F9-9A1B-02ED-D9DA-66F151621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28D3915-7485-2CBF-92D9-70F3AC603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F1D7C-60D6-4CBA-8E03-E779F2028A1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744082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550BD3-04DE-FE5F-94CD-6630015FB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5232559-3B66-001D-2F33-8941DECD45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429EEF-966B-DE88-A2E5-41416236E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9ADF-A6DC-4C2C-A2C1-5C1914A5DA0D}" type="datetimeFigureOut">
              <a:rPr lang="fr-CA" smtClean="0"/>
              <a:t>2023-09-26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9400AE-5B85-7DFB-D152-254B42B54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2D0942-26D0-2492-2642-2D61AB9E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F1D7C-60D6-4CBA-8E03-E779F2028A1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963508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44AEDEA-2A62-D9F5-0873-F02D1DC878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CFEFF3C-0D1B-4119-D38C-473DE6245F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D50FFE-505E-B5E4-68DB-A13A212E0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9ADF-A6DC-4C2C-A2C1-5C1914A5DA0D}" type="datetimeFigureOut">
              <a:rPr lang="fr-CA" smtClean="0"/>
              <a:t>2023-09-26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42DDE0-A062-0470-BFFD-558006ED6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8CA253-FD05-A62D-F120-5F88510FD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F1D7C-60D6-4CBA-8E03-E779F2028A1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798764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F742FA-5B64-5A1A-56C4-45AC1F03D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38C84CA-B18A-C537-DD8F-D689E3A321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BB9BA23-B128-C040-0B6E-0FF2C0D83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BA78-26AD-461E-85E7-9848924B4462}" type="datetimeFigureOut">
              <a:rPr lang="fr-CA" smtClean="0"/>
              <a:t>2023-09-26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741C73-1670-2480-0697-855A641D6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D22F02-E328-7174-990E-E92FE88A7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BDE1F-2317-4B83-A67E-11694FC7DED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159939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983740-DDDB-CDF9-2BEA-4E0A63193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20C96E-2861-7776-3B2E-5D17368CE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B2E0AC-5AFC-F7A2-853E-591BF7C73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BA78-26AD-461E-85E7-9848924B4462}" type="datetimeFigureOut">
              <a:rPr lang="fr-CA" smtClean="0"/>
              <a:t>2023-09-26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8D416C-2F60-D2C6-0EBB-7C94D6D40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EAD5A3-D0B5-6150-982B-3070D6C8A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BDE1F-2317-4B83-A67E-11694FC7DED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887434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3C60E1-A280-BA07-A276-643D82EB8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F20724E-F09F-0E30-5556-CAA98A62B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AB1C20-166D-2756-7B4F-C226D43FC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BA78-26AD-461E-85E7-9848924B4462}" type="datetimeFigureOut">
              <a:rPr lang="fr-CA" smtClean="0"/>
              <a:t>2023-09-26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F62628A-B3A8-F17C-80C8-0844B330B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66CAB9-A9B3-1018-0C8B-DEB71EC35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BDE1F-2317-4B83-A67E-11694FC7DED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550550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C94559-3ECB-0C6B-E5F6-1DBF5D464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5A4F00E-76F5-D0F9-3659-10BD134B81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22E720D-3416-104F-511E-83618348CD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C621DFF-7B7D-66AB-FCDB-331339D4C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BA78-26AD-461E-85E7-9848924B4462}" type="datetimeFigureOut">
              <a:rPr lang="fr-CA" smtClean="0"/>
              <a:t>2023-09-26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4BDECF9-A1D6-BA9B-BEAC-FE67F9936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09CB66F-0FCE-FE16-4009-FA3703B67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BDE1F-2317-4B83-A67E-11694FC7DED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165600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C90E45-32A8-E348-B59B-EB8EACD5B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E0C8713-29B5-A7C6-71C9-C874990401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7879B5A-6364-CFEA-0E82-C5F5771DCC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7D47407-F7D1-13B8-A9BB-57DC0FACF4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210377E-3805-27BB-C65D-49B34EBC1C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CBE2D0E-4900-C97E-3C8F-3694B1832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BA78-26AD-461E-85E7-9848924B4462}" type="datetimeFigureOut">
              <a:rPr lang="fr-CA" smtClean="0"/>
              <a:t>2023-09-26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CC2A87B-CF67-B1E7-C478-BA3A44BDC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9B1B29-E8B1-262C-FE66-E7703F86E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BDE1F-2317-4B83-A67E-11694FC7DED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9812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6A072E-C2E2-06E8-65FD-DF149E4FF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3718C94-5248-7040-A300-E822799E4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6EE14E7-6C97-3DC6-5D2F-7B509A08C6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0C25D82-0E4B-F861-1DBC-901A2A2DD1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B03790F-467D-8A7B-A5B1-D74887D709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A7FAB8E-2555-04D0-F7CC-9FB0A4BE6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30BA-CD4D-4662-A12C-6D413F806AC3}" type="datetimeFigureOut">
              <a:rPr lang="fr-CA" smtClean="0"/>
              <a:t>2023-09-26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3580A4B-B239-39B5-F99B-55B7D009B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00F9B99-9CEF-68F9-4422-F1C680C67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B7D0-7745-4C81-A786-9680A99F730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342481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78F96F-1AAA-3952-7B76-7877DF0AC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419F0D4-1AF6-524D-B551-F7B3A5A37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BA78-26AD-461E-85E7-9848924B4462}" type="datetimeFigureOut">
              <a:rPr lang="fr-CA" smtClean="0"/>
              <a:t>2023-09-26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C4BDDC5-BDFB-4FA6-939D-C9A2BA3B5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F6F6726-AEC7-21EC-509E-4CDB080FA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BDE1F-2317-4B83-A67E-11694FC7DED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701114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ACA6614-DDD4-BA13-6DF2-D3207EF71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BA78-26AD-461E-85E7-9848924B4462}" type="datetimeFigureOut">
              <a:rPr lang="fr-CA" smtClean="0"/>
              <a:t>2023-09-26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7B0433B-9461-BC62-93E8-A92F92ED7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F7399C4-211D-14E0-59E0-A3CA777E9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BDE1F-2317-4B83-A67E-11694FC7DED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115878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96FBCC-BA85-5638-05B9-FE6C61D23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2D763D-CABC-C45A-7B8C-3B1E04F2B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A0F63E3-524A-6899-15B5-CFA80C0810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FD4C0AA-1647-6A56-A660-CD14DB419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BA78-26AD-461E-85E7-9848924B4462}" type="datetimeFigureOut">
              <a:rPr lang="fr-CA" smtClean="0"/>
              <a:t>2023-09-26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3D7237D-5B7C-0250-738E-0B75D6AEE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09C3D6F-9AB8-B8F2-CB48-D4F1D30E9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BDE1F-2317-4B83-A67E-11694FC7DED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780339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986582-028B-0CAE-44DC-444DDEFAB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AF7CD4C-318B-AFE4-F9AD-6C680CE680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409680B-0409-FB30-332E-928976E23F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67152C6-AED1-079D-31F4-12F6080FD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BA78-26AD-461E-85E7-9848924B4462}" type="datetimeFigureOut">
              <a:rPr lang="fr-CA" smtClean="0"/>
              <a:t>2023-09-26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427FC95-C4E7-0F1C-D1AA-77CF3FC8F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10FBEA8-223A-A5B7-B1E3-FAD7EB4E2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BDE1F-2317-4B83-A67E-11694FC7DED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10443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17475A-E15A-6CE3-5316-340B0674F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8314AA0-FC0D-F3FE-1F19-A35C41F62C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1B7AD4-5CC4-FE52-EDE9-A1439D327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BA78-26AD-461E-85E7-9848924B4462}" type="datetimeFigureOut">
              <a:rPr lang="fr-CA" smtClean="0"/>
              <a:t>2023-09-26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1D8661E-7DD2-7799-76C1-AB64E16C9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EBEC23-D4F1-3E86-217F-E9D5563EC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BDE1F-2317-4B83-A67E-11694FC7DED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185113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7EBD9ED-B13C-80EC-BE60-9763F3D7E1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54D225E-A95F-7992-1614-F59D288A25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ACEC28-5351-BADC-6056-722868F88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BA78-26AD-461E-85E7-9848924B4462}" type="datetimeFigureOut">
              <a:rPr lang="fr-CA" smtClean="0"/>
              <a:t>2023-09-26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74E707-0F3B-E537-26DF-2994B6BA5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1BDFAB-8F61-CA2B-B292-4083DCEFD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BDE1F-2317-4B83-A67E-11694FC7DED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90264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A31688-54D1-A3C8-0E75-3100B1EFF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0F52394-A78E-6FDC-5A06-08BCA61EA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30BA-CD4D-4662-A12C-6D413F806AC3}" type="datetimeFigureOut">
              <a:rPr lang="fr-CA" smtClean="0"/>
              <a:t>2023-09-26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1A2101F-5C4B-B22B-F9F8-2F4ECB654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D793512-0BC3-40E1-A44F-16ED959DB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B7D0-7745-4C81-A786-9680A99F730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43815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689F3DA-4FD9-0CBF-CBE0-EF5FB4451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30BA-CD4D-4662-A12C-6D413F806AC3}" type="datetimeFigureOut">
              <a:rPr lang="fr-CA" smtClean="0"/>
              <a:t>2023-09-26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3E32C36-FA4C-2106-64F1-6A179353E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FDD9A28-6AD0-B707-B24B-F3ACAF1F9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B7D0-7745-4C81-A786-9680A99F730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0628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6B6F4A-62C5-F78E-D2B8-4929A8BA6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E6EAB0-2056-ABD1-CB66-73EB5B681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74CDDCC-16F1-D843-0121-6403F3E849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424DDFE-E63E-4E9B-F095-EF5C44163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30BA-CD4D-4662-A12C-6D413F806AC3}" type="datetimeFigureOut">
              <a:rPr lang="fr-CA" smtClean="0"/>
              <a:t>2023-09-26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920FD1E-0734-15EB-A49C-2AF6BE819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7608E60-D535-F6C5-6C31-9AB1076EC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B7D0-7745-4C81-A786-9680A99F730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0301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9DB953-0AA7-5BC6-72EE-E0ADFEA07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55492B3-3B8F-24A7-9113-E69B4EEF35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2C28603-0F1E-2B5B-308D-10757F04F3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808D111-EEA2-946F-AA95-A1E7ED077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30BA-CD4D-4662-A12C-6D413F806AC3}" type="datetimeFigureOut">
              <a:rPr lang="fr-CA" smtClean="0"/>
              <a:t>2023-09-26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8952342-73C3-4CAB-C5B8-70AD785A5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062DC10-2A59-324F-8AC4-3FB4973EB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B7D0-7745-4C81-A786-9680A99F730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14664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1.sv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que 7">
            <a:extLst>
              <a:ext uri="{FF2B5EF4-FFF2-40B4-BE49-F238E27FC236}">
                <a16:creationId xmlns:a16="http://schemas.microsoft.com/office/drawing/2014/main" id="{F75F203C-D398-B03F-87E5-2CCB6CF483D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357949" y="-171039"/>
            <a:ext cx="2567749" cy="3299389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145E735-7BF9-9026-1EEA-20CF9B113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3316EB9-C106-CA16-314D-ED2540429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237046-5371-6D4E-0943-746F1C0A87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C30BA-CD4D-4662-A12C-6D413F806AC3}" type="datetimeFigureOut">
              <a:rPr lang="fr-CA" smtClean="0"/>
              <a:t>2023-09-26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9B4228D-3833-B215-9F77-A70B3CBB19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455277-451D-E998-5970-C6E4B96ACE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AB7D0-7745-4C81-A786-9680A99F7306}" type="slidenum">
              <a:rPr lang="fr-CA" smtClean="0"/>
              <a:t>‹N°›</a:t>
            </a:fld>
            <a:endParaRPr lang="fr-CA"/>
          </a:p>
        </p:txBody>
      </p:sp>
      <p:pic>
        <p:nvPicPr>
          <p:cNvPr id="12" name="Image 11" descr="Une image contenant texte">
            <a:extLst>
              <a:ext uri="{FF2B5EF4-FFF2-40B4-BE49-F238E27FC236}">
                <a16:creationId xmlns:a16="http://schemas.microsoft.com/office/drawing/2014/main" id="{DB891F66-E9E6-074A-2031-AD48151A88C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280" y="6236818"/>
            <a:ext cx="2073358" cy="30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515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871729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871729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71729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A606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71729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71729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9BD957D-AEC7-3933-EF32-1F5104837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689AFAF-ADB5-A116-8ECC-347D7D796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62BC557-D2D9-AF0A-DE29-9BB906088F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3671C-B5BF-4264-8CA1-174EE354ED45}" type="datetimeFigureOut">
              <a:rPr lang="fr-CA" smtClean="0"/>
              <a:t>2023-09-26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A63637-B8B7-320E-9A23-0919719C91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C31FE9-A3D1-4BB1-0240-693B9FC9A7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B3A7D-DC97-43DF-AC2B-24E5D896BBA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22190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1EF2EAA-8DE7-87B0-31CD-493EEE79D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6C1A6A6-F165-A608-05BC-0DB25A7FF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FD561F-0556-B4F9-E542-7146F131F2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A3AF5-C3E4-4985-88AB-4E2B05D784EA}" type="datetimeFigureOut">
              <a:rPr lang="fr-CA" smtClean="0"/>
              <a:t>2023-09-26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547AECD-EC17-235E-0CF6-BE89CA1554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04393D-2A8D-029D-90AA-4B3EE8C833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F8E79-E8E3-4983-9C96-BD248B3D1AE6}" type="slidenum">
              <a:rPr lang="fr-CA" smtClean="0"/>
              <a:t>‹N°›</a:t>
            </a:fld>
            <a:endParaRPr lang="fr-CA"/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280A0D60-FBF5-1EAF-1DBB-C02C5F4B326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566" y="4665133"/>
            <a:ext cx="11515937" cy="3593389"/>
          </a:xfrm>
          <a:prstGeom prst="rect">
            <a:avLst/>
          </a:prstGeom>
        </p:spPr>
      </p:pic>
      <p:pic>
        <p:nvPicPr>
          <p:cNvPr id="12" name="Image 11" descr="Une image contenant texte">
            <a:extLst>
              <a:ext uri="{FF2B5EF4-FFF2-40B4-BE49-F238E27FC236}">
                <a16:creationId xmlns:a16="http://schemas.microsoft.com/office/drawing/2014/main" id="{33344B8F-645C-794B-00B5-53214DCFC1D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280" y="6236818"/>
            <a:ext cx="2073358" cy="30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80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87172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A606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71729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8603BE04-6385-204A-048A-BABD0C6C133C}"/>
              </a:ext>
            </a:extLst>
          </p:cNvPr>
          <p:cNvSpPr/>
          <p:nvPr/>
        </p:nvSpPr>
        <p:spPr>
          <a:xfrm>
            <a:off x="-141558" y="-295783"/>
            <a:ext cx="1959515" cy="2877931"/>
          </a:xfrm>
          <a:custGeom>
            <a:avLst/>
            <a:gdLst>
              <a:gd name="connsiteX0" fmla="*/ 73086 w 1959515"/>
              <a:gd name="connsiteY0" fmla="*/ 2877931 h 2877931"/>
              <a:gd name="connsiteX1" fmla="*/ 1959515 w 1959515"/>
              <a:gd name="connsiteY1" fmla="*/ 1369779 h 2877931"/>
              <a:gd name="connsiteX2" fmla="*/ 0 w 1959515"/>
              <a:gd name="connsiteY2" fmla="*/ 0 h 2877931"/>
              <a:gd name="connsiteX3" fmla="*/ 73086 w 1959515"/>
              <a:gd name="connsiteY3" fmla="*/ 2877931 h 2877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9515" h="2877931">
                <a:moveTo>
                  <a:pt x="73086" y="2877931"/>
                </a:moveTo>
                <a:lnTo>
                  <a:pt x="1959515" y="1369779"/>
                </a:lnTo>
                <a:lnTo>
                  <a:pt x="0" y="0"/>
                </a:lnTo>
                <a:lnTo>
                  <a:pt x="73086" y="2877931"/>
                </a:lnTo>
                <a:close/>
              </a:path>
            </a:pathLst>
          </a:custGeom>
          <a:solidFill>
            <a:srgbClr val="EA6060"/>
          </a:solidFill>
          <a:ln w="3193" cap="flat">
            <a:noFill/>
            <a:prstDash val="solid"/>
            <a:miter/>
          </a:ln>
        </p:spPr>
        <p:txBody>
          <a:bodyPr rtlCol="0" anchor="ctr"/>
          <a:lstStyle/>
          <a:p>
            <a:endParaRPr lang="fr-CA"/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13C1DFA0-93D8-416C-75BC-06083B86ABA1}"/>
              </a:ext>
            </a:extLst>
          </p:cNvPr>
          <p:cNvSpPr/>
          <p:nvPr/>
        </p:nvSpPr>
        <p:spPr>
          <a:xfrm>
            <a:off x="1498580" y="6219299"/>
            <a:ext cx="9184574" cy="1747039"/>
          </a:xfrm>
          <a:custGeom>
            <a:avLst/>
            <a:gdLst>
              <a:gd name="connsiteX0" fmla="*/ 343124 w 9184574"/>
              <a:gd name="connsiteY0" fmla="*/ 1636148 h 1747039"/>
              <a:gd name="connsiteX1" fmla="*/ 343124 w 9184574"/>
              <a:gd name="connsiteY1" fmla="*/ 1636148 h 1747039"/>
              <a:gd name="connsiteX2" fmla="*/ 1669856 w 9184574"/>
              <a:gd name="connsiteY2" fmla="*/ 1300918 h 1747039"/>
              <a:gd name="connsiteX3" fmla="*/ 4892573 w 9184574"/>
              <a:gd name="connsiteY3" fmla="*/ 980899 h 1747039"/>
              <a:gd name="connsiteX4" fmla="*/ 6990366 w 9184574"/>
              <a:gd name="connsiteY4" fmla="*/ 1154842 h 1747039"/>
              <a:gd name="connsiteX5" fmla="*/ 9155749 w 9184574"/>
              <a:gd name="connsiteY5" fmla="*/ 1747039 h 1747039"/>
              <a:gd name="connsiteX6" fmla="*/ 9184575 w 9184574"/>
              <a:gd name="connsiteY6" fmla="*/ 809960 h 1747039"/>
              <a:gd name="connsiteX7" fmla="*/ 6890820 w 9184574"/>
              <a:gd name="connsiteY7" fmla="*/ 181715 h 1747039"/>
              <a:gd name="connsiteX8" fmla="*/ 4706167 w 9184574"/>
              <a:gd name="connsiteY8" fmla="*/ 199 h 1747039"/>
              <a:gd name="connsiteX9" fmla="*/ 1363930 w 9184574"/>
              <a:gd name="connsiteY9" fmla="*/ 333767 h 1747039"/>
              <a:gd name="connsiteX10" fmla="*/ 0 w 9184574"/>
              <a:gd name="connsiteY10" fmla="*/ 680278 h 1747039"/>
              <a:gd name="connsiteX11" fmla="*/ 343060 w 9184574"/>
              <a:gd name="connsiteY11" fmla="*/ 1636148 h 1747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84574" h="1747039">
                <a:moveTo>
                  <a:pt x="343124" y="1636148"/>
                </a:moveTo>
                <a:lnTo>
                  <a:pt x="343124" y="1636148"/>
                </a:lnTo>
                <a:cubicBezTo>
                  <a:pt x="351433" y="1633336"/>
                  <a:pt x="852456" y="1465720"/>
                  <a:pt x="1669856" y="1300918"/>
                </a:cubicBezTo>
                <a:cubicBezTo>
                  <a:pt x="2487160" y="1136019"/>
                  <a:pt x="3621030" y="974188"/>
                  <a:pt x="4892573" y="980899"/>
                </a:cubicBezTo>
                <a:cubicBezTo>
                  <a:pt x="5562618" y="984351"/>
                  <a:pt x="6270820" y="1034587"/>
                  <a:pt x="6990366" y="1154842"/>
                </a:cubicBezTo>
                <a:cubicBezTo>
                  <a:pt x="7709881" y="1275001"/>
                  <a:pt x="8440708" y="1465273"/>
                  <a:pt x="9155749" y="1747039"/>
                </a:cubicBezTo>
                <a:lnTo>
                  <a:pt x="9184575" y="809960"/>
                </a:lnTo>
                <a:cubicBezTo>
                  <a:pt x="8417891" y="507933"/>
                  <a:pt x="7645264" y="307786"/>
                  <a:pt x="6890820" y="181715"/>
                </a:cubicBezTo>
                <a:cubicBezTo>
                  <a:pt x="6136408" y="55676"/>
                  <a:pt x="5400084" y="3842"/>
                  <a:pt x="4706167" y="199"/>
                </a:cubicBezTo>
                <a:cubicBezTo>
                  <a:pt x="3379179" y="-6608"/>
                  <a:pt x="2206991" y="162764"/>
                  <a:pt x="1363930" y="333767"/>
                </a:cubicBezTo>
                <a:cubicBezTo>
                  <a:pt x="520965" y="504866"/>
                  <a:pt x="7318" y="677850"/>
                  <a:pt x="0" y="680278"/>
                </a:cubicBezTo>
                <a:lnTo>
                  <a:pt x="343060" y="1636148"/>
                </a:lnTo>
                <a:close/>
              </a:path>
            </a:pathLst>
          </a:custGeom>
          <a:solidFill>
            <a:srgbClr val="EA6060"/>
          </a:solidFill>
          <a:ln w="3193" cap="flat">
            <a:noFill/>
            <a:prstDash val="solid"/>
            <a:miter/>
          </a:ln>
        </p:spPr>
        <p:txBody>
          <a:bodyPr rtlCol="0" anchor="ctr"/>
          <a:lstStyle/>
          <a:p>
            <a:endParaRPr lang="fr-CA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62E586E-5283-48F3-D853-A80037A1D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FD86698-F80C-4960-73ED-5E4BF8688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C98E254-09E4-0775-C164-75FA00C57A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E9ADF-A6DC-4C2C-A2C1-5C1914A5DA0D}" type="datetimeFigureOut">
              <a:rPr lang="fr-CA" smtClean="0"/>
              <a:t>2023-09-26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F5EF75-D7F1-153C-FF4D-C1BD9E2C6E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E6FFC7-AF93-95D5-BB8E-B20B6068D8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F1D7C-60D6-4CBA-8E03-E779F2028A17}" type="slidenum">
              <a:rPr lang="fr-CA" smtClean="0"/>
              <a:t>‹N°›</a:t>
            </a:fld>
            <a:endParaRPr lang="fr-CA"/>
          </a:p>
        </p:txBody>
      </p:sp>
      <p:pic>
        <p:nvPicPr>
          <p:cNvPr id="14" name="Image 13" descr="Une image contenant texte">
            <a:extLst>
              <a:ext uri="{FF2B5EF4-FFF2-40B4-BE49-F238E27FC236}">
                <a16:creationId xmlns:a16="http://schemas.microsoft.com/office/drawing/2014/main" id="{830CE309-8F05-AA8E-AA99-CA985DE73EE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280" y="6236818"/>
            <a:ext cx="2073358" cy="30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886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871729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A606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71729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3E36E85-1E93-8ACD-C8EC-5E17B65B0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CF788A5-BFC2-9AA2-49D5-D0E3D3CDE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2C09A62-11BA-B023-02E1-9383E7AF27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ABA78-26AD-461E-85E7-9848924B4462}" type="datetimeFigureOut">
              <a:rPr lang="fr-CA" smtClean="0"/>
              <a:t>2023-09-26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897FA4-E39F-53AF-84DB-A4EFDDDCC0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4C7CC6-0EE1-FF89-A5E3-2CEDF3C7A5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BDE1F-2317-4B83-A67E-11694FC7DEDF}" type="slidenum">
              <a:rPr lang="fr-CA" smtClean="0"/>
              <a:t>‹N°›</a:t>
            </a:fld>
            <a:endParaRPr lang="fr-CA"/>
          </a:p>
        </p:txBody>
      </p:sp>
      <p:pic>
        <p:nvPicPr>
          <p:cNvPr id="7" name="Image 6" descr="Une image contenant texte">
            <a:extLst>
              <a:ext uri="{FF2B5EF4-FFF2-40B4-BE49-F238E27FC236}">
                <a16:creationId xmlns:a16="http://schemas.microsoft.com/office/drawing/2014/main" id="{58D33C08-826F-9350-D9AC-78D9158A53C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280" y="6236818"/>
            <a:ext cx="2073358" cy="30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18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DBF329-5364-EC8C-3C74-30A4388C6CE2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altLang="fr-FR" sz="6000" dirty="0"/>
              <a:t>Négociation – renouvellement des conventions collectives</a:t>
            </a:r>
            <a:endParaRPr lang="fr-CA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9A64D21-2DAA-3C88-DDBF-421B704A5A62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fr-CA" altLang="fr-FR" sz="4000" dirty="0"/>
              <a:t>ITAQ – AMF-AMP</a:t>
            </a:r>
            <a:endParaRPr lang="fr-CA" sz="4000" dirty="0"/>
          </a:p>
        </p:txBody>
      </p:sp>
    </p:spTree>
    <p:extLst>
      <p:ext uri="{BB962C8B-B14F-4D97-AF65-F5344CB8AC3E}">
        <p14:creationId xmlns:p14="http://schemas.microsoft.com/office/powerpoint/2010/main" val="2786994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E4152F-3C1F-9DCB-FFD1-64CEA959F13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/>
              <a:t>Institut de technologie agroalimentaire du Québec (ITAQ)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533728-C61F-914C-0062-FAEE04F0AF7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endParaRPr lang="fr-CA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CA"/>
              <a:t>La convention collective 2020-2023 a été signée le 17 avril 2023.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r-CA"/>
              <a:t>	</a:t>
            </a:r>
            <a:r>
              <a:rPr lang="fr-CA" sz="2400"/>
              <a:t>(sortie de l’ITAQ de la fonction publique)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CA"/>
              <a:t>Nous sommes actuellement au début du processus de négociation 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fr-CA"/>
              <a:t>Élection du comité de négociation le 19 septembre 2021;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fr-CA"/>
              <a:t>Sondage sur les priorités des membres (début octobre);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fr-CA"/>
              <a:t>Élaboration et approbation du cahier de demandes (fin octobre);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fr-CA"/>
              <a:t>Début des négociations avec l’employeur (début novembre).</a:t>
            </a:r>
          </a:p>
        </p:txBody>
      </p:sp>
    </p:spTree>
    <p:extLst>
      <p:ext uri="{BB962C8B-B14F-4D97-AF65-F5344CB8AC3E}">
        <p14:creationId xmlns:p14="http://schemas.microsoft.com/office/powerpoint/2010/main" val="2836135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E4152F-3C1F-9DCB-FFD1-64CEA959F13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/>
              <a:t>	Autorité des marchés financiers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533728-C61F-914C-0062-FAEE04F0AF7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endParaRPr lang="fr-CA"/>
          </a:p>
          <a:p>
            <a:r>
              <a:rPr lang="fr-CA"/>
              <a:t>Les rencontres de négociation entre le SPGQ et la partie patronale ont débuté le 15 mai 2023. </a:t>
            </a:r>
          </a:p>
          <a:p>
            <a:r>
              <a:rPr lang="fr-CA"/>
              <a:t>Le SPGQ a déposé à l’employeur son cahier de demandes syndicales entériné par les membres.</a:t>
            </a:r>
          </a:p>
          <a:p>
            <a:r>
              <a:rPr lang="fr-CA"/>
              <a:t>L’employeur a également déposé son cahier de demandes. </a:t>
            </a:r>
          </a:p>
          <a:p>
            <a:r>
              <a:rPr lang="fr-CA"/>
              <a:t>Le début des négociations a été dédié à mettre en place une nouvelle structure de rémunération (exercice des relativités salariales - Lettre d’entente n</a:t>
            </a:r>
            <a:r>
              <a:rPr lang="fr-CA" normalizeH="1" baseline="30000"/>
              <a:t>o</a:t>
            </a:r>
            <a:r>
              <a:rPr lang="fr-CA" normalizeH="1"/>
              <a:t> </a:t>
            </a:r>
            <a:r>
              <a:rPr lang="fr-CA"/>
              <a:t>8 - convention 2015-2020)</a:t>
            </a:r>
          </a:p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88444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E4152F-3C1F-9DCB-FFD1-64CEA959F13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/>
              <a:t>    Autorité des marchés financiers (suite)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533728-C61F-914C-0062-FAEE04F0AF7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594805"/>
            <a:ext cx="10515600" cy="4667250"/>
          </a:xfrm>
        </p:spPr>
        <p:txBody>
          <a:bodyPr/>
          <a:lstStyle/>
          <a:p>
            <a:endParaRPr lang="fr-CA"/>
          </a:p>
          <a:p>
            <a:r>
              <a:rPr lang="fr-CA"/>
              <a:t>Jusqu’à présent, il y a eu 8 rencontres de négociation entre les parties.</a:t>
            </a:r>
          </a:p>
          <a:p>
            <a:r>
              <a:rPr lang="fr-CA"/>
              <a:t>Les parties ont eu des discussions sur presque la totalité des matières normatives, notamment :</a:t>
            </a:r>
          </a:p>
          <a:p>
            <a:pPr lvl="1"/>
            <a:r>
              <a:rPr lang="fr-CA"/>
              <a:t>L’aménagement du temps de travail;</a:t>
            </a:r>
          </a:p>
          <a:p>
            <a:pPr lvl="1"/>
            <a:r>
              <a:rPr lang="fr-CA"/>
              <a:t>Harcèlement psychologique;</a:t>
            </a:r>
          </a:p>
          <a:p>
            <a:pPr lvl="1"/>
            <a:r>
              <a:rPr lang="fr-CA"/>
              <a:t>Stabilité d’emploi;</a:t>
            </a:r>
          </a:p>
          <a:p>
            <a:pPr lvl="1"/>
            <a:r>
              <a:rPr lang="fr-CA"/>
              <a:t>Processus de dotation; </a:t>
            </a:r>
          </a:p>
          <a:p>
            <a:pPr lvl="1"/>
            <a:r>
              <a:rPr lang="fr-CA"/>
              <a:t>Règlement de griefs;</a:t>
            </a:r>
          </a:p>
          <a:p>
            <a:pPr lvl="1"/>
            <a:r>
              <a:rPr lang="fr-CA"/>
              <a:t>Congés sociaux. </a:t>
            </a:r>
          </a:p>
          <a:p>
            <a:endParaRPr lang="fr-CA"/>
          </a:p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12905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E4152F-3C1F-9DCB-FFD1-64CEA959F13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/>
              <a:t>    Autorité des marchés financiers (suite)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533728-C61F-914C-0062-FAEE04F0AF7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594805"/>
            <a:ext cx="10515600" cy="4667250"/>
          </a:xfrm>
        </p:spPr>
        <p:txBody>
          <a:bodyPr/>
          <a:lstStyle/>
          <a:p>
            <a:endParaRPr lang="fr-CA"/>
          </a:p>
          <a:p>
            <a:r>
              <a:rPr lang="fr-CA"/>
              <a:t>Lors de la dernière rencontre, le 22 septembre, le comité de négociation a déposé des propositions monétaires exploratoires.</a:t>
            </a:r>
          </a:p>
          <a:p>
            <a:r>
              <a:rPr lang="fr-CA"/>
              <a:t>Voici les principales propositions : </a:t>
            </a:r>
          </a:p>
          <a:p>
            <a:pPr lvl="1"/>
            <a:r>
              <a:rPr lang="fr-CA"/>
              <a:t>Protection contre l’augmentation du coût de la vie (salaires);</a:t>
            </a:r>
          </a:p>
          <a:p>
            <a:pPr lvl="1"/>
            <a:r>
              <a:rPr lang="fr-CA"/>
              <a:t>Introduction des congés mobiles et bonification des jours fériés;</a:t>
            </a:r>
          </a:p>
          <a:p>
            <a:pPr lvl="1"/>
            <a:r>
              <a:rPr lang="fr-CA"/>
              <a:t>Bonification des vacances;</a:t>
            </a:r>
          </a:p>
          <a:p>
            <a:pPr lvl="1"/>
            <a:r>
              <a:rPr lang="fr-CA"/>
              <a:t>Horaire majoré;</a:t>
            </a:r>
          </a:p>
          <a:p>
            <a:pPr lvl="1"/>
            <a:r>
              <a:rPr lang="fr-CA"/>
              <a:t>Temps supplémentaire;</a:t>
            </a:r>
          </a:p>
          <a:p>
            <a:pPr lvl="1"/>
            <a:r>
              <a:rPr lang="fr-CA"/>
              <a:t>Contribution de l'employeur aux régimes d’assurance maladie et de retraire. </a:t>
            </a:r>
          </a:p>
          <a:p>
            <a:endParaRPr lang="fr-CA"/>
          </a:p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8273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E4152F-3C1F-9DCB-FFD1-64CEA959F13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/>
              <a:t>    	Autorité des marchés publics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533728-C61F-914C-0062-FAEE04F0AF7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594805"/>
            <a:ext cx="10515600" cy="4667250"/>
          </a:xfrm>
        </p:spPr>
        <p:txBody>
          <a:bodyPr/>
          <a:lstStyle/>
          <a:p>
            <a:endParaRPr lang="fr-CA"/>
          </a:p>
          <a:p>
            <a:r>
              <a:rPr lang="fr-CA"/>
              <a:t>Les rencontres de négociation entre le SPGQ et la partie patronale ont débuté le 24 mai 2023. </a:t>
            </a:r>
          </a:p>
          <a:p>
            <a:r>
              <a:rPr lang="fr-CA"/>
              <a:t>Jusqu’à présent, il y a eu 7 rencontres de négociation entre les parties.</a:t>
            </a:r>
          </a:p>
          <a:p>
            <a:r>
              <a:rPr lang="fr-CA"/>
              <a:t>Les parties ont convenu de faire une pause des rencontres pendant la période estivale. </a:t>
            </a:r>
          </a:p>
          <a:p>
            <a:r>
              <a:rPr lang="fr-CA"/>
              <a:t>Les rencontres de négociation ont repris le 26 septembre dernier.</a:t>
            </a:r>
          </a:p>
          <a:p>
            <a:r>
              <a:rPr lang="fr-CA"/>
              <a:t>Les parties ont déjà fixé plusieurs dates de négociation au courant de l’automne afin de faire avancer les négociations. </a:t>
            </a:r>
          </a:p>
          <a:p>
            <a:endParaRPr lang="fr-CA"/>
          </a:p>
          <a:p>
            <a:endParaRPr lang="fr-CA"/>
          </a:p>
          <a:p>
            <a:pPr marL="0" indent="0">
              <a:buNone/>
            </a:pPr>
            <a:endParaRPr lang="fr-CA"/>
          </a:p>
          <a:p>
            <a:endParaRPr lang="fr-CA"/>
          </a:p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71271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E4152F-3C1F-9DCB-FFD1-64CEA959F13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/>
              <a:t>    	Autorité des marchés publics (suite)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533728-C61F-914C-0062-FAEE04F0AF7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295400" y="1184892"/>
            <a:ext cx="10515600" cy="5673108"/>
          </a:xfrm>
        </p:spPr>
        <p:txBody>
          <a:bodyPr>
            <a:normAutofit/>
          </a:bodyPr>
          <a:lstStyle/>
          <a:p>
            <a:endParaRPr lang="fr-CA"/>
          </a:p>
          <a:p>
            <a:r>
              <a:rPr lang="fr-CA"/>
              <a:t>Les discussions ont permis de faire des avancées significatives sur plusieurs matières normatives, notamment : </a:t>
            </a:r>
          </a:p>
          <a:p>
            <a:pPr lvl="1">
              <a:lnSpc>
                <a:spcPct val="110000"/>
              </a:lnSpc>
            </a:pPr>
            <a:r>
              <a:rPr lang="fr-CA"/>
              <a:t>Le droit à la déconnexion;</a:t>
            </a:r>
          </a:p>
          <a:p>
            <a:pPr lvl="1">
              <a:lnSpc>
                <a:spcPct val="110000"/>
              </a:lnSpc>
            </a:pPr>
            <a:r>
              <a:rPr lang="fr-CA"/>
              <a:t>L’allocation pour activités sportives et de loisirs; </a:t>
            </a:r>
          </a:p>
          <a:p>
            <a:pPr lvl="1">
              <a:lnSpc>
                <a:spcPct val="110000"/>
              </a:lnSpc>
            </a:pPr>
            <a:r>
              <a:rPr lang="fr-CA"/>
              <a:t>La prévention des risques psychosociaux (violence familiale);</a:t>
            </a:r>
          </a:p>
          <a:p>
            <a:pPr lvl="1">
              <a:lnSpc>
                <a:spcPct val="110000"/>
              </a:lnSpc>
            </a:pPr>
            <a:r>
              <a:rPr lang="fr-CA"/>
              <a:t>Les congés sociaux; (journées de congé et vacances);</a:t>
            </a:r>
          </a:p>
          <a:p>
            <a:pPr lvl="1">
              <a:lnSpc>
                <a:spcPct val="110000"/>
              </a:lnSpc>
            </a:pPr>
            <a:r>
              <a:rPr lang="fr-CA"/>
              <a:t>Le personnel surnuméraire et occasionnel; </a:t>
            </a:r>
          </a:p>
          <a:p>
            <a:pPr lvl="1">
              <a:lnSpc>
                <a:spcPct val="110000"/>
              </a:lnSpc>
            </a:pPr>
            <a:r>
              <a:rPr lang="fr-CA"/>
              <a:t>Les horaires de travail. </a:t>
            </a:r>
          </a:p>
          <a:p>
            <a:pPr marL="354013" lvl="1" indent="-260350">
              <a:lnSpc>
                <a:spcPct val="110000"/>
              </a:lnSpc>
            </a:pPr>
            <a:r>
              <a:rPr lang="fr-CA" sz="2800"/>
              <a:t>Le comité de négociation se prépare à faire une proposition monétaire à l’employeur pour faire avancer les négociations. </a:t>
            </a:r>
          </a:p>
          <a:p>
            <a:pPr lvl="1">
              <a:lnSpc>
                <a:spcPct val="110000"/>
              </a:lnSpc>
            </a:pPr>
            <a:endParaRPr lang="fr-CA" sz="2800"/>
          </a:p>
          <a:p>
            <a:pPr lvl="1">
              <a:lnSpc>
                <a:spcPct val="110000"/>
              </a:lnSpc>
            </a:pPr>
            <a:endParaRPr lang="fr-CA" sz="2800"/>
          </a:p>
          <a:p>
            <a:pPr marL="0" indent="0">
              <a:buNone/>
            </a:pPr>
            <a:endParaRPr lang="fr-CA"/>
          </a:p>
          <a:p>
            <a:endParaRPr lang="fr-CA"/>
          </a:p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43913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">
            <a:extLst>
              <a:ext uri="{FF2B5EF4-FFF2-40B4-BE49-F238E27FC236}">
                <a16:creationId xmlns:a16="http://schemas.microsoft.com/office/drawing/2014/main" id="{9943E788-A41E-B6B1-2D27-3C499F7E130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055" y="3019793"/>
            <a:ext cx="5690322" cy="84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3798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SPGQ version 6.pptx" id="{CF7780F5-7033-4321-9766-2505AF8D7A5A}" vid="{513BBA71-826D-46D6-A57D-C7870DF3E17A}"/>
    </a:ext>
  </a:extLst>
</a:theme>
</file>

<file path=ppt/theme/theme2.xml><?xml version="1.0" encoding="utf-8"?>
<a:theme xmlns:a="http://schemas.openxmlformats.org/drawingml/2006/main" name="3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SPGQ version 6.pptx" id="{CF7780F5-7033-4321-9766-2505AF8D7A5A}" vid="{53534341-A1E3-464B-BCE8-A8BDDB9FA521}"/>
    </a:ext>
  </a:extLst>
</a:theme>
</file>

<file path=ppt/theme/theme3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SPGQ version 6.pptx" id="{CF7780F5-7033-4321-9766-2505AF8D7A5A}" vid="{9C50FE1F-9FE7-4766-B364-442F8085A56B}"/>
    </a:ext>
  </a:extLst>
</a:theme>
</file>

<file path=ppt/theme/theme4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SPGQ version 6.pptx" id="{CF7780F5-7033-4321-9766-2505AF8D7A5A}" vid="{D8B55EDE-795B-48BC-A615-22910E5946AB}"/>
    </a:ext>
  </a:extLst>
</a:theme>
</file>

<file path=ppt/theme/theme5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SPGQ version 6.pptx" id="{CF7780F5-7033-4321-9766-2505AF8D7A5A}" vid="{3870E345-8162-4EEA-B59D-25534A27BA9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856cd58-e128-4169-8c81-d073e1c30a61" xsi:nil="true"/>
    <lcf76f155ced4ddcb4097134ff3c332f xmlns="092f552f-70b2-4299-9b40-5554eb34d623">
      <Terms xmlns="http://schemas.microsoft.com/office/infopath/2007/PartnerControls"/>
    </lcf76f155ced4ddcb4097134ff3c332f>
    <Pr_x00e9_cisionssurlecontenu xmlns="092f552f-70b2-4299-9b40-5554eb34d623" xsi:nil="true"/>
    <SharedWithUsers xmlns="2856cd58-e128-4169-8c81-d073e1c30a61">
      <UserInfo>
        <DisplayName>Nathalie Côté</DisplayName>
        <AccountId>16</AccountId>
        <AccountType/>
      </UserInfo>
      <UserInfo>
        <DisplayName>Christopher Plourde</DisplayName>
        <AccountId>153</AccountId>
        <AccountType/>
      </UserInfo>
      <UserInfo>
        <DisplayName>Lydia Martel</DisplayName>
        <AccountId>14</AccountId>
        <AccountType/>
      </UserInfo>
      <UserInfo>
        <DisplayName>Michael Andriantsoavina</DisplayName>
        <AccountId>11</AccountId>
        <AccountType/>
      </UserInfo>
      <UserInfo>
        <DisplayName>Isabelle Albernhe</DisplayName>
        <AccountId>165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05055C63FAB748A189F12C2D1FA056" ma:contentTypeVersion="18" ma:contentTypeDescription="Crée un document." ma:contentTypeScope="" ma:versionID="9b3cd4050ce9c5da4997d2bf3151c428">
  <xsd:schema xmlns:xsd="http://www.w3.org/2001/XMLSchema" xmlns:xs="http://www.w3.org/2001/XMLSchema" xmlns:p="http://schemas.microsoft.com/office/2006/metadata/properties" xmlns:ns2="092f552f-70b2-4299-9b40-5554eb34d623" xmlns:ns3="2856cd58-e128-4169-8c81-d073e1c30a61" targetNamespace="http://schemas.microsoft.com/office/2006/metadata/properties" ma:root="true" ma:fieldsID="bb371f402c67616e7a4b524b8035f805" ns2:_="" ns3:_="">
    <xsd:import namespace="092f552f-70b2-4299-9b40-5554eb34d623"/>
    <xsd:import namespace="2856cd58-e128-4169-8c81-d073e1c30a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Pr_x00e9_cisionssurlecontenu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2f552f-70b2-4299-9b40-5554eb34d6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Pr_x00e9_cisionssurlecontenu" ma:index="12" nillable="true" ma:displayName="Précisions sur le contenu" ma:format="Dropdown" ma:internalName="Pr_x00e9_cisionssurlecontenu">
      <xsd:simpleType>
        <xsd:restriction base="dms:Text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Balises d’images" ma:readOnly="false" ma:fieldId="{5cf76f15-5ced-4ddc-b409-7134ff3c332f}" ma:taxonomyMulti="true" ma:sspId="13e85953-b66f-4c1e-bf5f-0800326d7f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56cd58-e128-4169-8c81-d073e1c30a6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cb242503-66dd-4068-884f-315426841e62}" ma:internalName="TaxCatchAll" ma:showField="CatchAllData" ma:web="2856cd58-e128-4169-8c81-d073e1c30a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0E0AE4-6ED4-4DC7-937C-2B6543B3AF15}">
  <ds:schemaRefs>
    <ds:schemaRef ds:uri="092f552f-70b2-4299-9b40-5554eb34d623"/>
    <ds:schemaRef ds:uri="2856cd58-e128-4169-8c81-d073e1c30a6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B66A7C7-1482-45D1-B95C-913DAC01709A}">
  <ds:schemaRefs>
    <ds:schemaRef ds:uri="092f552f-70b2-4299-9b40-5554eb34d623"/>
    <ds:schemaRef ds:uri="2856cd58-e128-4169-8c81-d073e1c30a6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B34CFF3-6077-4CF9-8350-52A70E8284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05102023_présentation_mob_négo_ITAQ_AMF_AMP</Template>
  <TotalTime>0</TotalTime>
  <Words>540</Words>
  <Application>Microsoft Office PowerPoint</Application>
  <PresentationFormat>Grand écran</PresentationFormat>
  <Paragraphs>72</Paragraphs>
  <Slides>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Myriad Pro</vt:lpstr>
      <vt:lpstr>Thème Office</vt:lpstr>
      <vt:lpstr>3_Conception personnalisée</vt:lpstr>
      <vt:lpstr>2_Conception personnalisée</vt:lpstr>
      <vt:lpstr>Conception personnalisée</vt:lpstr>
      <vt:lpstr>1_Conception personnalisée</vt:lpstr>
      <vt:lpstr>Négociation – renouvellement des conventions collectives</vt:lpstr>
      <vt:lpstr>Institut de technologie agroalimentaire du Québec (ITAQ)</vt:lpstr>
      <vt:lpstr> Autorité des marchés financiers</vt:lpstr>
      <vt:lpstr>    Autorité des marchés financiers (suite)</vt:lpstr>
      <vt:lpstr>    Autorité des marchés financiers (suite)</vt:lpstr>
      <vt:lpstr>     Autorité des marchés publics</vt:lpstr>
      <vt:lpstr>     Autorité des marchés publics (suite)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Négociation – renouvellement des conventions collectives</dc:title>
  <dc:creator>Thiago Diniz</dc:creator>
  <cp:lastModifiedBy>Alexandra Gauvin</cp:lastModifiedBy>
  <cp:revision>1</cp:revision>
  <dcterms:created xsi:type="dcterms:W3CDTF">2023-09-25T20:29:58Z</dcterms:created>
  <dcterms:modified xsi:type="dcterms:W3CDTF">2023-09-26T17:03:59Z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0x0101001C05055C63FAB748A189F12C2D1FA056</vt:lpwstr>
  </property>
  <property fmtid="{D5CDD505-2E9C-101B-9397-08002B2CF9AE}" pid="3" name="MediaServiceImageTags">
    <vt:lpwstr/>
  </property>
  <property fmtid="{D5CDD505-2E9C-101B-9397-08002B2CF9AE}" pid="4" name="MSIP_Label_58410ad2-fadb-41c6-8d19-4124c5260b75_Enabled">
    <vt:lpwstr>true</vt:lpwstr>
  </property>
  <property fmtid="{D5CDD505-2E9C-101B-9397-08002B2CF9AE}" pid="5" name="MSIP_Label_58410ad2-fadb-41c6-8d19-4124c5260b75_SetDate">
    <vt:lpwstr>2023-08-21T12:24:59Z</vt:lpwstr>
  </property>
  <property fmtid="{D5CDD505-2E9C-101B-9397-08002B2CF9AE}" pid="6" name="MSIP_Label_58410ad2-fadb-41c6-8d19-4124c5260b75_Method">
    <vt:lpwstr>Standard</vt:lpwstr>
  </property>
  <property fmtid="{D5CDD505-2E9C-101B-9397-08002B2CF9AE}" pid="7" name="MSIP_Label_58410ad2-fadb-41c6-8d19-4124c5260b75_Name">
    <vt:lpwstr>defa4170-0d19-0005-0004-bc88714345d2</vt:lpwstr>
  </property>
  <property fmtid="{D5CDD505-2E9C-101B-9397-08002B2CF9AE}" pid="8" name="MSIP_Label_58410ad2-fadb-41c6-8d19-4124c5260b75_SiteId">
    <vt:lpwstr>d18b1d8f-6e66-45dd-ae4f-130d658bb9ec</vt:lpwstr>
  </property>
  <property fmtid="{D5CDD505-2E9C-101B-9397-08002B2CF9AE}" pid="9" name="MSIP_Label_58410ad2-fadb-41c6-8d19-4124c5260b75_ActionId">
    <vt:lpwstr>3cd63cc1-4898-4cfe-8eea-cc1e36a78362</vt:lpwstr>
  </property>
  <property fmtid="{D5CDD505-2E9C-101B-9397-08002B2CF9AE}" pid="10" name="MSIP_Label_58410ad2-fadb-41c6-8d19-4124c5260b75_ContentBits">
    <vt:lpwstr>0</vt:lpwstr>
  </property>
</Properties>
</file>