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6" r:id="rId5"/>
    <p:sldMasterId id="2147483684" r:id="rId6"/>
    <p:sldMasterId id="2147483660" r:id="rId7"/>
    <p:sldMasterId id="2147483672" r:id="rId8"/>
  </p:sldMasterIdLst>
  <p:notesMasterIdLst>
    <p:notesMasterId r:id="rId22"/>
  </p:notesMasterIdLst>
  <p:sldIdLst>
    <p:sldId id="267" r:id="rId9"/>
    <p:sldId id="266" r:id="rId10"/>
    <p:sldId id="284" r:id="rId11"/>
    <p:sldId id="273" r:id="rId12"/>
    <p:sldId id="277" r:id="rId13"/>
    <p:sldId id="278" r:id="rId14"/>
    <p:sldId id="281" r:id="rId15"/>
    <p:sldId id="282" r:id="rId16"/>
    <p:sldId id="264" r:id="rId17"/>
    <p:sldId id="283" r:id="rId18"/>
    <p:sldId id="275" r:id="rId19"/>
    <p:sldId id="274" r:id="rId20"/>
    <p:sldId id="270"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1729"/>
    <a:srgbClr val="EA6060"/>
    <a:srgbClr val="007B95"/>
    <a:srgbClr val="4472C4"/>
    <a:srgbClr val="0076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46720-D8CA-28F7-6493-0C5C3A2BC0CA}" v="13" dt="2023-10-02T17:33:58.492"/>
    <p1510:client id="{0BB5EC4D-E268-876F-D590-77FA9CB524FF}" v="42" dt="2023-10-02T15:31:35.927"/>
    <p1510:client id="{13AD4526-57DE-B860-9C22-D6D0A48050CA}" v="295" dt="2023-09-24T18:18:31.325"/>
    <p1510:client id="{20C171CF-C68F-162F-817B-7E54259D1002}" v="107" dt="2023-10-03T09:17:22.614"/>
    <p1510:client id="{3C8110C9-D25F-45F8-7130-9A31830589C5}" v="458" dt="2023-09-24T16:55:58.656"/>
    <p1510:client id="{622293F9-807E-B63D-F733-49FAB02E87EE}" v="26" dt="2023-10-01T19:13:55.587"/>
    <p1510:client id="{83471DE4-F368-FF45-9198-1E813E2F664A}" v="46" dt="2023-09-24T18:21:33.863"/>
    <p1510:client id="{9C3E8EED-9F7D-B5D0-CCD5-1EFDA7A2D4C8}" v="16" dt="2023-09-27T18:59:38.263"/>
    <p1510:client id="{A09A41A2-1F33-E5B7-759D-0A4A82E72E95}" v="2" dt="2023-10-02T17:48:40.595"/>
    <p1510:client id="{ACD19635-7B3D-8B7E-8C42-60821B807C9D}" v="10" dt="2023-10-03T10:57:39.601"/>
    <p1510:client id="{C439E3E1-B590-B004-8009-044A7ACCD024}" v="6" dt="2023-09-24T17:00:39.924"/>
    <p1510:client id="{C55ADF0A-65D9-A363-8C0F-7D927931B6DB}" v="2" dt="2023-09-27T12:28:13.531"/>
    <p1510:client id="{EF52BA85-254C-74DE-EEAF-77B14591F62A}" v="78" dt="2023-09-25T11:39:38.4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7"/>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06B77-702C-4817-A481-6ABFE4A0ECBB}" type="datetimeFigureOut">
              <a:rPr lang="fr-CA" smtClean="0"/>
              <a:t>2023-10-03</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8C6AC-D752-4820-9063-99ACD3ED8027}" type="slidenum">
              <a:rPr lang="fr-CA" smtClean="0"/>
              <a:t>‹N°›</a:t>
            </a:fld>
            <a:endParaRPr lang="fr-CA"/>
          </a:p>
        </p:txBody>
      </p:sp>
    </p:spTree>
    <p:extLst>
      <p:ext uri="{BB962C8B-B14F-4D97-AF65-F5344CB8AC3E}">
        <p14:creationId xmlns:p14="http://schemas.microsoft.com/office/powerpoint/2010/main" val="2141145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ea typeface="Calibri"/>
                <a:cs typeface="Calibri"/>
              </a:rPr>
              <a:t>Bonjour et Bienvenue. Bienvenue aux membres du CE, la DG, et les employés du SPGQ sans qui cet événement ne pourrait pas avoir lieu.</a:t>
            </a:r>
          </a:p>
          <a:p>
            <a:endParaRPr lang="fr-CA">
              <a:ea typeface="Calibri"/>
              <a:cs typeface="Calibri"/>
            </a:endParaRPr>
          </a:p>
          <a:p>
            <a:r>
              <a:rPr lang="fr-CA">
                <a:ea typeface="Calibri"/>
                <a:cs typeface="Calibri"/>
              </a:rPr>
              <a:t>Au moment de faire la planification du calendrier annuel de formation au SPGQ, la thème de la mobilisation a rapidement été identifié comme une priorité. Nous sommes en négociation donc pour aider nos équipes de négo nous avons besoin de développer les compétences des personnes déléguées en les outillant sur les différents enjeux  de la mobilisation. Mais comment faire rapidement pour activer nos actions et mobiliser les membres du syndicat?</a:t>
            </a:r>
            <a:endParaRPr lang="fr-FR">
              <a:ea typeface="Calibri"/>
              <a:cs typeface="Calibri"/>
            </a:endParaRPr>
          </a:p>
          <a:p>
            <a:r>
              <a:rPr lang="fr-CA">
                <a:ea typeface="Calibri"/>
                <a:cs typeface="Calibri"/>
              </a:rPr>
              <a:t> J'ai proposé d'organiser ce Forum, j'en ai d'abord parlé à David, notre conseillé à la mob était emballé, il est toujours prêt à passer à l'action. Nous avons eu l'accord du CE à la mi-juillet. ON s'est mis à l'œuvre et vous avez répondu en grand nombre. MERCI!</a:t>
            </a:r>
          </a:p>
          <a:p>
            <a:r>
              <a:rPr lang="fr-CA">
                <a:ea typeface="Calibri"/>
                <a:cs typeface="Calibri"/>
              </a:rPr>
              <a:t>  Ce Forum doit marquer le début d'une série d'action mobilisatrice en plus d'initier un leadership local fort dans vos ministère et organisme. Pour plusieurs d'entres vous, vous êtes à vos premières armes. Comme moi, ici devant vous, je suis à mon 1er FORUM sur la mobilisation. Mais je saute à pied joins dans cette action, mais pour que ça soit un succès j'ai besoin de votre participation. </a:t>
            </a:r>
            <a:endParaRPr lang="fr-CA"/>
          </a:p>
          <a:p>
            <a:endParaRPr lang="fr-CA">
              <a:ea typeface="Calibri"/>
              <a:cs typeface="Calibri"/>
            </a:endParaRPr>
          </a:p>
          <a:p>
            <a:r>
              <a:rPr lang="fr-CA">
                <a:ea typeface="Calibri"/>
                <a:cs typeface="Calibri"/>
              </a:rPr>
              <a:t>Objectifs du Forum </a:t>
            </a:r>
          </a:p>
          <a:p>
            <a:r>
              <a:rPr lang="fr-CA">
                <a:ea typeface="Calibri"/>
                <a:cs typeface="Calibri"/>
              </a:rPr>
              <a:t>                    Favoriser des interventions efficaces auprès des membres (animer, convaincre, vulgariser)</a:t>
            </a:r>
          </a:p>
          <a:p>
            <a:r>
              <a:rPr lang="fr-CA">
                <a:ea typeface="Calibri"/>
                <a:cs typeface="Calibri"/>
              </a:rPr>
              <a:t>                    Vous Outillez sur les différents enjeux de la mobilisation</a:t>
            </a:r>
          </a:p>
          <a:p>
            <a:r>
              <a:rPr lang="fr-CA">
                <a:ea typeface="Calibri"/>
                <a:cs typeface="Calibri"/>
              </a:rPr>
              <a:t>                    Développer un leadership local fort</a:t>
            </a:r>
          </a:p>
          <a:p>
            <a:r>
              <a:rPr lang="fr-CA">
                <a:ea typeface="Calibri"/>
                <a:cs typeface="Calibri"/>
              </a:rPr>
              <a:t> </a:t>
            </a:r>
            <a:r>
              <a:rPr lang="fr-CA"/>
              <a:t>il y a eu un changement fondamentale dans l'organisation du travail avec réalité du télétravail (Le télétravail qui a été appliqué en situation d'urgence pendant la pandémie est devenu une nouvelle réalité dans nos organisations. Mais pour la mobilisation syndicale, le télétravail nous demande d'être créatif</a:t>
            </a:r>
            <a:endParaRPr lang="fr-CA">
              <a:ea typeface="Calibri"/>
              <a:cs typeface="Calibri"/>
            </a:endParaRPr>
          </a:p>
          <a:p>
            <a:endParaRPr lang="fr-CA">
              <a:ea typeface="Calibri"/>
              <a:cs typeface="Calibri"/>
            </a:endParaRPr>
          </a:p>
          <a:p>
            <a:r>
              <a:rPr lang="fr-CA" b="1"/>
              <a:t>Aujourd'hui et demain, nous allons vous donnez de l'information, mais nous allons également vous donnez la parole, nous avons besoin de votre collaboration, de vos idées, vos  stratégies. </a:t>
            </a:r>
            <a:endParaRPr lang="fr-CA" b="1">
              <a:ea typeface="Calibri"/>
              <a:cs typeface="Calibri"/>
            </a:endParaRPr>
          </a:p>
          <a:p>
            <a:endParaRPr lang="fr-CA">
              <a:ea typeface="Calibri"/>
              <a:cs typeface="Calibri"/>
            </a:endParaRPr>
          </a:p>
          <a:p>
            <a:endParaRPr lang="fr-CA">
              <a:ea typeface="Calibri"/>
              <a:cs typeface="Calibri"/>
            </a:endParaRPr>
          </a:p>
          <a:p>
            <a:r>
              <a:rPr lang="fr-CA">
                <a:ea typeface="Calibri"/>
                <a:cs typeface="Calibri"/>
              </a:rPr>
              <a:t>Tout comme le mouvement de mobilisation que l'on créer dans vos unités, sections et à l'échelle nationale, on a besoin de créer une implication une synergie avec l'ensemble de nos membres. </a:t>
            </a:r>
          </a:p>
          <a:p>
            <a:endParaRPr lang="fr-CA">
              <a:ea typeface="Calibri"/>
              <a:cs typeface="Calibri"/>
            </a:endParaRPr>
          </a:p>
          <a:p>
            <a:r>
              <a:rPr lang="fr-CA">
                <a:ea typeface="Calibri"/>
                <a:cs typeface="Calibri"/>
              </a:rPr>
              <a:t>  L'organisation du Forum sur la mobilisation s'inscrit dans les moyens mis en place par le SPGQ pour vous informez, former que c'est entre autres par les action de mobilisation que nous augmentons notre rapport de force pour aider nos équipes de négociation. Que ce passe-t-il actuellement à nos différentes tables de négociation</a:t>
            </a:r>
            <a:endParaRPr lang="fr-CA"/>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1</a:t>
            </a:fld>
            <a:endParaRPr lang="fr-CA"/>
          </a:p>
        </p:txBody>
      </p:sp>
    </p:spTree>
    <p:extLst>
      <p:ext uri="{BB962C8B-B14F-4D97-AF65-F5344CB8AC3E}">
        <p14:creationId xmlns:p14="http://schemas.microsoft.com/office/powerpoint/2010/main" val="317963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ea typeface="Calibri"/>
                <a:cs typeface="Calibri"/>
              </a:rPr>
              <a:t>Consigne Souper : faire entrer les gens de la salle, informer l'assistance que le service débute à 18 h la conférence à 19 h, au début de la conférence le service au tables ne sera pas terminé, mais il sera fait avec respect pour notre conférencier. </a:t>
            </a:r>
            <a:endParaRPr lang="fr-FR"/>
          </a:p>
          <a:p>
            <a:endParaRPr lang="fr-CA" b="1">
              <a:ea typeface="Calibri"/>
              <a:cs typeface="Calibri"/>
            </a:endParaRPr>
          </a:p>
          <a:p>
            <a:r>
              <a:rPr lang="fr-CA" b="1">
                <a:ea typeface="Calibri"/>
                <a:cs typeface="Calibri"/>
              </a:rPr>
              <a:t>La conférence est également accessible en Direct sur TEAM</a:t>
            </a:r>
            <a:endParaRPr lang="fr-CA">
              <a:ea typeface="Calibri"/>
              <a:cs typeface="Calibri"/>
            </a:endParaRPr>
          </a:p>
          <a:p>
            <a:r>
              <a:rPr lang="fr-CA" b="1">
                <a:ea typeface="Calibri"/>
                <a:cs typeface="Calibri"/>
              </a:rPr>
              <a:t>__________________________________________________________________________________________</a:t>
            </a:r>
            <a:endParaRPr lang="fr-CA" b="1"/>
          </a:p>
          <a:p>
            <a:r>
              <a:rPr lang="fr-CA" b="1"/>
              <a:t>Présentation de notre Conférencier de ce soir</a:t>
            </a:r>
            <a:endParaRPr lang="fr-FR">
              <a:ea typeface="Calibri"/>
              <a:cs typeface="Calibri"/>
            </a:endParaRPr>
          </a:p>
          <a:p>
            <a:r>
              <a:rPr lang="fr-CA"/>
              <a:t>Jean-Noël Grenier est professeur au Département des relations industrielles de l’université Laval depuis 2004. </a:t>
            </a:r>
            <a:endParaRPr lang="fr-CA">
              <a:cs typeface="Calibri"/>
            </a:endParaRPr>
          </a:p>
          <a:p>
            <a:r>
              <a:rPr lang="fr-CA"/>
              <a:t>Il est associé au Centre de recherche sur la mondialisation et le travail (CRIMT). La grande majorité de ses travaux de recherche porte sur la restructuration de l'État et des services publics et leurs conséquences pour les relations du travail et la qualité des emplois des personnes salariées des secteurs public et parapublic. Cette problématique comprend également une analyse des réponses et des stratégies syndicales dans le contexte du néolibéralisme et de la transformation du rôle de l'État.</a:t>
            </a:r>
            <a:endParaRPr lang="fr-CA">
              <a:cs typeface="Calibri"/>
            </a:endParaRPr>
          </a:p>
          <a:p>
            <a:r>
              <a:rPr lang="fr-CA"/>
              <a:t>Dis autrement, ses recherches et ses publications portent sur les relations de travail, les conditions de travail et la représentation collective dans les secteurs public et parapublic. Il donne des cours de négociation collective, secteurs public et parapublic, et d’organisation du travail.</a:t>
            </a:r>
            <a:endParaRPr lang="fr-CA">
              <a:cs typeface="Calibri"/>
            </a:endParaRPr>
          </a:p>
          <a:p>
            <a:r>
              <a:rPr lang="fr-CA"/>
              <a:t>Ce soir dans le cadre de notre forum sur la mobilisation, le thème de la présentation de M Grenier est : </a:t>
            </a:r>
            <a:r>
              <a:rPr lang="fr-CA" b="1"/>
              <a:t>La mobilisation et la construction d’un rapport de force: l’importance de l’engagement des membres.</a:t>
            </a:r>
            <a:r>
              <a:rPr lang="fr-CA"/>
              <a:t> </a:t>
            </a:r>
            <a:endParaRPr lang="fr-CA">
              <a:cs typeface="Calibri"/>
            </a:endParaRPr>
          </a:p>
          <a:p>
            <a:endParaRPr lang="fr-CA">
              <a:cs typeface="Calibri"/>
            </a:endParaRPr>
          </a:p>
          <a:p>
            <a:br>
              <a:rPr lang="en-US">
                <a:cs typeface="+mn-lt"/>
              </a:rPr>
            </a:br>
            <a:endParaRPr lang="en-US"/>
          </a:p>
          <a:p>
            <a:endParaRPr lang="fr-CA">
              <a:cs typeface="Calibri" panose="020F0502020204030204"/>
            </a:endParaRP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11</a:t>
            </a:fld>
            <a:endParaRPr lang="fr-CA"/>
          </a:p>
        </p:txBody>
      </p:sp>
    </p:spTree>
    <p:extLst>
      <p:ext uri="{BB962C8B-B14F-4D97-AF65-F5344CB8AC3E}">
        <p14:creationId xmlns:p14="http://schemas.microsoft.com/office/powerpoint/2010/main" val="2341645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cs typeface="Calibri" panose="020F0502020204030204"/>
              </a:rPr>
              <a:t>L'organisation du service de mobilisation</a:t>
            </a:r>
          </a:p>
          <a:p>
            <a:r>
              <a:rPr lang="fr-CA">
                <a:cs typeface="Calibri" panose="020F0502020204030204"/>
              </a:rPr>
              <a:t>Notre objectif est de structurer et de développer un leadership local</a:t>
            </a:r>
          </a:p>
          <a:p>
            <a:endParaRPr lang="fr-CA">
              <a:cs typeface="Calibri" panose="020F0502020204030204"/>
            </a:endParaRPr>
          </a:p>
          <a:p>
            <a:pPr algn="just"/>
            <a:r>
              <a:rPr lang="fr"/>
              <a:t>Au plan syndical, c’est le fait de se solidariser vers l’atteinte d’un objectif commun ou l’obtention de résultats concrets satisfaisants. Quant à l’action, il s’agit de l’exercice de la faculté d’agir ou le déploiement d’énergie en vue d’une fin.</a:t>
            </a:r>
            <a:endParaRPr lang="fr-CA"/>
          </a:p>
          <a:p>
            <a:pPr algn="just"/>
            <a:r>
              <a:rPr lang="fr"/>
              <a:t>Dans le contexte syndical, mobilisation et action forment un duo efficace pour établir un rapport de force avec l’employeur. Plus les membres sont mobilisés, plus il a intérêt à faire preuve d’ouverture. La mobilisation peut s’observer à travers =différentes actions comme des assemblées préparatoires, des manifestations, des coups d’éclat. </a:t>
            </a:r>
            <a:endParaRPr lang="fr-CA"/>
          </a:p>
          <a:p>
            <a:br>
              <a:rPr lang="en-US"/>
            </a:br>
            <a:endParaRPr lang="en-US"/>
          </a:p>
          <a:p>
            <a:endParaRPr lang="fr-CA">
              <a:cs typeface="Calibri" panose="020F0502020204030204"/>
            </a:endParaRP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12</a:t>
            </a:fld>
            <a:endParaRPr lang="fr-CA"/>
          </a:p>
        </p:txBody>
      </p:sp>
    </p:spTree>
    <p:extLst>
      <p:ext uri="{BB962C8B-B14F-4D97-AF65-F5344CB8AC3E}">
        <p14:creationId xmlns:p14="http://schemas.microsoft.com/office/powerpoint/2010/main" val="641885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13</a:t>
            </a:fld>
            <a:endParaRPr lang="fr-CA"/>
          </a:p>
        </p:txBody>
      </p:sp>
    </p:spTree>
    <p:extLst>
      <p:ext uri="{BB962C8B-B14F-4D97-AF65-F5344CB8AC3E}">
        <p14:creationId xmlns:p14="http://schemas.microsoft.com/office/powerpoint/2010/main" val="2360445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2</a:t>
            </a:fld>
            <a:endParaRPr lang="fr-CA"/>
          </a:p>
        </p:txBody>
      </p:sp>
    </p:spTree>
    <p:extLst>
      <p:ext uri="{BB962C8B-B14F-4D97-AF65-F5344CB8AC3E}">
        <p14:creationId xmlns:p14="http://schemas.microsoft.com/office/powerpoint/2010/main" val="1016922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FP, </a:t>
            </a:r>
            <a:r>
              <a:rPr lang="fr-CA" b="1"/>
              <a:t>Benoit Laliberté, Liliana, Guy Decoste</a:t>
            </a:r>
            <a:endParaRPr lang="fr-FR" b="1"/>
          </a:p>
          <a:p>
            <a:r>
              <a:rPr lang="fr-CA"/>
              <a:t>AMF, (autorité des marchés financier) </a:t>
            </a:r>
            <a:r>
              <a:rPr lang="fr-CA" b="1" err="1"/>
              <a:t>Thiago</a:t>
            </a:r>
            <a:r>
              <a:rPr lang="fr-CA" b="1"/>
              <a:t> Diniz</a:t>
            </a:r>
            <a:endParaRPr lang="fr-FR" b="1">
              <a:ea typeface="Calibri"/>
              <a:cs typeface="Calibri"/>
            </a:endParaRPr>
          </a:p>
          <a:p>
            <a:r>
              <a:rPr lang="fr-CA"/>
              <a:t>AMP (autorité des marchés publics)</a:t>
            </a:r>
            <a:endParaRPr lang="fr-FR"/>
          </a:p>
          <a:p>
            <a:r>
              <a:rPr lang="fr-CA"/>
              <a:t> ITAQ, Institut de technologie agroalimentaire)</a:t>
            </a:r>
            <a:endParaRPr lang="fr-FR"/>
          </a:p>
          <a:p>
            <a:r>
              <a:rPr lang="fr-CA"/>
              <a:t> ITHQ, (Institut de tourisme et hôtellerie du Québec)</a:t>
            </a:r>
            <a:endParaRPr lang="fr-FR"/>
          </a:p>
          <a:p>
            <a:r>
              <a:rPr lang="fr-CA"/>
              <a:t>Collèges, Pinel,</a:t>
            </a:r>
            <a:r>
              <a:rPr lang="fr-CA" b="1"/>
              <a:t> Luc Desjardins, Patricia Marchand et Jacques </a:t>
            </a:r>
            <a:r>
              <a:rPr lang="fr-CA" b="1" err="1"/>
              <a:t>Bigaouette</a:t>
            </a:r>
            <a:endParaRPr lang="fr-FR" b="1" err="1"/>
          </a:p>
          <a:p>
            <a:r>
              <a:rPr lang="fr-CA"/>
              <a:t>ARQ, (Agence revenu Québec) </a:t>
            </a:r>
            <a:r>
              <a:rPr lang="fr-CA" b="1"/>
              <a:t>Étienne Girardin, Martin Pinault et Rémi </a:t>
            </a:r>
            <a:r>
              <a:rPr lang="fr-CA" b="1" err="1"/>
              <a:t>Boulay</a:t>
            </a:r>
            <a:endParaRPr lang="fr-FR" b="1" err="1">
              <a:ea typeface="Calibri"/>
              <a:cs typeface="Calibri"/>
            </a:endParaRPr>
          </a:p>
          <a:p>
            <a:endParaRPr lang="fr-CA"/>
          </a:p>
          <a:p>
            <a:endParaRPr lang="fr-CA">
              <a:ea typeface="Calibri"/>
              <a:cs typeface="Calibri"/>
            </a:endParaRP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4</a:t>
            </a:fld>
            <a:endParaRPr lang="fr-CA"/>
          </a:p>
        </p:txBody>
      </p:sp>
    </p:spTree>
    <p:extLst>
      <p:ext uri="{BB962C8B-B14F-4D97-AF65-F5344CB8AC3E}">
        <p14:creationId xmlns:p14="http://schemas.microsoft.com/office/powerpoint/2010/main" val="3454852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Lors </a:t>
            </a:r>
            <a:r>
              <a:rPr lang="en-US" err="1"/>
              <a:t>d'une</a:t>
            </a:r>
            <a:r>
              <a:rPr lang="en-US"/>
              <a:t> </a:t>
            </a:r>
            <a:r>
              <a:rPr lang="en-US" err="1"/>
              <a:t>négociation</a:t>
            </a:r>
            <a:r>
              <a:rPr lang="en-US"/>
              <a:t> et </a:t>
            </a:r>
            <a:r>
              <a:rPr lang="en-US" u="sng" err="1"/>
              <a:t>parfois</a:t>
            </a:r>
            <a:r>
              <a:rPr lang="en-US" u="sng"/>
              <a:t> </a:t>
            </a:r>
            <a:r>
              <a:rPr lang="en-US" u="sng" err="1"/>
              <a:t>même</a:t>
            </a:r>
            <a:r>
              <a:rPr lang="en-US" u="sng"/>
              <a:t> </a:t>
            </a:r>
            <a:r>
              <a:rPr lang="en-US" u="sng" err="1"/>
              <a:t>en</a:t>
            </a:r>
            <a:r>
              <a:rPr lang="en-US" u="sng"/>
              <a:t> dehors des moments de </a:t>
            </a:r>
            <a:r>
              <a:rPr lang="en-US" u="sng" err="1"/>
              <a:t>négociation</a:t>
            </a:r>
            <a:r>
              <a:rPr lang="en-US" u="sng"/>
              <a:t> collective, </a:t>
            </a:r>
            <a:r>
              <a:rPr lang="en-US" b="1" u="sng" err="1"/>
              <a:t>nos</a:t>
            </a:r>
            <a:r>
              <a:rPr lang="en-US" b="1" u="sng"/>
              <a:t> </a:t>
            </a:r>
            <a:r>
              <a:rPr lang="en-US" b="1" u="sng" err="1"/>
              <a:t>besoins</a:t>
            </a:r>
            <a:r>
              <a:rPr lang="en-US" b="1" u="sng"/>
              <a:t> </a:t>
            </a:r>
            <a:r>
              <a:rPr lang="en-US" u="sng"/>
              <a:t>nous </a:t>
            </a:r>
            <a:r>
              <a:rPr lang="en-US" u="sng" err="1"/>
              <a:t>opposent</a:t>
            </a:r>
            <a:r>
              <a:rPr lang="en-US" u="sng"/>
              <a:t> à </a:t>
            </a:r>
            <a:r>
              <a:rPr lang="en-US" u="sng" err="1"/>
              <a:t>nos</a:t>
            </a:r>
            <a:r>
              <a:rPr lang="en-US" u="sng"/>
              <a:t> </a:t>
            </a:r>
            <a:r>
              <a:rPr lang="en-US" u="sng" err="1"/>
              <a:t>employeurs</a:t>
            </a:r>
            <a:r>
              <a:rPr lang="en-US"/>
              <a:t>. </a:t>
            </a:r>
          </a:p>
          <a:p>
            <a:endParaRPr lang="en-US"/>
          </a:p>
          <a:p>
            <a:r>
              <a:rPr lang="en-US" err="1"/>
              <a:t>C'est</a:t>
            </a:r>
            <a:r>
              <a:rPr lang="en-US"/>
              <a:t> dans </a:t>
            </a:r>
            <a:r>
              <a:rPr lang="en-US" err="1"/>
              <a:t>ces</a:t>
            </a:r>
            <a:r>
              <a:rPr lang="en-US"/>
              <a:t> </a:t>
            </a:r>
            <a:r>
              <a:rPr lang="en-US" err="1"/>
              <a:t>circonstances</a:t>
            </a:r>
            <a:r>
              <a:rPr lang="en-US"/>
              <a:t> que se </a:t>
            </a:r>
            <a:r>
              <a:rPr lang="en-US" err="1"/>
              <a:t>mettent</a:t>
            </a:r>
            <a:r>
              <a:rPr lang="en-US"/>
              <a:t> </a:t>
            </a:r>
            <a:r>
              <a:rPr lang="en-US" err="1"/>
              <a:t>en</a:t>
            </a:r>
            <a:r>
              <a:rPr lang="en-US"/>
              <a:t> place des </a:t>
            </a:r>
            <a:r>
              <a:rPr lang="en-US" err="1"/>
              <a:t>moyens</a:t>
            </a:r>
            <a:r>
              <a:rPr lang="en-US"/>
              <a:t> de pression. </a:t>
            </a:r>
            <a:r>
              <a:rPr lang="en-US" u="sng"/>
              <a:t>Les </a:t>
            </a:r>
            <a:r>
              <a:rPr lang="en-US" u="sng" err="1"/>
              <a:t>moyens</a:t>
            </a:r>
            <a:r>
              <a:rPr lang="en-US" u="sng"/>
              <a:t> de pressions </a:t>
            </a:r>
            <a:r>
              <a:rPr lang="en-US" u="sng" err="1"/>
              <a:t>servent</a:t>
            </a:r>
            <a:r>
              <a:rPr lang="en-US" u="sng"/>
              <a:t> à </a:t>
            </a:r>
            <a:r>
              <a:rPr lang="en-US" u="sng" err="1"/>
              <a:t>exprimer</a:t>
            </a:r>
            <a:r>
              <a:rPr lang="en-US" u="sng"/>
              <a:t> </a:t>
            </a:r>
            <a:r>
              <a:rPr lang="en-US" u="sng" err="1"/>
              <a:t>notre</a:t>
            </a:r>
            <a:r>
              <a:rPr lang="en-US" u="sng"/>
              <a:t> </a:t>
            </a:r>
            <a:r>
              <a:rPr lang="en-US" u="sng" err="1"/>
              <a:t>désaccord</a:t>
            </a:r>
            <a:r>
              <a:rPr lang="en-US" u="sng"/>
              <a:t> avec </a:t>
            </a:r>
            <a:r>
              <a:rPr lang="en-US" u="sng" err="1"/>
              <a:t>l'employeur</a:t>
            </a:r>
            <a:r>
              <a:rPr lang="en-US" u="sng"/>
              <a:t>.</a:t>
            </a:r>
            <a:endParaRPr lang="en-US"/>
          </a:p>
          <a:p>
            <a:r>
              <a:rPr lang="en-US" b="1"/>
              <a:t>Pendant la durée de la CC, il </a:t>
            </a:r>
            <a:r>
              <a:rPr lang="en-US" b="1" err="1"/>
              <a:t>n'est</a:t>
            </a:r>
            <a:r>
              <a:rPr lang="en-US" b="1"/>
              <a:t> pas </a:t>
            </a:r>
            <a:r>
              <a:rPr lang="en-US" b="1" err="1"/>
              <a:t>illégal</a:t>
            </a:r>
            <a:r>
              <a:rPr lang="en-US" b="1"/>
              <a:t> de faire des </a:t>
            </a:r>
            <a:r>
              <a:rPr lang="en-US" b="1" err="1"/>
              <a:t>moyens</a:t>
            </a:r>
            <a:r>
              <a:rPr lang="en-US" b="1"/>
              <a:t> de pression</a:t>
            </a:r>
            <a:r>
              <a:rPr lang="en-US"/>
              <a:t>....</a:t>
            </a:r>
            <a:r>
              <a:rPr lang="en-US" b="1" err="1"/>
              <a:t>ce</a:t>
            </a:r>
            <a:r>
              <a:rPr lang="en-US" b="1"/>
              <a:t> qui </a:t>
            </a:r>
            <a:r>
              <a:rPr lang="en-US" b="1" err="1"/>
              <a:t>est</a:t>
            </a:r>
            <a:r>
              <a:rPr lang="en-US" b="1"/>
              <a:t> </a:t>
            </a:r>
            <a:r>
              <a:rPr lang="en-US" b="1" err="1"/>
              <a:t>illégal</a:t>
            </a:r>
            <a:r>
              <a:rPr lang="en-US" b="1"/>
              <a:t> </a:t>
            </a:r>
            <a:r>
              <a:rPr lang="en-US" b="1" err="1"/>
              <a:t>c'est</a:t>
            </a:r>
            <a:r>
              <a:rPr lang="en-US" b="1"/>
              <a:t> de ne pas </a:t>
            </a:r>
            <a:r>
              <a:rPr lang="en-US" b="1" err="1"/>
              <a:t>rendre</a:t>
            </a:r>
            <a:r>
              <a:rPr lang="en-US" b="1"/>
              <a:t> les service pour </a:t>
            </a:r>
            <a:r>
              <a:rPr lang="en-US" b="1" err="1"/>
              <a:t>lequel</a:t>
            </a:r>
            <a:r>
              <a:rPr lang="en-US" b="1"/>
              <a:t> nous </a:t>
            </a:r>
            <a:r>
              <a:rPr lang="en-US" b="1" err="1"/>
              <a:t>sommes</a:t>
            </a:r>
            <a:r>
              <a:rPr lang="en-US" b="1"/>
              <a:t> </a:t>
            </a:r>
            <a:r>
              <a:rPr lang="en-US" b="1" err="1"/>
              <a:t>payés</a:t>
            </a:r>
            <a:endParaRPr lang="en-US" err="1"/>
          </a:p>
          <a:p>
            <a:r>
              <a:rPr lang="en-US"/>
              <a:t>Ce qui </a:t>
            </a:r>
            <a:r>
              <a:rPr lang="en-US" err="1"/>
              <a:t>veut</a:t>
            </a:r>
            <a:r>
              <a:rPr lang="en-US"/>
              <a:t> dire que des </a:t>
            </a:r>
            <a:r>
              <a:rPr lang="en-US" err="1"/>
              <a:t>syndiqués</a:t>
            </a:r>
            <a:r>
              <a:rPr lang="en-US"/>
              <a:t> </a:t>
            </a:r>
            <a:r>
              <a:rPr lang="en-US" err="1"/>
              <a:t>peuvent</a:t>
            </a:r>
            <a:r>
              <a:rPr lang="en-US" u="sng"/>
              <a:t> manifester aux </a:t>
            </a:r>
            <a:r>
              <a:rPr lang="en-US" u="sng" err="1"/>
              <a:t>heures</a:t>
            </a:r>
            <a:r>
              <a:rPr lang="en-US" u="sng"/>
              <a:t> de </a:t>
            </a:r>
            <a:r>
              <a:rPr lang="en-US" u="sng" err="1"/>
              <a:t>repas</a:t>
            </a:r>
            <a:r>
              <a:rPr lang="en-US"/>
              <a:t>, </a:t>
            </a:r>
            <a:r>
              <a:rPr lang="en-US" u="sng" err="1"/>
              <a:t>avant</a:t>
            </a:r>
            <a:r>
              <a:rPr lang="en-US" u="sng"/>
              <a:t> </a:t>
            </a:r>
            <a:r>
              <a:rPr lang="en-US" u="sng" err="1"/>
              <a:t>ou</a:t>
            </a:r>
            <a:r>
              <a:rPr lang="en-US" u="sng"/>
              <a:t> après le travail, porter des macarons </a:t>
            </a:r>
            <a:r>
              <a:rPr lang="en-US" u="sng" err="1"/>
              <a:t>ou</a:t>
            </a:r>
            <a:r>
              <a:rPr lang="en-US" u="sng"/>
              <a:t> </a:t>
            </a:r>
            <a:r>
              <a:rPr lang="en-US" u="sng" err="1"/>
              <a:t>afficher</a:t>
            </a:r>
            <a:r>
              <a:rPr lang="en-US" u="sng"/>
              <a:t> </a:t>
            </a:r>
            <a:r>
              <a:rPr lang="en-US" u="sng" err="1"/>
              <a:t>leur</a:t>
            </a:r>
            <a:r>
              <a:rPr lang="en-US" u="sng"/>
              <a:t> revendications </a:t>
            </a:r>
            <a:r>
              <a:rPr lang="en-US" u="sng" err="1"/>
              <a:t>d'une</a:t>
            </a:r>
            <a:r>
              <a:rPr lang="en-US" u="sng"/>
              <a:t> manièr</a:t>
            </a:r>
            <a:r>
              <a:rPr lang="en-US"/>
              <a:t>e </a:t>
            </a:r>
            <a:r>
              <a:rPr lang="en-US" err="1"/>
              <a:t>ou</a:t>
            </a:r>
            <a:r>
              <a:rPr lang="en-US"/>
              <a:t> </a:t>
            </a:r>
            <a:r>
              <a:rPr lang="en-US" err="1"/>
              <a:t>d'une</a:t>
            </a:r>
            <a:r>
              <a:rPr lang="en-US"/>
              <a:t> </a:t>
            </a:r>
            <a:r>
              <a:rPr lang="en-US" err="1"/>
              <a:t>autre</a:t>
            </a:r>
            <a:r>
              <a:rPr lang="en-US"/>
              <a:t>.</a:t>
            </a:r>
            <a:endParaRPr lang="fr-CA"/>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5</a:t>
            </a:fld>
            <a:endParaRPr lang="fr-CA"/>
          </a:p>
        </p:txBody>
      </p:sp>
    </p:spTree>
    <p:extLst>
      <p:ext uri="{BB962C8B-B14F-4D97-AF65-F5344CB8AC3E}">
        <p14:creationId xmlns:p14="http://schemas.microsoft.com/office/powerpoint/2010/main" val="143181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Lors </a:t>
            </a:r>
            <a:r>
              <a:rPr lang="en-US" err="1">
                <a:cs typeface="Calibri"/>
              </a:rPr>
              <a:t>d'une</a:t>
            </a:r>
            <a:r>
              <a:rPr lang="en-US">
                <a:cs typeface="Calibri"/>
              </a:rPr>
              <a:t> </a:t>
            </a:r>
            <a:r>
              <a:rPr lang="en-US" err="1">
                <a:cs typeface="Calibri"/>
              </a:rPr>
              <a:t>négociation</a:t>
            </a:r>
            <a:r>
              <a:rPr lang="en-US">
                <a:cs typeface="Calibri"/>
              </a:rPr>
              <a:t> et </a:t>
            </a:r>
            <a:r>
              <a:rPr lang="en-US" u="sng" err="1">
                <a:cs typeface="Calibri"/>
              </a:rPr>
              <a:t>parfois</a:t>
            </a:r>
            <a:r>
              <a:rPr lang="en-US" u="sng">
                <a:cs typeface="Calibri"/>
              </a:rPr>
              <a:t> </a:t>
            </a:r>
            <a:r>
              <a:rPr lang="en-US" u="sng" err="1">
                <a:cs typeface="Calibri"/>
              </a:rPr>
              <a:t>même</a:t>
            </a:r>
            <a:r>
              <a:rPr lang="en-US" u="sng">
                <a:cs typeface="Calibri"/>
              </a:rPr>
              <a:t> </a:t>
            </a:r>
            <a:r>
              <a:rPr lang="en-US" u="sng" err="1">
                <a:cs typeface="Calibri"/>
              </a:rPr>
              <a:t>en</a:t>
            </a:r>
            <a:r>
              <a:rPr lang="en-US" u="sng">
                <a:cs typeface="Calibri"/>
              </a:rPr>
              <a:t> dehors des moments de </a:t>
            </a:r>
            <a:r>
              <a:rPr lang="en-US" u="sng" err="1">
                <a:cs typeface="Calibri"/>
              </a:rPr>
              <a:t>négociation</a:t>
            </a:r>
            <a:r>
              <a:rPr lang="en-US" u="sng">
                <a:cs typeface="Calibri"/>
              </a:rPr>
              <a:t> collective, </a:t>
            </a:r>
            <a:r>
              <a:rPr lang="en-US" b="1" u="sng" err="1">
                <a:cs typeface="Calibri"/>
              </a:rPr>
              <a:t>nos</a:t>
            </a:r>
            <a:r>
              <a:rPr lang="en-US" b="1" u="sng">
                <a:cs typeface="Calibri"/>
              </a:rPr>
              <a:t> </a:t>
            </a:r>
            <a:r>
              <a:rPr lang="en-US" b="1" u="sng" err="1">
                <a:cs typeface="Calibri"/>
              </a:rPr>
              <a:t>besoins</a:t>
            </a:r>
            <a:r>
              <a:rPr lang="en-US" b="1" u="sng">
                <a:cs typeface="Calibri"/>
              </a:rPr>
              <a:t> </a:t>
            </a:r>
            <a:r>
              <a:rPr lang="en-US" u="sng">
                <a:cs typeface="Calibri"/>
              </a:rPr>
              <a:t>nous </a:t>
            </a:r>
            <a:r>
              <a:rPr lang="en-US" u="sng" err="1">
                <a:cs typeface="Calibri"/>
              </a:rPr>
              <a:t>opposent</a:t>
            </a:r>
            <a:r>
              <a:rPr lang="en-US" u="sng">
                <a:cs typeface="Calibri"/>
              </a:rPr>
              <a:t> à </a:t>
            </a:r>
            <a:r>
              <a:rPr lang="en-US" u="sng" err="1">
                <a:cs typeface="Calibri"/>
              </a:rPr>
              <a:t>nos</a:t>
            </a:r>
            <a:r>
              <a:rPr lang="en-US" u="sng">
                <a:cs typeface="Calibri"/>
              </a:rPr>
              <a:t> </a:t>
            </a:r>
            <a:r>
              <a:rPr lang="en-US" u="sng" err="1">
                <a:cs typeface="Calibri"/>
              </a:rPr>
              <a:t>employeurs</a:t>
            </a:r>
            <a:r>
              <a:rPr lang="en-US">
                <a:cs typeface="Calibri"/>
              </a:rPr>
              <a:t>. </a:t>
            </a:r>
          </a:p>
          <a:p>
            <a:endParaRPr lang="en-US">
              <a:cs typeface="Calibri"/>
            </a:endParaRPr>
          </a:p>
          <a:p>
            <a:r>
              <a:rPr lang="en-US" err="1">
                <a:cs typeface="Calibri"/>
              </a:rPr>
              <a:t>C'est</a:t>
            </a:r>
            <a:r>
              <a:rPr lang="en-US">
                <a:cs typeface="Calibri"/>
              </a:rPr>
              <a:t> dans </a:t>
            </a:r>
            <a:r>
              <a:rPr lang="en-US" err="1">
                <a:cs typeface="Calibri"/>
              </a:rPr>
              <a:t>ces</a:t>
            </a:r>
            <a:r>
              <a:rPr lang="en-US">
                <a:cs typeface="Calibri"/>
              </a:rPr>
              <a:t> </a:t>
            </a:r>
            <a:r>
              <a:rPr lang="en-US" err="1">
                <a:cs typeface="Calibri"/>
              </a:rPr>
              <a:t>circonstances</a:t>
            </a:r>
            <a:r>
              <a:rPr lang="en-US">
                <a:cs typeface="Calibri"/>
              </a:rPr>
              <a:t> que se </a:t>
            </a:r>
            <a:r>
              <a:rPr lang="en-US" err="1">
                <a:cs typeface="Calibri"/>
              </a:rPr>
              <a:t>mettent</a:t>
            </a:r>
            <a:r>
              <a:rPr lang="en-US">
                <a:cs typeface="Calibri"/>
              </a:rPr>
              <a:t> </a:t>
            </a:r>
            <a:r>
              <a:rPr lang="en-US" err="1">
                <a:cs typeface="Calibri"/>
              </a:rPr>
              <a:t>en</a:t>
            </a:r>
            <a:r>
              <a:rPr lang="en-US">
                <a:cs typeface="Calibri"/>
              </a:rPr>
              <a:t> place des </a:t>
            </a:r>
            <a:r>
              <a:rPr lang="en-US" err="1">
                <a:cs typeface="Calibri"/>
              </a:rPr>
              <a:t>moyens</a:t>
            </a:r>
            <a:r>
              <a:rPr lang="en-US">
                <a:cs typeface="Calibri"/>
              </a:rPr>
              <a:t> de pression. </a:t>
            </a:r>
            <a:r>
              <a:rPr lang="en-US" u="sng">
                <a:cs typeface="Calibri"/>
              </a:rPr>
              <a:t>Les </a:t>
            </a:r>
            <a:r>
              <a:rPr lang="en-US" u="sng" err="1">
                <a:cs typeface="Calibri"/>
              </a:rPr>
              <a:t>moyens</a:t>
            </a:r>
            <a:r>
              <a:rPr lang="en-US" u="sng">
                <a:cs typeface="Calibri"/>
              </a:rPr>
              <a:t> de pressions </a:t>
            </a:r>
            <a:r>
              <a:rPr lang="en-US" u="sng" err="1">
                <a:cs typeface="Calibri"/>
              </a:rPr>
              <a:t>servent</a:t>
            </a:r>
            <a:r>
              <a:rPr lang="en-US" u="sng">
                <a:cs typeface="Calibri"/>
              </a:rPr>
              <a:t> à </a:t>
            </a:r>
            <a:r>
              <a:rPr lang="en-US" u="sng" err="1">
                <a:cs typeface="Calibri"/>
              </a:rPr>
              <a:t>exprimer</a:t>
            </a:r>
            <a:r>
              <a:rPr lang="en-US" u="sng">
                <a:cs typeface="Calibri"/>
              </a:rPr>
              <a:t> </a:t>
            </a:r>
            <a:r>
              <a:rPr lang="en-US" u="sng" err="1">
                <a:cs typeface="Calibri"/>
              </a:rPr>
              <a:t>notre</a:t>
            </a:r>
            <a:r>
              <a:rPr lang="en-US" u="sng">
                <a:cs typeface="Calibri"/>
              </a:rPr>
              <a:t> </a:t>
            </a:r>
            <a:r>
              <a:rPr lang="en-US" u="sng" err="1">
                <a:cs typeface="Calibri"/>
              </a:rPr>
              <a:t>désaccord</a:t>
            </a:r>
            <a:r>
              <a:rPr lang="en-US" u="sng">
                <a:cs typeface="Calibri"/>
              </a:rPr>
              <a:t> avec </a:t>
            </a:r>
            <a:r>
              <a:rPr lang="en-US" u="sng" err="1">
                <a:cs typeface="Calibri"/>
              </a:rPr>
              <a:t>l'employeur</a:t>
            </a:r>
            <a:r>
              <a:rPr lang="en-US" u="sng">
                <a:cs typeface="Calibri"/>
              </a:rPr>
              <a:t>.</a:t>
            </a:r>
          </a:p>
          <a:p>
            <a:r>
              <a:rPr lang="en-US" b="1">
                <a:cs typeface="Calibri"/>
              </a:rPr>
              <a:t>Pendant la durée de la CC, il </a:t>
            </a:r>
            <a:r>
              <a:rPr lang="en-US" b="1" err="1">
                <a:cs typeface="Calibri"/>
              </a:rPr>
              <a:t>n'est</a:t>
            </a:r>
            <a:r>
              <a:rPr lang="en-US" b="1">
                <a:cs typeface="Calibri"/>
              </a:rPr>
              <a:t> pas </a:t>
            </a:r>
            <a:r>
              <a:rPr lang="en-US" b="1" err="1">
                <a:cs typeface="Calibri"/>
              </a:rPr>
              <a:t>illégal</a:t>
            </a:r>
            <a:r>
              <a:rPr lang="en-US" b="1">
                <a:cs typeface="Calibri"/>
              </a:rPr>
              <a:t> de faire des </a:t>
            </a:r>
            <a:r>
              <a:rPr lang="en-US" b="1" err="1">
                <a:cs typeface="Calibri"/>
              </a:rPr>
              <a:t>moyens</a:t>
            </a:r>
            <a:r>
              <a:rPr lang="en-US" b="1">
                <a:cs typeface="Calibri"/>
              </a:rPr>
              <a:t> de pression</a:t>
            </a:r>
            <a:r>
              <a:rPr lang="en-US">
                <a:cs typeface="Calibri"/>
              </a:rPr>
              <a:t>....</a:t>
            </a:r>
            <a:r>
              <a:rPr lang="en-US" b="1" err="1">
                <a:cs typeface="Calibri"/>
              </a:rPr>
              <a:t>ce</a:t>
            </a:r>
            <a:r>
              <a:rPr lang="en-US" b="1">
                <a:cs typeface="Calibri"/>
              </a:rPr>
              <a:t> qui </a:t>
            </a:r>
            <a:r>
              <a:rPr lang="en-US" b="1" err="1">
                <a:cs typeface="Calibri"/>
              </a:rPr>
              <a:t>est</a:t>
            </a:r>
            <a:r>
              <a:rPr lang="en-US" b="1">
                <a:cs typeface="Calibri"/>
              </a:rPr>
              <a:t> </a:t>
            </a:r>
            <a:r>
              <a:rPr lang="en-US" b="1" err="1">
                <a:cs typeface="Calibri"/>
              </a:rPr>
              <a:t>illégal</a:t>
            </a:r>
            <a:r>
              <a:rPr lang="en-US" b="1">
                <a:cs typeface="Calibri"/>
              </a:rPr>
              <a:t> </a:t>
            </a:r>
            <a:r>
              <a:rPr lang="en-US" b="1" err="1">
                <a:cs typeface="Calibri"/>
              </a:rPr>
              <a:t>c'est</a:t>
            </a:r>
            <a:r>
              <a:rPr lang="en-US" b="1">
                <a:cs typeface="Calibri"/>
              </a:rPr>
              <a:t> de ne pas </a:t>
            </a:r>
            <a:r>
              <a:rPr lang="en-US" b="1" err="1">
                <a:cs typeface="Calibri"/>
              </a:rPr>
              <a:t>rendre</a:t>
            </a:r>
            <a:r>
              <a:rPr lang="en-US" b="1">
                <a:cs typeface="Calibri"/>
              </a:rPr>
              <a:t> les service pour </a:t>
            </a:r>
            <a:r>
              <a:rPr lang="en-US" b="1" err="1">
                <a:cs typeface="Calibri"/>
              </a:rPr>
              <a:t>lequel</a:t>
            </a:r>
            <a:r>
              <a:rPr lang="en-US" b="1">
                <a:cs typeface="Calibri"/>
              </a:rPr>
              <a:t> nous </a:t>
            </a:r>
            <a:r>
              <a:rPr lang="en-US" b="1" err="1">
                <a:cs typeface="Calibri"/>
              </a:rPr>
              <a:t>sommes</a:t>
            </a:r>
            <a:r>
              <a:rPr lang="en-US" b="1">
                <a:cs typeface="Calibri"/>
              </a:rPr>
              <a:t> </a:t>
            </a:r>
            <a:r>
              <a:rPr lang="en-US" b="1" err="1">
                <a:cs typeface="Calibri"/>
              </a:rPr>
              <a:t>payés</a:t>
            </a:r>
            <a:endParaRPr lang="en-US" b="1">
              <a:cs typeface="Calibri"/>
            </a:endParaRPr>
          </a:p>
          <a:p>
            <a:r>
              <a:rPr lang="en-US">
                <a:cs typeface="Calibri"/>
              </a:rPr>
              <a:t>Ce qui </a:t>
            </a:r>
            <a:r>
              <a:rPr lang="en-US" err="1">
                <a:cs typeface="Calibri"/>
              </a:rPr>
              <a:t>veut</a:t>
            </a:r>
            <a:r>
              <a:rPr lang="en-US">
                <a:cs typeface="Calibri"/>
              </a:rPr>
              <a:t> dire que des </a:t>
            </a:r>
            <a:r>
              <a:rPr lang="en-US" err="1">
                <a:cs typeface="Calibri"/>
              </a:rPr>
              <a:t>syndiqués</a:t>
            </a:r>
            <a:r>
              <a:rPr lang="en-US">
                <a:cs typeface="Calibri"/>
              </a:rPr>
              <a:t> </a:t>
            </a:r>
            <a:r>
              <a:rPr lang="en-US" err="1">
                <a:cs typeface="Calibri"/>
              </a:rPr>
              <a:t>peuvent</a:t>
            </a:r>
            <a:r>
              <a:rPr lang="en-US" u="sng">
                <a:cs typeface="Calibri"/>
              </a:rPr>
              <a:t> manifester aux </a:t>
            </a:r>
            <a:r>
              <a:rPr lang="en-US" u="sng" err="1">
                <a:cs typeface="Calibri"/>
              </a:rPr>
              <a:t>heures</a:t>
            </a:r>
            <a:r>
              <a:rPr lang="en-US" u="sng">
                <a:cs typeface="Calibri"/>
              </a:rPr>
              <a:t> de </a:t>
            </a:r>
            <a:r>
              <a:rPr lang="en-US" u="sng" err="1">
                <a:cs typeface="Calibri"/>
              </a:rPr>
              <a:t>repas</a:t>
            </a:r>
            <a:r>
              <a:rPr lang="en-US">
                <a:cs typeface="Calibri"/>
              </a:rPr>
              <a:t>, </a:t>
            </a:r>
            <a:r>
              <a:rPr lang="en-US" u="sng" err="1">
                <a:cs typeface="Calibri"/>
              </a:rPr>
              <a:t>avant</a:t>
            </a:r>
            <a:r>
              <a:rPr lang="en-US" u="sng">
                <a:cs typeface="Calibri"/>
              </a:rPr>
              <a:t> </a:t>
            </a:r>
            <a:r>
              <a:rPr lang="en-US" u="sng" err="1">
                <a:cs typeface="Calibri"/>
              </a:rPr>
              <a:t>ou</a:t>
            </a:r>
            <a:r>
              <a:rPr lang="en-US" u="sng">
                <a:cs typeface="Calibri"/>
              </a:rPr>
              <a:t> après le travail, porter des macarons </a:t>
            </a:r>
            <a:r>
              <a:rPr lang="en-US" u="sng" err="1">
                <a:cs typeface="Calibri"/>
              </a:rPr>
              <a:t>ou</a:t>
            </a:r>
            <a:r>
              <a:rPr lang="en-US" u="sng">
                <a:cs typeface="Calibri"/>
              </a:rPr>
              <a:t> </a:t>
            </a:r>
            <a:r>
              <a:rPr lang="en-US" u="sng" err="1">
                <a:cs typeface="Calibri"/>
              </a:rPr>
              <a:t>afficher</a:t>
            </a:r>
            <a:r>
              <a:rPr lang="en-US" u="sng">
                <a:cs typeface="Calibri"/>
              </a:rPr>
              <a:t> </a:t>
            </a:r>
            <a:r>
              <a:rPr lang="en-US" u="sng" err="1">
                <a:cs typeface="Calibri"/>
              </a:rPr>
              <a:t>leur</a:t>
            </a:r>
            <a:r>
              <a:rPr lang="en-US" u="sng">
                <a:cs typeface="Calibri"/>
              </a:rPr>
              <a:t> revendications </a:t>
            </a:r>
            <a:r>
              <a:rPr lang="en-US" u="sng" err="1">
                <a:cs typeface="Calibri"/>
              </a:rPr>
              <a:t>d'une</a:t>
            </a:r>
            <a:r>
              <a:rPr lang="en-US" u="sng">
                <a:cs typeface="Calibri"/>
              </a:rPr>
              <a:t> manièr</a:t>
            </a:r>
            <a:r>
              <a:rPr lang="en-US">
                <a:cs typeface="Calibri"/>
              </a:rPr>
              <a:t>e </a:t>
            </a:r>
            <a:r>
              <a:rPr lang="en-US" err="1">
                <a:cs typeface="Calibri"/>
              </a:rPr>
              <a:t>ou</a:t>
            </a:r>
            <a:r>
              <a:rPr lang="en-US">
                <a:cs typeface="Calibri"/>
              </a:rPr>
              <a:t> </a:t>
            </a:r>
            <a:r>
              <a:rPr lang="en-US" err="1">
                <a:cs typeface="Calibri"/>
              </a:rPr>
              <a:t>d'une</a:t>
            </a:r>
            <a:r>
              <a:rPr lang="en-US">
                <a:cs typeface="Calibri"/>
              </a:rPr>
              <a:t> </a:t>
            </a:r>
            <a:r>
              <a:rPr lang="en-US" err="1">
                <a:cs typeface="Calibri"/>
              </a:rPr>
              <a:t>autre</a:t>
            </a:r>
            <a:r>
              <a:rPr lang="en-US">
                <a:cs typeface="Calibri"/>
              </a:rPr>
              <a:t>.</a:t>
            </a:r>
          </a:p>
          <a:p>
            <a:endParaRPr lang="en-US"/>
          </a:p>
          <a:p>
            <a:r>
              <a:rPr lang="en-US" b="1"/>
              <a:t>Une jurisprudence du tribunal </a:t>
            </a:r>
            <a:r>
              <a:rPr lang="en-US" b="1" err="1"/>
              <a:t>administratif</a:t>
            </a:r>
            <a:r>
              <a:rPr lang="en-US" b="1"/>
              <a:t> du travail (TAT)</a:t>
            </a:r>
            <a:r>
              <a:rPr lang="en-US" b="1" err="1"/>
              <a:t>concernant</a:t>
            </a:r>
            <a:r>
              <a:rPr lang="en-US" b="1"/>
              <a:t> des </a:t>
            </a:r>
            <a:r>
              <a:rPr lang="en-US" b="1" err="1"/>
              <a:t>moyens</a:t>
            </a:r>
            <a:r>
              <a:rPr lang="en-US" b="1"/>
              <a:t> de pression faits par le personnel du Centre de </a:t>
            </a:r>
            <a:r>
              <a:rPr lang="en-US" b="1" err="1"/>
              <a:t>santé</a:t>
            </a:r>
            <a:r>
              <a:rPr lang="en-US" b="1"/>
              <a:t> et de services </a:t>
            </a:r>
            <a:r>
              <a:rPr lang="en-US" b="1" err="1"/>
              <a:t>sociaux</a:t>
            </a:r>
            <a:r>
              <a:rPr lang="en-US" b="1"/>
              <a:t> Lucille-Teasdale, MTL</a:t>
            </a:r>
            <a:endParaRPr lang="en-US" b="1">
              <a:ea typeface="Calibri"/>
              <a:cs typeface="Calibri"/>
            </a:endParaRPr>
          </a:p>
          <a:p>
            <a:endParaRPr lang="en-US">
              <a:ea typeface="Calibri"/>
              <a:cs typeface="Calibri"/>
            </a:endParaRPr>
          </a:p>
          <a:p>
            <a:r>
              <a:rPr lang="en-US">
                <a:cs typeface="Calibri"/>
              </a:rPr>
              <a:t>D</a:t>
            </a:r>
            <a:r>
              <a:rPr lang="en-US" u="sng">
                <a:cs typeface="Calibri"/>
              </a:rPr>
              <a:t>ans le </a:t>
            </a:r>
            <a:r>
              <a:rPr lang="en-US" u="sng" err="1">
                <a:cs typeface="Calibri"/>
              </a:rPr>
              <a:t>décision</a:t>
            </a:r>
            <a:r>
              <a:rPr lang="en-US" u="sng">
                <a:cs typeface="Calibri"/>
              </a:rPr>
              <a:t> </a:t>
            </a:r>
            <a:r>
              <a:rPr lang="en-US" u="sng" err="1">
                <a:cs typeface="Calibri"/>
              </a:rPr>
              <a:t>cités</a:t>
            </a:r>
            <a:r>
              <a:rPr lang="en-US">
                <a:cs typeface="Calibri"/>
              </a:rPr>
              <a:t>, il </a:t>
            </a:r>
            <a:r>
              <a:rPr lang="en-US" err="1">
                <a:cs typeface="Calibri"/>
              </a:rPr>
              <a:t>s'agit</a:t>
            </a:r>
            <a:r>
              <a:rPr lang="en-US">
                <a:cs typeface="Calibri"/>
              </a:rPr>
              <a:t> </a:t>
            </a:r>
            <a:r>
              <a:rPr lang="en-US" err="1">
                <a:cs typeface="Calibri"/>
              </a:rPr>
              <a:t>d'action</a:t>
            </a:r>
            <a:r>
              <a:rPr lang="en-US">
                <a:cs typeface="Calibri"/>
              </a:rPr>
              <a:t> </a:t>
            </a:r>
            <a:r>
              <a:rPr lang="en-US" err="1">
                <a:cs typeface="Calibri"/>
              </a:rPr>
              <a:t>faite</a:t>
            </a:r>
            <a:r>
              <a:rPr lang="en-US">
                <a:cs typeface="Calibri"/>
              </a:rPr>
              <a:t> pendant la durée de la convention, à la suite du </a:t>
            </a:r>
            <a:r>
              <a:rPr lang="en-US" err="1">
                <a:cs typeface="Calibri"/>
              </a:rPr>
              <a:t>renvois</a:t>
            </a:r>
            <a:r>
              <a:rPr lang="en-US">
                <a:cs typeface="Calibri"/>
              </a:rPr>
              <a:t> de 2 </a:t>
            </a:r>
            <a:r>
              <a:rPr lang="en-US" err="1">
                <a:cs typeface="Calibri"/>
              </a:rPr>
              <a:t>collègues</a:t>
            </a:r>
            <a:r>
              <a:rPr lang="en-US">
                <a:cs typeface="Calibri"/>
              </a:rPr>
              <a:t> de la </a:t>
            </a:r>
            <a:r>
              <a:rPr lang="en-US" err="1">
                <a:cs typeface="Calibri"/>
              </a:rPr>
              <a:t>cafétéria</a:t>
            </a:r>
            <a:r>
              <a:rPr lang="en-US">
                <a:cs typeface="Calibri"/>
              </a:rPr>
              <a:t>, </a:t>
            </a:r>
            <a:r>
              <a:rPr lang="en-US" b="1">
                <a:cs typeface="Calibri"/>
              </a:rPr>
              <a:t>des </a:t>
            </a:r>
            <a:r>
              <a:rPr lang="en-US" b="1" err="1">
                <a:cs typeface="Calibri"/>
              </a:rPr>
              <a:t>renvois</a:t>
            </a:r>
            <a:r>
              <a:rPr lang="en-US" b="1">
                <a:cs typeface="Calibri"/>
              </a:rPr>
              <a:t>  </a:t>
            </a:r>
            <a:r>
              <a:rPr lang="en-US" b="1" err="1">
                <a:cs typeface="Calibri"/>
              </a:rPr>
              <a:t>considérés</a:t>
            </a:r>
            <a:r>
              <a:rPr lang="en-US" b="1">
                <a:cs typeface="Calibri"/>
              </a:rPr>
              <a:t> </a:t>
            </a:r>
            <a:r>
              <a:rPr lang="en-US" b="1" err="1">
                <a:cs typeface="Calibri"/>
              </a:rPr>
              <a:t>abusifs</a:t>
            </a:r>
            <a:r>
              <a:rPr lang="en-US" b="1">
                <a:cs typeface="Calibri"/>
              </a:rPr>
              <a:t> </a:t>
            </a:r>
            <a:r>
              <a:rPr lang="en-US">
                <a:cs typeface="Calibri"/>
              </a:rPr>
              <a:t>par les </a:t>
            </a:r>
            <a:r>
              <a:rPr lang="en-US" err="1">
                <a:cs typeface="Calibri"/>
              </a:rPr>
              <a:t>salariés</a:t>
            </a:r>
            <a:r>
              <a:rPr lang="en-US">
                <a:cs typeface="Calibri"/>
              </a:rPr>
              <a:t>,</a:t>
            </a:r>
          </a:p>
          <a:p>
            <a:r>
              <a:rPr lang="en-US" b="1" err="1">
                <a:cs typeface="Calibri"/>
              </a:rPr>
              <a:t>Donc</a:t>
            </a:r>
            <a:r>
              <a:rPr lang="en-US" b="1">
                <a:cs typeface="Calibri"/>
              </a:rPr>
              <a:t>, les </a:t>
            </a:r>
            <a:r>
              <a:rPr lang="en-US" b="1" err="1">
                <a:cs typeface="Calibri"/>
              </a:rPr>
              <a:t>syndiqués</a:t>
            </a:r>
            <a:r>
              <a:rPr lang="en-US" b="1">
                <a:cs typeface="Calibri"/>
              </a:rPr>
              <a:t> </a:t>
            </a:r>
            <a:r>
              <a:rPr lang="en-US" err="1">
                <a:cs typeface="Calibri"/>
              </a:rPr>
              <a:t>ont</a:t>
            </a:r>
            <a:r>
              <a:rPr lang="en-US">
                <a:cs typeface="Calibri"/>
              </a:rPr>
              <a:t> </a:t>
            </a:r>
            <a:r>
              <a:rPr lang="en-US" err="1">
                <a:cs typeface="Calibri"/>
              </a:rPr>
              <a:t>commencé</a:t>
            </a:r>
            <a:r>
              <a:rPr lang="en-US">
                <a:cs typeface="Calibri"/>
              </a:rPr>
              <a:t> à </a:t>
            </a:r>
            <a:r>
              <a:rPr lang="en-US" err="1">
                <a:cs typeface="Calibri"/>
              </a:rPr>
              <a:t>laisser</a:t>
            </a:r>
            <a:r>
              <a:rPr lang="en-US">
                <a:cs typeface="Calibri"/>
              </a:rPr>
              <a:t> </a:t>
            </a:r>
            <a:r>
              <a:rPr lang="en-US" err="1">
                <a:cs typeface="Calibri"/>
              </a:rPr>
              <a:t>traîner</a:t>
            </a:r>
            <a:r>
              <a:rPr lang="en-US">
                <a:cs typeface="Calibri"/>
              </a:rPr>
              <a:t> les cabarets de la </a:t>
            </a:r>
            <a:r>
              <a:rPr lang="en-US" err="1">
                <a:cs typeface="Calibri"/>
              </a:rPr>
              <a:t>cafétéria</a:t>
            </a:r>
            <a:r>
              <a:rPr lang="en-US">
                <a:cs typeface="Calibri"/>
              </a:rPr>
              <a:t> au peu </a:t>
            </a:r>
            <a:r>
              <a:rPr lang="en-US" err="1">
                <a:cs typeface="Calibri"/>
              </a:rPr>
              <a:t>partout</a:t>
            </a:r>
            <a:r>
              <a:rPr lang="en-US">
                <a:cs typeface="Calibri"/>
              </a:rPr>
              <a:t>. </a:t>
            </a:r>
          </a:p>
          <a:p>
            <a:r>
              <a:rPr lang="en-US" u="sng">
                <a:cs typeface="Calibri"/>
              </a:rPr>
              <a:t>Au </a:t>
            </a:r>
            <a:r>
              <a:rPr lang="en-US" u="sng" err="1">
                <a:cs typeface="Calibri"/>
              </a:rPr>
              <a:t>heures</a:t>
            </a:r>
            <a:r>
              <a:rPr lang="en-US" u="sng">
                <a:cs typeface="Calibri"/>
              </a:rPr>
              <a:t> de </a:t>
            </a:r>
            <a:r>
              <a:rPr lang="en-US" u="sng" err="1">
                <a:cs typeface="Calibri"/>
              </a:rPr>
              <a:t>dîner</a:t>
            </a:r>
            <a:r>
              <a:rPr lang="en-US" u="sng">
                <a:cs typeface="Calibri"/>
              </a:rPr>
              <a:t>, </a:t>
            </a:r>
            <a:r>
              <a:rPr lang="en-US" u="sng" err="1">
                <a:cs typeface="Calibri"/>
              </a:rPr>
              <a:t>avant</a:t>
            </a:r>
            <a:r>
              <a:rPr lang="en-US" u="sng">
                <a:cs typeface="Calibri"/>
              </a:rPr>
              <a:t> et après le travail</a:t>
            </a:r>
            <a:r>
              <a:rPr lang="en-US" b="1" u="sng">
                <a:cs typeface="Calibri"/>
              </a:rPr>
              <a:t>, </a:t>
            </a:r>
            <a:r>
              <a:rPr lang="en-US" b="1" err="1">
                <a:cs typeface="Calibri"/>
              </a:rPr>
              <a:t>ils</a:t>
            </a:r>
            <a:r>
              <a:rPr lang="en-US" b="1">
                <a:cs typeface="Calibri"/>
              </a:rPr>
              <a:t> </a:t>
            </a:r>
            <a:r>
              <a:rPr lang="en-US" b="1" err="1">
                <a:cs typeface="Calibri"/>
              </a:rPr>
              <a:t>ont</a:t>
            </a:r>
            <a:r>
              <a:rPr lang="en-US" b="1">
                <a:cs typeface="Calibri"/>
              </a:rPr>
              <a:t> </a:t>
            </a:r>
            <a:r>
              <a:rPr lang="en-US" b="1" err="1">
                <a:cs typeface="Calibri"/>
              </a:rPr>
              <a:t>manifesté</a:t>
            </a:r>
            <a:r>
              <a:rPr lang="en-US" b="1">
                <a:cs typeface="Calibri"/>
              </a:rPr>
              <a:t> pendant des </a:t>
            </a:r>
            <a:r>
              <a:rPr lang="en-US" b="1" err="1">
                <a:cs typeface="Calibri"/>
              </a:rPr>
              <a:t>périodes</a:t>
            </a:r>
            <a:r>
              <a:rPr lang="en-US" b="1">
                <a:cs typeface="Calibri"/>
              </a:rPr>
              <a:t> de 10 à 20 minutes</a:t>
            </a:r>
            <a:r>
              <a:rPr lang="en-US">
                <a:cs typeface="Calibri"/>
              </a:rPr>
              <a:t>. </a:t>
            </a:r>
          </a:p>
          <a:p>
            <a:r>
              <a:rPr lang="en-US" u="sng" err="1">
                <a:cs typeface="Calibri"/>
              </a:rPr>
              <a:t>L'employeur</a:t>
            </a:r>
            <a:r>
              <a:rPr lang="en-US" u="sng">
                <a:cs typeface="Calibri"/>
              </a:rPr>
              <a:t> a voulu </a:t>
            </a:r>
            <a:r>
              <a:rPr lang="en-US" u="sng" err="1">
                <a:cs typeface="Calibri"/>
              </a:rPr>
              <a:t>sévir</a:t>
            </a:r>
            <a:r>
              <a:rPr lang="en-US" u="sng">
                <a:cs typeface="Calibri"/>
              </a:rPr>
              <a:t> et faire </a:t>
            </a:r>
            <a:r>
              <a:rPr lang="en-US" u="sng" err="1">
                <a:cs typeface="Calibri"/>
              </a:rPr>
              <a:t>interdire</a:t>
            </a:r>
            <a:r>
              <a:rPr lang="en-US" u="sng">
                <a:cs typeface="Calibri"/>
              </a:rPr>
              <a:t> </a:t>
            </a:r>
            <a:r>
              <a:rPr lang="en-US" u="sng" err="1">
                <a:cs typeface="Calibri"/>
              </a:rPr>
              <a:t>ces</a:t>
            </a:r>
            <a:r>
              <a:rPr lang="en-US" u="sng">
                <a:cs typeface="Calibri"/>
              </a:rPr>
              <a:t> actions.</a:t>
            </a:r>
            <a:r>
              <a:rPr lang="en-US" b="1">
                <a:cs typeface="Calibri"/>
              </a:rPr>
              <a:t> </a:t>
            </a:r>
            <a:r>
              <a:rPr lang="en-US" b="1" u="sng">
                <a:cs typeface="Calibri"/>
              </a:rPr>
              <a:t>Il a perdu car les manifestant </a:t>
            </a:r>
            <a:r>
              <a:rPr lang="en-US" b="1" u="sng" err="1">
                <a:cs typeface="Calibri"/>
              </a:rPr>
              <a:t>accomplissaient</a:t>
            </a:r>
            <a:r>
              <a:rPr lang="en-US" b="1" u="sng">
                <a:cs typeface="Calibri"/>
              </a:rPr>
              <a:t> </a:t>
            </a:r>
            <a:r>
              <a:rPr lang="en-US" b="1" u="sng" err="1">
                <a:cs typeface="Calibri"/>
              </a:rPr>
              <a:t>leur</a:t>
            </a:r>
            <a:r>
              <a:rPr lang="en-US" b="1" u="sng">
                <a:cs typeface="Calibri"/>
              </a:rPr>
              <a:t> prestation de travail pour </a:t>
            </a:r>
            <a:r>
              <a:rPr lang="en-US" b="1" u="sng" err="1">
                <a:cs typeface="Calibri"/>
              </a:rPr>
              <a:t>lequel</a:t>
            </a:r>
            <a:r>
              <a:rPr lang="en-US" b="1" u="sng">
                <a:cs typeface="Calibri"/>
              </a:rPr>
              <a:t> </a:t>
            </a:r>
            <a:r>
              <a:rPr lang="en-US" b="1" u="sng" err="1">
                <a:cs typeface="Calibri"/>
              </a:rPr>
              <a:t>ils</a:t>
            </a:r>
            <a:r>
              <a:rPr lang="en-US" b="1" u="sng">
                <a:cs typeface="Calibri"/>
              </a:rPr>
              <a:t> </a:t>
            </a:r>
            <a:r>
              <a:rPr lang="en-US" b="1" u="sng" err="1">
                <a:cs typeface="Calibri"/>
              </a:rPr>
              <a:t>étaient</a:t>
            </a:r>
            <a:r>
              <a:rPr lang="en-US" b="1" u="sng">
                <a:cs typeface="Calibri"/>
              </a:rPr>
              <a:t> </a:t>
            </a:r>
            <a:r>
              <a:rPr lang="en-US" b="1" u="sng" err="1">
                <a:cs typeface="Calibri"/>
              </a:rPr>
              <a:t>payés</a:t>
            </a:r>
            <a:endParaRPr lang="en-US" b="1" u="sng">
              <a:cs typeface="Calibri"/>
            </a:endParaRPr>
          </a:p>
          <a:p>
            <a:r>
              <a:rPr lang="en-US" b="1">
                <a:cs typeface="Calibri"/>
              </a:rPr>
              <a:t> </a:t>
            </a:r>
          </a:p>
          <a:p>
            <a:r>
              <a:rPr lang="en-US" b="1">
                <a:cs typeface="Calibri"/>
              </a:rPr>
              <a:t>Dans </a:t>
            </a:r>
            <a:r>
              <a:rPr lang="en-US" b="1" err="1">
                <a:cs typeface="Calibri"/>
              </a:rPr>
              <a:t>ce</a:t>
            </a:r>
            <a:r>
              <a:rPr lang="en-US" b="1">
                <a:cs typeface="Calibri"/>
              </a:rPr>
              <a:t> genre </a:t>
            </a:r>
            <a:r>
              <a:rPr lang="en-US" b="1" err="1">
                <a:cs typeface="Calibri"/>
              </a:rPr>
              <a:t>d'action</a:t>
            </a:r>
            <a:r>
              <a:rPr lang="en-US" b="1">
                <a:cs typeface="Calibri"/>
              </a:rPr>
              <a:t> la </a:t>
            </a:r>
            <a:r>
              <a:rPr lang="en-US" b="1" err="1">
                <a:cs typeface="Calibri"/>
              </a:rPr>
              <a:t>subtilité</a:t>
            </a:r>
            <a:r>
              <a:rPr lang="en-US" b="1">
                <a:cs typeface="Calibri"/>
              </a:rPr>
              <a:t> et le respect de la </a:t>
            </a:r>
            <a:r>
              <a:rPr lang="en-US" b="1" err="1">
                <a:cs typeface="Calibri"/>
              </a:rPr>
              <a:t>loi</a:t>
            </a:r>
            <a:r>
              <a:rPr lang="en-US" b="1">
                <a:cs typeface="Calibri"/>
              </a:rPr>
              <a:t> </a:t>
            </a:r>
            <a:r>
              <a:rPr lang="en-US" b="1" err="1">
                <a:cs typeface="Calibri"/>
              </a:rPr>
              <a:t>doivent</a:t>
            </a:r>
            <a:r>
              <a:rPr lang="en-US" b="1">
                <a:cs typeface="Calibri"/>
              </a:rPr>
              <a:t> </a:t>
            </a:r>
            <a:r>
              <a:rPr lang="en-US" b="1" err="1">
                <a:cs typeface="Calibri"/>
              </a:rPr>
              <a:t>jouer</a:t>
            </a:r>
            <a:r>
              <a:rPr lang="en-US" b="1">
                <a:cs typeface="Calibri"/>
              </a:rPr>
              <a:t> de pair</a:t>
            </a: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6</a:t>
            </a:fld>
            <a:endParaRPr lang="fr-CA"/>
          </a:p>
        </p:txBody>
      </p:sp>
    </p:spTree>
    <p:extLst>
      <p:ext uri="{BB962C8B-B14F-4D97-AF65-F5344CB8AC3E}">
        <p14:creationId xmlns:p14="http://schemas.microsoft.com/office/powerpoint/2010/main" val="2698439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u="sng">
                <a:ea typeface="Calibri"/>
                <a:cs typeface="Calibri"/>
              </a:rPr>
              <a:t>La </a:t>
            </a:r>
            <a:r>
              <a:rPr lang="en-US" u="sng" err="1">
                <a:ea typeface="Calibri"/>
                <a:cs typeface="Calibri"/>
              </a:rPr>
              <a:t>mobilisation</a:t>
            </a:r>
            <a:r>
              <a:rPr lang="en-US" u="sng">
                <a:ea typeface="Calibri"/>
                <a:cs typeface="Calibri"/>
              </a:rPr>
              <a:t> </a:t>
            </a:r>
            <a:r>
              <a:rPr lang="en-US" u="sng" err="1">
                <a:ea typeface="Calibri"/>
                <a:cs typeface="Calibri"/>
              </a:rPr>
              <a:t>est</a:t>
            </a:r>
            <a:r>
              <a:rPr lang="en-US" u="sng">
                <a:ea typeface="Calibri"/>
                <a:cs typeface="Calibri"/>
              </a:rPr>
              <a:t> </a:t>
            </a:r>
            <a:r>
              <a:rPr lang="en-US" u="sng" err="1">
                <a:ea typeface="Calibri"/>
                <a:cs typeface="Calibri"/>
              </a:rPr>
              <a:t>proportionnelle</a:t>
            </a:r>
            <a:r>
              <a:rPr lang="en-US" u="sng">
                <a:ea typeface="Calibri"/>
                <a:cs typeface="Calibri"/>
              </a:rPr>
              <a:t> à la motivation </a:t>
            </a:r>
            <a:r>
              <a:rPr lang="en-US" b="1" err="1">
                <a:ea typeface="Calibri"/>
                <a:cs typeface="Calibri"/>
              </a:rPr>
              <a:t>ou</a:t>
            </a:r>
            <a:r>
              <a:rPr lang="en-US" b="1">
                <a:ea typeface="Calibri"/>
                <a:cs typeface="Calibri"/>
              </a:rPr>
              <a:t> </a:t>
            </a:r>
            <a:r>
              <a:rPr lang="en-US" b="1" err="1">
                <a:ea typeface="Calibri"/>
                <a:cs typeface="Calibri"/>
              </a:rPr>
              <a:t>l'implication</a:t>
            </a:r>
            <a:r>
              <a:rPr lang="en-US" b="1">
                <a:ea typeface="Calibri"/>
                <a:cs typeface="Calibri"/>
              </a:rPr>
              <a:t> de </a:t>
            </a:r>
            <a:r>
              <a:rPr lang="en-US" b="1" err="1">
                <a:ea typeface="Calibri"/>
                <a:cs typeface="Calibri"/>
              </a:rPr>
              <a:t>nos</a:t>
            </a:r>
            <a:r>
              <a:rPr lang="en-US" b="1">
                <a:ea typeface="Calibri"/>
                <a:cs typeface="Calibri"/>
              </a:rPr>
              <a:t> </a:t>
            </a:r>
            <a:r>
              <a:rPr lang="en-US" b="1" err="1">
                <a:ea typeface="Calibri"/>
                <a:cs typeface="Calibri"/>
              </a:rPr>
              <a:t>membres</a:t>
            </a:r>
            <a:r>
              <a:rPr lang="en-US">
                <a:ea typeface="Calibri"/>
                <a:cs typeface="Calibri"/>
              </a:rPr>
              <a:t>; </a:t>
            </a:r>
            <a:r>
              <a:rPr lang="en-US" err="1">
                <a:ea typeface="Calibri"/>
                <a:cs typeface="Calibri"/>
              </a:rPr>
              <a:t>en</a:t>
            </a:r>
            <a:r>
              <a:rPr lang="en-US">
                <a:ea typeface="Calibri"/>
                <a:cs typeface="Calibri"/>
              </a:rPr>
              <a:t> </a:t>
            </a:r>
            <a:r>
              <a:rPr lang="en-US" err="1">
                <a:ea typeface="Calibri"/>
                <a:cs typeface="Calibri"/>
              </a:rPr>
              <a:t>nombre</a:t>
            </a:r>
            <a:r>
              <a:rPr lang="en-US">
                <a:ea typeface="Calibri"/>
                <a:cs typeface="Calibri"/>
              </a:rPr>
              <a:t>, </a:t>
            </a:r>
            <a:r>
              <a:rPr lang="en-US" err="1">
                <a:ea typeface="Calibri"/>
                <a:cs typeface="Calibri"/>
              </a:rPr>
              <a:t>en</a:t>
            </a:r>
            <a:r>
              <a:rPr lang="en-US">
                <a:ea typeface="Calibri"/>
                <a:cs typeface="Calibri"/>
              </a:rPr>
              <a:t> </a:t>
            </a:r>
            <a:r>
              <a:rPr lang="en-US" err="1">
                <a:ea typeface="Calibri"/>
                <a:cs typeface="Calibri"/>
              </a:rPr>
              <a:t>énergie</a:t>
            </a:r>
            <a:r>
              <a:rPr lang="en-US">
                <a:ea typeface="Calibri"/>
                <a:cs typeface="Calibri"/>
              </a:rPr>
              <a:t> et </a:t>
            </a:r>
            <a:r>
              <a:rPr lang="en-US" err="1">
                <a:ea typeface="Calibri"/>
                <a:cs typeface="Calibri"/>
              </a:rPr>
              <a:t>selon</a:t>
            </a:r>
            <a:r>
              <a:rPr lang="en-US">
                <a:ea typeface="Calibri"/>
                <a:cs typeface="Calibri"/>
              </a:rPr>
              <a:t> les </a:t>
            </a:r>
            <a:r>
              <a:rPr lang="en-US" err="1">
                <a:ea typeface="Calibri"/>
                <a:cs typeface="Calibri"/>
              </a:rPr>
              <a:t>moyens</a:t>
            </a:r>
            <a:r>
              <a:rPr lang="en-US">
                <a:ea typeface="Calibri"/>
                <a:cs typeface="Calibri"/>
              </a:rPr>
              <a:t> </a:t>
            </a:r>
            <a:r>
              <a:rPr lang="en-US" err="1">
                <a:ea typeface="Calibri"/>
                <a:cs typeface="Calibri"/>
              </a:rPr>
              <a:t>d'action</a:t>
            </a:r>
            <a:r>
              <a:rPr lang="en-US">
                <a:ea typeface="Calibri"/>
                <a:cs typeface="Calibri"/>
              </a:rPr>
              <a:t> </a:t>
            </a:r>
            <a:r>
              <a:rPr lang="en-US" err="1">
                <a:ea typeface="Calibri"/>
                <a:cs typeface="Calibri"/>
              </a:rPr>
              <a:t>priorisées</a:t>
            </a:r>
            <a:endParaRPr lang="en-US">
              <a:ea typeface="Calibri"/>
              <a:cs typeface="Calibri"/>
            </a:endParaRPr>
          </a:p>
          <a:p>
            <a:endParaRPr lang="en-US">
              <a:ea typeface="Calibri"/>
              <a:cs typeface="Calibri"/>
            </a:endParaRPr>
          </a:p>
          <a:p>
            <a:r>
              <a:rPr lang="en-US" err="1">
                <a:ea typeface="Calibri"/>
                <a:cs typeface="Calibri"/>
              </a:rPr>
              <a:t>Pourquoi</a:t>
            </a:r>
            <a:r>
              <a:rPr lang="en-US">
                <a:ea typeface="Calibri"/>
                <a:cs typeface="Calibri"/>
              </a:rPr>
              <a:t>  doit-on se mobiliser: Parce que nous </a:t>
            </a:r>
            <a:r>
              <a:rPr lang="en-US" err="1">
                <a:ea typeface="Calibri"/>
                <a:cs typeface="Calibri"/>
              </a:rPr>
              <a:t>sommes</a:t>
            </a:r>
            <a:r>
              <a:rPr lang="en-US">
                <a:ea typeface="Calibri"/>
                <a:cs typeface="Calibri"/>
              </a:rPr>
              <a:t> </a:t>
            </a:r>
            <a:r>
              <a:rPr lang="en-US" err="1">
                <a:ea typeface="Calibri"/>
                <a:cs typeface="Calibri"/>
              </a:rPr>
              <a:t>en</a:t>
            </a:r>
            <a:r>
              <a:rPr lang="en-US"/>
              <a:t> </a:t>
            </a:r>
            <a:r>
              <a:rPr lang="en-US" err="1"/>
              <a:t>négociation</a:t>
            </a:r>
            <a:r>
              <a:rPr lang="en-US"/>
              <a:t> et </a:t>
            </a:r>
            <a:r>
              <a:rPr lang="en-US" u="sng" err="1"/>
              <a:t>parfois</a:t>
            </a:r>
            <a:r>
              <a:rPr lang="en-US" u="sng"/>
              <a:t> </a:t>
            </a:r>
            <a:r>
              <a:rPr lang="en-US" u="sng" err="1"/>
              <a:t>même</a:t>
            </a:r>
            <a:r>
              <a:rPr lang="en-US" u="sng"/>
              <a:t> </a:t>
            </a:r>
            <a:r>
              <a:rPr lang="en-US" u="sng" err="1"/>
              <a:t>en</a:t>
            </a:r>
            <a:r>
              <a:rPr lang="en-US" u="sng"/>
              <a:t> dehors des moments de </a:t>
            </a:r>
            <a:r>
              <a:rPr lang="en-US" u="sng" err="1"/>
              <a:t>négociation</a:t>
            </a:r>
            <a:r>
              <a:rPr lang="en-US" u="sng"/>
              <a:t> collective,  </a:t>
            </a:r>
            <a:r>
              <a:rPr lang="en-US" b="1" u="sng" err="1"/>
              <a:t>nos</a:t>
            </a:r>
            <a:r>
              <a:rPr lang="en-US" b="1" u="sng"/>
              <a:t> </a:t>
            </a:r>
            <a:r>
              <a:rPr lang="en-US" b="1" u="sng" err="1"/>
              <a:t>besoins</a:t>
            </a:r>
            <a:r>
              <a:rPr lang="en-US" b="1" u="sng"/>
              <a:t> </a:t>
            </a:r>
            <a:r>
              <a:rPr lang="en-US" u="sng"/>
              <a:t>nous </a:t>
            </a:r>
            <a:r>
              <a:rPr lang="en-US" u="sng" err="1"/>
              <a:t>opposent</a:t>
            </a:r>
            <a:r>
              <a:rPr lang="en-US" u="sng"/>
              <a:t> à </a:t>
            </a:r>
            <a:r>
              <a:rPr lang="en-US" u="sng" err="1"/>
              <a:t>nos</a:t>
            </a:r>
            <a:r>
              <a:rPr lang="en-US" u="sng"/>
              <a:t> </a:t>
            </a:r>
            <a:r>
              <a:rPr lang="en-US" u="sng" err="1"/>
              <a:t>employeurs</a:t>
            </a:r>
            <a:r>
              <a:rPr lang="en-US"/>
              <a:t>. </a:t>
            </a:r>
            <a:endParaRPr lang="en-US">
              <a:ea typeface="Calibri"/>
              <a:cs typeface="Calibri"/>
            </a:endParaRPr>
          </a:p>
          <a:p>
            <a:endParaRPr lang="en-US">
              <a:ea typeface="Calibri"/>
              <a:cs typeface="Calibri"/>
            </a:endParaRPr>
          </a:p>
          <a:p>
            <a:r>
              <a:rPr lang="en-US">
                <a:ea typeface="Calibri"/>
                <a:cs typeface="Calibri"/>
              </a:rPr>
              <a:t>On se </a:t>
            </a:r>
            <a:r>
              <a:rPr lang="en-US" err="1">
                <a:ea typeface="Calibri"/>
                <a:cs typeface="Calibri"/>
              </a:rPr>
              <a:t>mobilise</a:t>
            </a:r>
            <a:r>
              <a:rPr lang="en-US">
                <a:ea typeface="Calibri"/>
                <a:cs typeface="Calibri"/>
              </a:rPr>
              <a:t> pour se faire entendre </a:t>
            </a:r>
            <a:r>
              <a:rPr lang="en-US" b="1" err="1"/>
              <a:t>C'est</a:t>
            </a:r>
            <a:r>
              <a:rPr lang="en-US" b="1"/>
              <a:t> dans </a:t>
            </a:r>
            <a:r>
              <a:rPr lang="en-US" b="1" err="1"/>
              <a:t>ces</a:t>
            </a:r>
            <a:r>
              <a:rPr lang="en-US" b="1"/>
              <a:t> </a:t>
            </a:r>
            <a:r>
              <a:rPr lang="en-US" b="1" err="1"/>
              <a:t>circonstances</a:t>
            </a:r>
            <a:r>
              <a:rPr lang="en-US" b="1"/>
              <a:t> que se </a:t>
            </a:r>
            <a:r>
              <a:rPr lang="en-US" b="1" err="1"/>
              <a:t>mettent</a:t>
            </a:r>
            <a:r>
              <a:rPr lang="en-US" b="1"/>
              <a:t> </a:t>
            </a:r>
            <a:r>
              <a:rPr lang="en-US" b="1" err="1"/>
              <a:t>en</a:t>
            </a:r>
            <a:r>
              <a:rPr lang="en-US" b="1"/>
              <a:t> place des </a:t>
            </a:r>
            <a:r>
              <a:rPr lang="en-US" b="1" err="1"/>
              <a:t>moyens</a:t>
            </a:r>
            <a:r>
              <a:rPr lang="en-US" b="1"/>
              <a:t> de pression. </a:t>
            </a:r>
            <a:endParaRPr lang="en-US" b="1">
              <a:ea typeface="Calibri"/>
              <a:cs typeface="Calibri"/>
            </a:endParaRPr>
          </a:p>
          <a:p>
            <a:endParaRPr lang="en-US">
              <a:ea typeface="Calibri"/>
              <a:cs typeface="Calibri"/>
            </a:endParaRPr>
          </a:p>
          <a:p>
            <a:r>
              <a:rPr lang="en-US" err="1">
                <a:ea typeface="Calibri"/>
                <a:cs typeface="Calibri"/>
              </a:rPr>
              <a:t>Qu'elle</a:t>
            </a:r>
            <a:r>
              <a:rPr lang="en-US">
                <a:ea typeface="Calibri"/>
                <a:cs typeface="Calibri"/>
              </a:rPr>
              <a:t> </a:t>
            </a:r>
            <a:r>
              <a:rPr lang="en-US" err="1">
                <a:ea typeface="Calibri"/>
                <a:cs typeface="Calibri"/>
              </a:rPr>
              <a:t>est</a:t>
            </a:r>
            <a:r>
              <a:rPr lang="en-US">
                <a:ea typeface="Calibri"/>
                <a:cs typeface="Calibri"/>
              </a:rPr>
              <a:t> </a:t>
            </a:r>
            <a:r>
              <a:rPr lang="en-US" err="1">
                <a:ea typeface="Calibri"/>
                <a:cs typeface="Calibri"/>
              </a:rPr>
              <a:t>votre</a:t>
            </a:r>
            <a:r>
              <a:rPr lang="en-US">
                <a:ea typeface="Calibri"/>
                <a:cs typeface="Calibri"/>
              </a:rPr>
              <a:t> </a:t>
            </a:r>
            <a:r>
              <a:rPr lang="en-US" err="1">
                <a:ea typeface="Calibri"/>
                <a:cs typeface="Calibri"/>
              </a:rPr>
              <a:t>rôle</a:t>
            </a:r>
            <a:r>
              <a:rPr lang="en-US">
                <a:ea typeface="Calibri"/>
                <a:cs typeface="Calibri"/>
              </a:rPr>
              <a:t> de leader au </a:t>
            </a:r>
            <a:r>
              <a:rPr lang="en-US" err="1">
                <a:ea typeface="Calibri"/>
                <a:cs typeface="Calibri"/>
              </a:rPr>
              <a:t>niveau</a:t>
            </a:r>
            <a:r>
              <a:rPr lang="en-US">
                <a:ea typeface="Calibri"/>
                <a:cs typeface="Calibri"/>
              </a:rPr>
              <a:t> de la mob? le </a:t>
            </a:r>
            <a:r>
              <a:rPr lang="en-US" err="1">
                <a:ea typeface="Calibri"/>
                <a:cs typeface="Calibri"/>
              </a:rPr>
              <a:t>rôle</a:t>
            </a:r>
            <a:r>
              <a:rPr lang="en-US">
                <a:ea typeface="Calibri"/>
                <a:cs typeface="Calibri"/>
              </a:rPr>
              <a:t> de </a:t>
            </a:r>
            <a:r>
              <a:rPr lang="en-US" err="1">
                <a:ea typeface="Calibri"/>
                <a:cs typeface="Calibri"/>
              </a:rPr>
              <a:t>votre</a:t>
            </a:r>
            <a:r>
              <a:rPr lang="en-US">
                <a:ea typeface="Calibri"/>
                <a:cs typeface="Calibri"/>
              </a:rPr>
              <a:t> équipe de direction, du SPGQ</a:t>
            </a:r>
            <a:endParaRPr lang="en-US"/>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7</a:t>
            </a:fld>
            <a:endParaRPr lang="fr-CA"/>
          </a:p>
        </p:txBody>
      </p:sp>
    </p:spTree>
    <p:extLst>
      <p:ext uri="{BB962C8B-B14F-4D97-AF65-F5344CB8AC3E}">
        <p14:creationId xmlns:p14="http://schemas.microsoft.com/office/powerpoint/2010/main" val="2665931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Parler des </a:t>
            </a:r>
            <a:r>
              <a:rPr lang="en-US" err="1">
                <a:ea typeface="Calibri"/>
                <a:cs typeface="Calibri"/>
              </a:rPr>
              <a:t>statistiques</a:t>
            </a:r>
            <a:r>
              <a:rPr lang="en-US">
                <a:ea typeface="Calibri"/>
                <a:cs typeface="Calibri"/>
              </a:rPr>
              <a:t>, de </a:t>
            </a:r>
            <a:r>
              <a:rPr lang="en-US" err="1">
                <a:ea typeface="Calibri"/>
                <a:cs typeface="Calibri"/>
              </a:rPr>
              <a:t>l'efficience</a:t>
            </a:r>
            <a:r>
              <a:rPr lang="en-US">
                <a:ea typeface="Calibri"/>
                <a:cs typeface="Calibri"/>
              </a:rPr>
              <a:t> les </a:t>
            </a:r>
            <a:r>
              <a:rPr lang="en-US" err="1">
                <a:ea typeface="Calibri"/>
                <a:cs typeface="Calibri"/>
              </a:rPr>
              <a:t>réédition</a:t>
            </a:r>
            <a:r>
              <a:rPr lang="en-US">
                <a:ea typeface="Calibri"/>
                <a:cs typeface="Calibri"/>
              </a:rPr>
              <a:t> de </a:t>
            </a:r>
            <a:r>
              <a:rPr lang="en-US" err="1">
                <a:ea typeface="Calibri"/>
                <a:cs typeface="Calibri"/>
              </a:rPr>
              <a:t>compte</a:t>
            </a:r>
            <a:r>
              <a:rPr lang="en-US">
                <a:ea typeface="Calibri"/>
                <a:cs typeface="Calibri"/>
              </a:rPr>
              <a:t> que </a:t>
            </a:r>
            <a:r>
              <a:rPr lang="en-US" err="1">
                <a:ea typeface="Calibri"/>
                <a:cs typeface="Calibri"/>
              </a:rPr>
              <a:t>l'employeur</a:t>
            </a:r>
            <a:r>
              <a:rPr lang="en-US">
                <a:ea typeface="Calibri"/>
                <a:cs typeface="Calibri"/>
              </a:rPr>
              <a:t> </a:t>
            </a:r>
            <a:r>
              <a:rPr lang="en-US" err="1">
                <a:ea typeface="Calibri"/>
                <a:cs typeface="Calibri"/>
              </a:rPr>
              <a:t>demande</a:t>
            </a:r>
            <a:r>
              <a:rPr lang="en-US">
                <a:ea typeface="Calibri"/>
                <a:cs typeface="Calibri"/>
              </a:rPr>
              <a:t> aux M/O</a:t>
            </a:r>
          </a:p>
          <a:p>
            <a:endParaRPr lang="en-US">
              <a:ea typeface="Calibri"/>
              <a:cs typeface="Calibri"/>
            </a:endParaRPr>
          </a:p>
          <a:p>
            <a:r>
              <a:rPr lang="en-US" err="1">
                <a:ea typeface="Calibri"/>
                <a:cs typeface="Calibri"/>
              </a:rPr>
              <a:t>Pourquoi</a:t>
            </a:r>
            <a:r>
              <a:rPr lang="en-US">
                <a:ea typeface="Calibri"/>
                <a:cs typeface="Calibri"/>
              </a:rPr>
              <a:t> faire des </a:t>
            </a:r>
            <a:r>
              <a:rPr lang="en-US" err="1">
                <a:ea typeface="Calibri"/>
                <a:cs typeface="Calibri"/>
              </a:rPr>
              <a:t>moyens</a:t>
            </a:r>
            <a:r>
              <a:rPr lang="en-US">
                <a:ea typeface="Calibri"/>
                <a:cs typeface="Calibri"/>
              </a:rPr>
              <a:t> de pression?</a:t>
            </a:r>
          </a:p>
          <a:p>
            <a:r>
              <a:rPr lang="en-US">
                <a:ea typeface="Calibri"/>
                <a:cs typeface="Calibri"/>
              </a:rPr>
              <a:t>    Il </a:t>
            </a:r>
            <a:r>
              <a:rPr lang="en-US" err="1">
                <a:ea typeface="Calibri"/>
                <a:cs typeface="Calibri"/>
              </a:rPr>
              <a:t>est</a:t>
            </a:r>
            <a:r>
              <a:rPr lang="en-US">
                <a:ea typeface="Calibri"/>
                <a:cs typeface="Calibri"/>
              </a:rPr>
              <a:t> </a:t>
            </a:r>
            <a:r>
              <a:rPr lang="en-US" err="1">
                <a:ea typeface="Calibri"/>
                <a:cs typeface="Calibri"/>
              </a:rPr>
              <a:t>reconnu</a:t>
            </a:r>
            <a:r>
              <a:rPr lang="en-US">
                <a:ea typeface="Calibri"/>
                <a:cs typeface="Calibri"/>
              </a:rPr>
              <a:t> dans la jurisprudence que les </a:t>
            </a:r>
            <a:r>
              <a:rPr lang="en-US" err="1">
                <a:ea typeface="Calibri"/>
                <a:cs typeface="Calibri"/>
              </a:rPr>
              <a:t>moyens</a:t>
            </a:r>
            <a:r>
              <a:rPr lang="en-US">
                <a:ea typeface="Calibri"/>
                <a:cs typeface="Calibri"/>
              </a:rPr>
              <a:t> de pression </a:t>
            </a:r>
            <a:r>
              <a:rPr lang="en-US" err="1">
                <a:ea typeface="Calibri"/>
                <a:cs typeface="Calibri"/>
              </a:rPr>
              <a:t>ont</a:t>
            </a:r>
            <a:r>
              <a:rPr lang="en-US">
                <a:ea typeface="Calibri"/>
                <a:cs typeface="Calibri"/>
              </a:rPr>
              <a:t> un </a:t>
            </a:r>
            <a:r>
              <a:rPr lang="en-US" err="1">
                <a:ea typeface="Calibri"/>
                <a:cs typeface="Calibri"/>
              </a:rPr>
              <a:t>objectif</a:t>
            </a:r>
            <a:r>
              <a:rPr lang="en-US">
                <a:ea typeface="Calibri"/>
                <a:cs typeface="Calibri"/>
              </a:rPr>
              <a:t> </a:t>
            </a:r>
            <a:r>
              <a:rPr lang="en-US" err="1">
                <a:ea typeface="Calibri"/>
                <a:cs typeface="Calibri"/>
              </a:rPr>
              <a:t>économique</a:t>
            </a:r>
            <a:r>
              <a:rPr lang="en-US">
                <a:ea typeface="Calibri"/>
                <a:cs typeface="Calibri"/>
              </a:rPr>
              <a:t>. </a:t>
            </a:r>
            <a:r>
              <a:rPr lang="en-US" err="1">
                <a:ea typeface="Calibri"/>
                <a:cs typeface="Calibri"/>
              </a:rPr>
              <a:t>C'est</a:t>
            </a:r>
            <a:r>
              <a:rPr lang="en-US">
                <a:ea typeface="Calibri"/>
                <a:cs typeface="Calibri"/>
              </a:rPr>
              <a:t> </a:t>
            </a:r>
            <a:r>
              <a:rPr lang="en-US" err="1">
                <a:ea typeface="Calibri"/>
                <a:cs typeface="Calibri"/>
              </a:rPr>
              <a:t>cet</a:t>
            </a:r>
            <a:r>
              <a:rPr lang="en-US">
                <a:ea typeface="Calibri"/>
                <a:cs typeface="Calibri"/>
              </a:rPr>
              <a:t> impact sur les </a:t>
            </a:r>
            <a:r>
              <a:rPr lang="en-US" err="1">
                <a:ea typeface="Calibri"/>
                <a:cs typeface="Calibri"/>
              </a:rPr>
              <a:t>revenus</a:t>
            </a:r>
            <a:r>
              <a:rPr lang="en-US">
                <a:ea typeface="Calibri"/>
                <a:cs typeface="Calibri"/>
              </a:rPr>
              <a:t> de </a:t>
            </a:r>
            <a:r>
              <a:rPr lang="en-US" err="1">
                <a:ea typeface="Calibri"/>
                <a:cs typeface="Calibri"/>
              </a:rPr>
              <a:t>l'employeur</a:t>
            </a:r>
            <a:r>
              <a:rPr lang="en-US">
                <a:ea typeface="Calibri"/>
                <a:cs typeface="Calibri"/>
              </a:rPr>
              <a:t> qui </a:t>
            </a:r>
            <a:r>
              <a:rPr lang="en-US" err="1">
                <a:ea typeface="Calibri"/>
                <a:cs typeface="Calibri"/>
              </a:rPr>
              <a:t>vont</a:t>
            </a:r>
            <a:r>
              <a:rPr lang="en-US">
                <a:ea typeface="Calibri"/>
                <a:cs typeface="Calibri"/>
              </a:rPr>
              <a:t> </a:t>
            </a:r>
            <a:r>
              <a:rPr lang="en-US" err="1">
                <a:ea typeface="Calibri"/>
                <a:cs typeface="Calibri"/>
              </a:rPr>
              <a:t>l'amener</a:t>
            </a:r>
            <a:r>
              <a:rPr lang="en-US">
                <a:ea typeface="Calibri"/>
                <a:cs typeface="Calibri"/>
              </a:rPr>
              <a:t> à </a:t>
            </a:r>
            <a:r>
              <a:rPr lang="en-US" err="1">
                <a:ea typeface="Calibri"/>
                <a:cs typeface="Calibri"/>
              </a:rPr>
              <a:t>fléchir</a:t>
            </a:r>
            <a:r>
              <a:rPr lang="en-US">
                <a:ea typeface="Calibri"/>
                <a:cs typeface="Calibri"/>
              </a:rPr>
              <a:t> </a:t>
            </a:r>
            <a:r>
              <a:rPr lang="en-US" err="1">
                <a:ea typeface="Calibri"/>
                <a:cs typeface="Calibri"/>
              </a:rPr>
              <a:t>devant</a:t>
            </a:r>
            <a:r>
              <a:rPr lang="en-US">
                <a:ea typeface="Calibri"/>
                <a:cs typeface="Calibri"/>
              </a:rPr>
              <a:t> les </a:t>
            </a:r>
            <a:r>
              <a:rPr lang="en-US" err="1">
                <a:ea typeface="Calibri"/>
                <a:cs typeface="Calibri"/>
              </a:rPr>
              <a:t>demandes</a:t>
            </a:r>
            <a:r>
              <a:rPr lang="en-US">
                <a:ea typeface="Calibri"/>
                <a:cs typeface="Calibri"/>
              </a:rPr>
              <a:t>.</a:t>
            </a:r>
          </a:p>
          <a:p>
            <a:r>
              <a:rPr lang="en-US">
                <a:ea typeface="Calibri"/>
                <a:cs typeface="Calibri"/>
              </a:rPr>
              <a:t>   Le </a:t>
            </a:r>
            <a:r>
              <a:rPr lang="en-US" err="1">
                <a:ea typeface="Calibri"/>
                <a:cs typeface="Calibri"/>
              </a:rPr>
              <a:t>calcul</a:t>
            </a:r>
            <a:r>
              <a:rPr lang="en-US">
                <a:ea typeface="Calibri"/>
                <a:cs typeface="Calibri"/>
              </a:rPr>
              <a:t> </a:t>
            </a:r>
            <a:r>
              <a:rPr lang="en-US" err="1">
                <a:ea typeface="Calibri"/>
                <a:cs typeface="Calibri"/>
              </a:rPr>
              <a:t>est</a:t>
            </a:r>
            <a:r>
              <a:rPr lang="en-US">
                <a:ea typeface="Calibri"/>
                <a:cs typeface="Calibri"/>
              </a:rPr>
              <a:t> simple: </a:t>
            </a:r>
            <a:r>
              <a:rPr lang="en-US" err="1">
                <a:ea typeface="Calibri"/>
                <a:cs typeface="Calibri"/>
              </a:rPr>
              <a:t>combien</a:t>
            </a:r>
            <a:r>
              <a:rPr lang="en-US">
                <a:ea typeface="Calibri"/>
                <a:cs typeface="Calibri"/>
              </a:rPr>
              <a:t> me </a:t>
            </a:r>
            <a:r>
              <a:rPr lang="en-US" err="1">
                <a:ea typeface="Calibri"/>
                <a:cs typeface="Calibri"/>
              </a:rPr>
              <a:t>coûtent</a:t>
            </a:r>
            <a:r>
              <a:rPr lang="en-US">
                <a:ea typeface="Calibri"/>
                <a:cs typeface="Calibri"/>
              </a:rPr>
              <a:t> </a:t>
            </a:r>
            <a:r>
              <a:rPr lang="en-US" err="1">
                <a:ea typeface="Calibri"/>
                <a:cs typeface="Calibri"/>
              </a:rPr>
              <a:t>ces</a:t>
            </a:r>
            <a:r>
              <a:rPr lang="en-US">
                <a:ea typeface="Calibri"/>
                <a:cs typeface="Calibri"/>
              </a:rPr>
              <a:t> actions, </a:t>
            </a:r>
            <a:r>
              <a:rPr lang="en-US" err="1">
                <a:ea typeface="Calibri"/>
                <a:cs typeface="Calibri"/>
              </a:rPr>
              <a:t>combien</a:t>
            </a:r>
            <a:r>
              <a:rPr lang="en-US">
                <a:ea typeface="Calibri"/>
                <a:cs typeface="Calibri"/>
              </a:rPr>
              <a:t> me </a:t>
            </a:r>
            <a:r>
              <a:rPr lang="en-US" err="1">
                <a:ea typeface="Calibri"/>
                <a:cs typeface="Calibri"/>
              </a:rPr>
              <a:t>coûtent</a:t>
            </a:r>
            <a:r>
              <a:rPr lang="en-US">
                <a:ea typeface="Calibri"/>
                <a:cs typeface="Calibri"/>
              </a:rPr>
              <a:t> le </a:t>
            </a:r>
            <a:r>
              <a:rPr lang="en-US" err="1">
                <a:ea typeface="Calibri"/>
                <a:cs typeface="Calibri"/>
              </a:rPr>
              <a:t>règlement</a:t>
            </a:r>
            <a:r>
              <a:rPr lang="en-US">
                <a:ea typeface="Calibri"/>
                <a:cs typeface="Calibri"/>
              </a:rPr>
              <a:t> des </a:t>
            </a:r>
            <a:r>
              <a:rPr lang="en-US" err="1">
                <a:ea typeface="Calibri"/>
                <a:cs typeface="Calibri"/>
              </a:rPr>
              <a:t>demandes</a:t>
            </a:r>
            <a:r>
              <a:rPr lang="en-US">
                <a:ea typeface="Calibri"/>
                <a:cs typeface="Calibri"/>
              </a:rPr>
              <a:t>? </a:t>
            </a:r>
          </a:p>
          <a:p>
            <a:r>
              <a:rPr lang="en-US">
                <a:ea typeface="Calibri"/>
                <a:cs typeface="Calibri"/>
              </a:rPr>
              <a:t>    Plus les actions </a:t>
            </a:r>
            <a:r>
              <a:rPr lang="en-US" err="1">
                <a:ea typeface="Calibri"/>
                <a:cs typeface="Calibri"/>
              </a:rPr>
              <a:t>coûtent</a:t>
            </a:r>
            <a:r>
              <a:rPr lang="en-US">
                <a:ea typeface="Calibri"/>
                <a:cs typeface="Calibri"/>
              </a:rPr>
              <a:t> </a:t>
            </a:r>
            <a:r>
              <a:rPr lang="en-US" err="1">
                <a:ea typeface="Calibri"/>
                <a:cs typeface="Calibri"/>
              </a:rPr>
              <a:t>cher</a:t>
            </a:r>
            <a:r>
              <a:rPr lang="en-US">
                <a:ea typeface="Calibri"/>
                <a:cs typeface="Calibri"/>
              </a:rPr>
              <a:t> à </a:t>
            </a:r>
            <a:r>
              <a:rPr lang="en-US" err="1">
                <a:ea typeface="Calibri"/>
                <a:cs typeface="Calibri"/>
              </a:rPr>
              <a:t>l'employeur</a:t>
            </a:r>
            <a:r>
              <a:rPr lang="en-US">
                <a:ea typeface="Calibri"/>
                <a:cs typeface="Calibri"/>
              </a:rPr>
              <a:t> plus il </a:t>
            </a:r>
            <a:r>
              <a:rPr lang="en-US" err="1">
                <a:ea typeface="Calibri"/>
                <a:cs typeface="Calibri"/>
              </a:rPr>
              <a:t>cherchera</a:t>
            </a:r>
            <a:r>
              <a:rPr lang="en-US">
                <a:ea typeface="Calibri"/>
                <a:cs typeface="Calibri"/>
              </a:rPr>
              <a:t> le </a:t>
            </a:r>
            <a:r>
              <a:rPr lang="en-US" err="1">
                <a:ea typeface="Calibri"/>
                <a:cs typeface="Calibri"/>
              </a:rPr>
              <a:t>règlement</a:t>
            </a:r>
            <a:r>
              <a:rPr lang="en-US">
                <a:ea typeface="Calibri"/>
                <a:cs typeface="Calibri"/>
              </a:rPr>
              <a:t> </a:t>
            </a:r>
            <a:r>
              <a:rPr lang="en-US" err="1">
                <a:ea typeface="Calibri"/>
                <a:cs typeface="Calibri"/>
              </a:rPr>
              <a:t>rapidement</a:t>
            </a:r>
            <a:r>
              <a:rPr lang="en-US">
                <a:ea typeface="Calibri"/>
                <a:cs typeface="Calibri"/>
              </a:rPr>
              <a:t>.</a:t>
            </a:r>
          </a:p>
          <a:p>
            <a:r>
              <a:rPr lang="en-US">
                <a:ea typeface="Calibri"/>
                <a:cs typeface="Calibri"/>
              </a:rPr>
              <a:t>Dans le </a:t>
            </a:r>
            <a:r>
              <a:rPr lang="en-US" err="1">
                <a:ea typeface="Calibri"/>
                <a:cs typeface="Calibri"/>
              </a:rPr>
              <a:t>cas</a:t>
            </a:r>
            <a:r>
              <a:rPr lang="en-US">
                <a:ea typeface="Calibri"/>
                <a:cs typeface="Calibri"/>
              </a:rPr>
              <a:t> de FP, le SCT </a:t>
            </a:r>
            <a:r>
              <a:rPr lang="en-US" err="1">
                <a:ea typeface="Calibri"/>
                <a:cs typeface="Calibri"/>
              </a:rPr>
              <a:t>veut</a:t>
            </a:r>
            <a:r>
              <a:rPr lang="en-US">
                <a:ea typeface="Calibri"/>
                <a:cs typeface="Calibri"/>
              </a:rPr>
              <a:t> </a:t>
            </a:r>
            <a:r>
              <a:rPr lang="en-US" err="1">
                <a:ea typeface="Calibri"/>
                <a:cs typeface="Calibri"/>
              </a:rPr>
              <a:t>voir</a:t>
            </a:r>
            <a:r>
              <a:rPr lang="en-US">
                <a:ea typeface="Calibri"/>
                <a:cs typeface="Calibri"/>
              </a:rPr>
              <a:t> </a:t>
            </a:r>
            <a:r>
              <a:rPr lang="en-US" err="1">
                <a:ea typeface="Calibri"/>
                <a:cs typeface="Calibri"/>
              </a:rPr>
              <a:t>ses</a:t>
            </a:r>
            <a:r>
              <a:rPr lang="en-US">
                <a:ea typeface="Calibri"/>
                <a:cs typeface="Calibri"/>
              </a:rPr>
              <a:t> </a:t>
            </a:r>
            <a:r>
              <a:rPr lang="en-US" err="1">
                <a:ea typeface="Calibri"/>
                <a:cs typeface="Calibri"/>
              </a:rPr>
              <a:t>colonnes</a:t>
            </a:r>
            <a:r>
              <a:rPr lang="en-US">
                <a:ea typeface="Calibri"/>
                <a:cs typeface="Calibri"/>
              </a:rPr>
              <a:t> de chiffres balancer. </a:t>
            </a:r>
            <a:r>
              <a:rPr lang="en-US" err="1">
                <a:ea typeface="Calibri"/>
                <a:cs typeface="Calibri"/>
              </a:rPr>
              <a:t>Déficit</a:t>
            </a:r>
            <a:r>
              <a:rPr lang="en-US">
                <a:ea typeface="Calibri"/>
                <a:cs typeface="Calibri"/>
              </a:rPr>
              <a:t> 0</a:t>
            </a:r>
          </a:p>
          <a:p>
            <a:endParaRPr lang="en-US">
              <a:ea typeface="Calibri"/>
              <a:cs typeface="Calibri"/>
            </a:endParaRPr>
          </a:p>
          <a:p>
            <a:r>
              <a:rPr lang="en-US" b="1" err="1">
                <a:ea typeface="Calibri"/>
                <a:cs typeface="Calibri"/>
              </a:rPr>
              <a:t>Sensibiliser</a:t>
            </a:r>
            <a:r>
              <a:rPr lang="en-US" b="1">
                <a:ea typeface="Calibri"/>
                <a:cs typeface="Calibri"/>
              </a:rPr>
              <a:t> les </a:t>
            </a:r>
            <a:r>
              <a:rPr lang="en-US" b="1" err="1">
                <a:ea typeface="Calibri"/>
                <a:cs typeface="Calibri"/>
              </a:rPr>
              <a:t>utilisateurs</a:t>
            </a:r>
            <a:r>
              <a:rPr lang="en-US" b="1">
                <a:ea typeface="Calibri"/>
                <a:cs typeface="Calibri"/>
              </a:rPr>
              <a:t> et</a:t>
            </a:r>
            <a:r>
              <a:rPr lang="en-US">
                <a:ea typeface="Calibri"/>
                <a:cs typeface="Calibri"/>
              </a:rPr>
              <a:t> de façon </a:t>
            </a:r>
            <a:r>
              <a:rPr lang="en-US" err="1">
                <a:ea typeface="Calibri"/>
                <a:cs typeface="Calibri"/>
              </a:rPr>
              <a:t>générale</a:t>
            </a:r>
            <a:r>
              <a:rPr lang="en-US">
                <a:ea typeface="Calibri"/>
                <a:cs typeface="Calibri"/>
              </a:rPr>
              <a:t> </a:t>
            </a:r>
            <a:r>
              <a:rPr lang="en-US" err="1">
                <a:ea typeface="Calibri"/>
                <a:cs typeface="Calibri"/>
              </a:rPr>
              <a:t>l'opinion</a:t>
            </a:r>
            <a:r>
              <a:rPr lang="en-US">
                <a:ea typeface="Calibri"/>
                <a:cs typeface="Calibri"/>
              </a:rPr>
              <a:t> </a:t>
            </a:r>
            <a:r>
              <a:rPr lang="en-US" err="1">
                <a:ea typeface="Calibri"/>
                <a:cs typeface="Calibri"/>
              </a:rPr>
              <a:t>publique</a:t>
            </a:r>
            <a:r>
              <a:rPr lang="en-US">
                <a:ea typeface="Calibri"/>
                <a:cs typeface="Calibri"/>
              </a:rPr>
              <a:t> sur le travail d'un </a:t>
            </a:r>
            <a:r>
              <a:rPr lang="en-US" err="1">
                <a:ea typeface="Calibri"/>
                <a:cs typeface="Calibri"/>
              </a:rPr>
              <a:t>professionnel</a:t>
            </a:r>
            <a:r>
              <a:rPr lang="en-US">
                <a:ea typeface="Calibri"/>
                <a:cs typeface="Calibri"/>
              </a:rPr>
              <a:t>, sur les services que </a:t>
            </a:r>
            <a:r>
              <a:rPr lang="en-US" err="1">
                <a:ea typeface="Calibri"/>
                <a:cs typeface="Calibri"/>
              </a:rPr>
              <a:t>vous</a:t>
            </a:r>
            <a:r>
              <a:rPr lang="en-US">
                <a:ea typeface="Calibri"/>
                <a:cs typeface="Calibri"/>
              </a:rPr>
              <a:t> </a:t>
            </a:r>
            <a:r>
              <a:rPr lang="en-US" err="1">
                <a:ea typeface="Calibri"/>
                <a:cs typeface="Calibri"/>
              </a:rPr>
              <a:t>soutenez</a:t>
            </a:r>
            <a:r>
              <a:rPr lang="en-US">
                <a:ea typeface="Calibri"/>
                <a:cs typeface="Calibri"/>
              </a:rPr>
              <a:t> à bout de bras, sur le genre de société dans </a:t>
            </a:r>
            <a:r>
              <a:rPr lang="en-US" err="1">
                <a:ea typeface="Calibri"/>
                <a:cs typeface="Calibri"/>
              </a:rPr>
              <a:t>lequel</a:t>
            </a:r>
            <a:r>
              <a:rPr lang="en-US">
                <a:ea typeface="Calibri"/>
                <a:cs typeface="Calibri"/>
              </a:rPr>
              <a:t> nous </a:t>
            </a:r>
            <a:r>
              <a:rPr lang="en-US" err="1">
                <a:ea typeface="Calibri"/>
                <a:cs typeface="Calibri"/>
              </a:rPr>
              <a:t>vivons</a:t>
            </a:r>
            <a:r>
              <a:rPr lang="en-US">
                <a:ea typeface="Calibri"/>
                <a:cs typeface="Calibri"/>
              </a:rPr>
              <a:t> et que nous </a:t>
            </a:r>
            <a:r>
              <a:rPr lang="en-US" err="1">
                <a:ea typeface="Calibri"/>
                <a:cs typeface="Calibri"/>
              </a:rPr>
              <a:t>souhaitons</a:t>
            </a:r>
            <a:r>
              <a:rPr lang="en-US">
                <a:ea typeface="Calibri"/>
                <a:cs typeface="Calibri"/>
              </a:rPr>
              <a:t> </a:t>
            </a:r>
            <a:r>
              <a:rPr lang="en-US" err="1">
                <a:ea typeface="Calibri"/>
                <a:cs typeface="Calibri"/>
              </a:rPr>
              <a:t>léguer</a:t>
            </a:r>
            <a:r>
              <a:rPr lang="en-US">
                <a:ea typeface="Calibri"/>
                <a:cs typeface="Calibri"/>
              </a:rPr>
              <a:t> au </a:t>
            </a:r>
            <a:r>
              <a:rPr lang="en-US" err="1">
                <a:ea typeface="Calibri"/>
                <a:cs typeface="Calibri"/>
              </a:rPr>
              <a:t>générations</a:t>
            </a:r>
            <a:r>
              <a:rPr lang="en-US">
                <a:ea typeface="Calibri"/>
                <a:cs typeface="Calibri"/>
              </a:rPr>
              <a:t> futures.  Le </a:t>
            </a:r>
            <a:r>
              <a:rPr lang="en-US" err="1">
                <a:ea typeface="Calibri"/>
                <a:cs typeface="Calibri"/>
              </a:rPr>
              <a:t>gouvernement</a:t>
            </a:r>
            <a:r>
              <a:rPr lang="en-US">
                <a:ea typeface="Calibri"/>
                <a:cs typeface="Calibri"/>
              </a:rPr>
              <a:t> </a:t>
            </a:r>
            <a:r>
              <a:rPr lang="en-US" err="1">
                <a:ea typeface="Calibri"/>
                <a:cs typeface="Calibri"/>
              </a:rPr>
              <a:t>dit</a:t>
            </a:r>
            <a:r>
              <a:rPr lang="en-US">
                <a:ea typeface="Calibri"/>
                <a:cs typeface="Calibri"/>
              </a:rPr>
              <a:t> </a:t>
            </a:r>
            <a:r>
              <a:rPr lang="en-US" err="1">
                <a:ea typeface="Calibri"/>
                <a:cs typeface="Calibri"/>
              </a:rPr>
              <a:t>toujours</a:t>
            </a:r>
            <a:r>
              <a:rPr lang="en-US">
                <a:ea typeface="Calibri"/>
                <a:cs typeface="Calibri"/>
              </a:rPr>
              <a:t> </a:t>
            </a:r>
            <a:r>
              <a:rPr lang="en-US" err="1">
                <a:ea typeface="Calibri"/>
                <a:cs typeface="Calibri"/>
              </a:rPr>
              <a:t>agir</a:t>
            </a:r>
            <a:r>
              <a:rPr lang="en-US">
                <a:ea typeface="Calibri"/>
                <a:cs typeface="Calibri"/>
              </a:rPr>
              <a:t> pour ne pas </a:t>
            </a:r>
            <a:r>
              <a:rPr lang="en-US" err="1">
                <a:ea typeface="Calibri"/>
                <a:cs typeface="Calibri"/>
              </a:rPr>
              <a:t>laisser</a:t>
            </a:r>
            <a:r>
              <a:rPr lang="en-US">
                <a:ea typeface="Calibri"/>
                <a:cs typeface="Calibri"/>
              </a:rPr>
              <a:t> de </a:t>
            </a:r>
            <a:r>
              <a:rPr lang="en-US" err="1">
                <a:ea typeface="Calibri"/>
                <a:cs typeface="Calibri"/>
              </a:rPr>
              <a:t>dettes</a:t>
            </a:r>
            <a:r>
              <a:rPr lang="en-US">
                <a:ea typeface="Calibri"/>
                <a:cs typeface="Calibri"/>
              </a:rPr>
              <a:t> aux </a:t>
            </a:r>
            <a:r>
              <a:rPr lang="en-US" err="1">
                <a:ea typeface="Calibri"/>
                <a:cs typeface="Calibri"/>
              </a:rPr>
              <a:t>générations</a:t>
            </a:r>
            <a:r>
              <a:rPr lang="en-US">
                <a:ea typeface="Calibri"/>
                <a:cs typeface="Calibri"/>
              </a:rPr>
              <a:t> futures. Il </a:t>
            </a:r>
            <a:r>
              <a:rPr lang="en-US" err="1">
                <a:ea typeface="Calibri"/>
                <a:cs typeface="Calibri"/>
              </a:rPr>
              <a:t>faudrait</a:t>
            </a:r>
            <a:r>
              <a:rPr lang="en-US">
                <a:ea typeface="Calibri"/>
                <a:cs typeface="Calibri"/>
              </a:rPr>
              <a:t> au </a:t>
            </a:r>
            <a:r>
              <a:rPr lang="en-US" err="1">
                <a:ea typeface="Calibri"/>
                <a:cs typeface="Calibri"/>
              </a:rPr>
              <a:t>moins</a:t>
            </a:r>
            <a:r>
              <a:rPr lang="en-US">
                <a:ea typeface="Calibri"/>
                <a:cs typeface="Calibri"/>
              </a:rPr>
              <a:t> </a:t>
            </a:r>
            <a:r>
              <a:rPr lang="en-US" err="1">
                <a:ea typeface="Calibri"/>
                <a:cs typeface="Calibri"/>
              </a:rPr>
              <a:t>leur</a:t>
            </a:r>
            <a:r>
              <a:rPr lang="en-US">
                <a:ea typeface="Calibri"/>
                <a:cs typeface="Calibri"/>
              </a:rPr>
              <a:t> </a:t>
            </a:r>
            <a:r>
              <a:rPr lang="en-US" err="1">
                <a:ea typeface="Calibri"/>
                <a:cs typeface="Calibri"/>
              </a:rPr>
              <a:t>laisser</a:t>
            </a:r>
            <a:r>
              <a:rPr lang="en-US">
                <a:ea typeface="Calibri"/>
                <a:cs typeface="Calibri"/>
              </a:rPr>
              <a:t> des services, </a:t>
            </a:r>
            <a:r>
              <a:rPr lang="en-US" err="1">
                <a:ea typeface="Calibri"/>
                <a:cs typeface="Calibri"/>
              </a:rPr>
              <a:t>mais</a:t>
            </a:r>
            <a:r>
              <a:rPr lang="en-US">
                <a:ea typeface="Calibri"/>
                <a:cs typeface="Calibri"/>
              </a:rPr>
              <a:t> </a:t>
            </a:r>
            <a:r>
              <a:rPr lang="en-US" err="1">
                <a:ea typeface="Calibri"/>
                <a:cs typeface="Calibri"/>
              </a:rPr>
              <a:t>aussi</a:t>
            </a:r>
            <a:r>
              <a:rPr lang="en-US">
                <a:ea typeface="Calibri"/>
                <a:cs typeface="Calibri"/>
              </a:rPr>
              <a:t> des </a:t>
            </a:r>
            <a:r>
              <a:rPr lang="en-US" err="1">
                <a:ea typeface="Calibri"/>
                <a:cs typeface="Calibri"/>
              </a:rPr>
              <a:t>conditons</a:t>
            </a:r>
            <a:r>
              <a:rPr lang="en-US">
                <a:ea typeface="Calibri"/>
                <a:cs typeface="Calibri"/>
              </a:rPr>
              <a:t> de travail </a:t>
            </a:r>
            <a:r>
              <a:rPr lang="en-US" err="1">
                <a:ea typeface="Calibri"/>
                <a:cs typeface="Calibri"/>
              </a:rPr>
              <a:t>décentes</a:t>
            </a:r>
            <a:r>
              <a:rPr lang="en-US">
                <a:ea typeface="Calibri"/>
                <a:cs typeface="Calibri"/>
              </a:rPr>
              <a:t>. </a:t>
            </a:r>
          </a:p>
          <a:p>
            <a:endParaRPr lang="en-US">
              <a:ea typeface="Calibri"/>
              <a:cs typeface="Calibri"/>
            </a:endParaRPr>
          </a:p>
          <a:p>
            <a:r>
              <a:rPr lang="en-US">
                <a:ea typeface="Calibri"/>
                <a:cs typeface="Calibri"/>
              </a:rPr>
              <a:t>Le plein </a:t>
            </a:r>
            <a:r>
              <a:rPr lang="en-US" err="1">
                <a:ea typeface="Calibri"/>
                <a:cs typeface="Calibri"/>
              </a:rPr>
              <a:t>emploi</a:t>
            </a:r>
            <a:r>
              <a:rPr lang="en-US">
                <a:ea typeface="Calibri"/>
                <a:cs typeface="Calibri"/>
              </a:rPr>
              <a:t>,  des conditions plus </a:t>
            </a:r>
            <a:r>
              <a:rPr lang="en-US" err="1">
                <a:ea typeface="Calibri"/>
                <a:cs typeface="Calibri"/>
              </a:rPr>
              <a:t>avantageuses</a:t>
            </a:r>
            <a:r>
              <a:rPr lang="en-US">
                <a:ea typeface="Calibri"/>
                <a:cs typeface="Calibri"/>
              </a:rPr>
              <a:t>, </a:t>
            </a:r>
            <a:r>
              <a:rPr lang="en-US" err="1">
                <a:ea typeface="Calibri"/>
                <a:cs typeface="Calibri"/>
              </a:rPr>
              <a:t>une</a:t>
            </a:r>
            <a:r>
              <a:rPr lang="en-US">
                <a:ea typeface="Calibri"/>
                <a:cs typeface="Calibri"/>
              </a:rPr>
              <a:t> </a:t>
            </a:r>
            <a:r>
              <a:rPr lang="en-US" err="1">
                <a:ea typeface="Calibri"/>
                <a:cs typeface="Calibri"/>
              </a:rPr>
              <a:t>organisation</a:t>
            </a:r>
            <a:r>
              <a:rPr lang="en-US">
                <a:ea typeface="Calibri"/>
                <a:cs typeface="Calibri"/>
              </a:rPr>
              <a:t> du travail </a:t>
            </a:r>
            <a:r>
              <a:rPr lang="en-US" err="1">
                <a:ea typeface="Calibri"/>
                <a:cs typeface="Calibri"/>
              </a:rPr>
              <a:t>mieux</a:t>
            </a:r>
            <a:r>
              <a:rPr lang="en-US">
                <a:ea typeface="Calibri"/>
                <a:cs typeface="Calibri"/>
              </a:rPr>
              <a:t> </a:t>
            </a:r>
            <a:r>
              <a:rPr lang="en-US" err="1">
                <a:ea typeface="Calibri"/>
                <a:cs typeface="Calibri"/>
              </a:rPr>
              <a:t>adaptée</a:t>
            </a:r>
            <a:r>
              <a:rPr lang="en-US">
                <a:ea typeface="Calibri"/>
                <a:cs typeface="Calibri"/>
              </a:rPr>
              <a:t> </a:t>
            </a:r>
            <a:r>
              <a:rPr lang="en-US" err="1">
                <a:ea typeface="Calibri"/>
                <a:cs typeface="Calibri"/>
              </a:rPr>
              <a:t>attirent</a:t>
            </a:r>
            <a:r>
              <a:rPr lang="en-US">
                <a:ea typeface="Calibri"/>
                <a:cs typeface="Calibri"/>
              </a:rPr>
              <a:t> bien des </a:t>
            </a:r>
            <a:r>
              <a:rPr lang="en-US" err="1">
                <a:ea typeface="Calibri"/>
                <a:cs typeface="Calibri"/>
              </a:rPr>
              <a:t>ressource</a:t>
            </a:r>
            <a:r>
              <a:rPr lang="en-US">
                <a:ea typeface="Calibri"/>
                <a:cs typeface="Calibri"/>
              </a:rPr>
              <a:t> </a:t>
            </a:r>
            <a:r>
              <a:rPr lang="en-US" err="1">
                <a:ea typeface="Calibri"/>
                <a:cs typeface="Calibri"/>
              </a:rPr>
              <a:t>humaines</a:t>
            </a:r>
            <a:r>
              <a:rPr lang="en-US">
                <a:ea typeface="Calibri"/>
                <a:cs typeface="Calibri"/>
              </a:rPr>
              <a:t> au </a:t>
            </a:r>
            <a:r>
              <a:rPr lang="en-US" err="1">
                <a:ea typeface="Calibri"/>
                <a:cs typeface="Calibri"/>
              </a:rPr>
              <a:t>détriment</a:t>
            </a:r>
            <a:r>
              <a:rPr lang="en-US">
                <a:ea typeface="Calibri"/>
                <a:cs typeface="Calibri"/>
              </a:rPr>
              <a:t> de </a:t>
            </a:r>
            <a:r>
              <a:rPr lang="en-US" err="1">
                <a:ea typeface="Calibri"/>
                <a:cs typeface="Calibri"/>
              </a:rPr>
              <a:t>nos</a:t>
            </a:r>
            <a:r>
              <a:rPr lang="en-US">
                <a:ea typeface="Calibri"/>
                <a:cs typeface="Calibri"/>
              </a:rPr>
              <a:t> </a:t>
            </a:r>
            <a:r>
              <a:rPr lang="en-US" err="1">
                <a:ea typeface="Calibri"/>
                <a:cs typeface="Calibri"/>
              </a:rPr>
              <a:t>organisations</a:t>
            </a:r>
            <a:endParaRPr lang="en-US">
              <a:ea typeface="Calibri"/>
              <a:cs typeface="Calibri"/>
            </a:endParaRPr>
          </a:p>
          <a:p>
            <a:endParaRPr lang="en-US">
              <a:ea typeface="Calibri"/>
              <a:cs typeface="Calibri"/>
            </a:endParaRPr>
          </a:p>
          <a:p>
            <a:r>
              <a:rPr lang="en-US">
                <a:ea typeface="Calibri"/>
                <a:cs typeface="Calibri"/>
              </a:rPr>
              <a:t>Quel genre de société</a:t>
            </a: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8</a:t>
            </a:fld>
            <a:endParaRPr lang="fr-CA"/>
          </a:p>
        </p:txBody>
      </p:sp>
    </p:spTree>
    <p:extLst>
      <p:ext uri="{BB962C8B-B14F-4D97-AF65-F5344CB8AC3E}">
        <p14:creationId xmlns:p14="http://schemas.microsoft.com/office/powerpoint/2010/main" val="2491072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cs typeface="Calibri"/>
            </a:endParaRP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9</a:t>
            </a:fld>
            <a:endParaRPr lang="fr-CA"/>
          </a:p>
        </p:txBody>
      </p:sp>
    </p:spTree>
    <p:extLst>
      <p:ext uri="{BB962C8B-B14F-4D97-AF65-F5344CB8AC3E}">
        <p14:creationId xmlns:p14="http://schemas.microsoft.com/office/powerpoint/2010/main" val="3919620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Les </a:t>
            </a:r>
            <a:r>
              <a:rPr lang="en-US" err="1">
                <a:ea typeface="Calibri"/>
                <a:cs typeface="Calibri"/>
              </a:rPr>
              <a:t>membres</a:t>
            </a:r>
            <a:r>
              <a:rPr lang="en-US">
                <a:ea typeface="Calibri"/>
                <a:cs typeface="Calibri"/>
              </a:rPr>
              <a:t> </a:t>
            </a:r>
            <a:r>
              <a:rPr lang="en-US" err="1">
                <a:ea typeface="Calibri"/>
                <a:cs typeface="Calibri"/>
              </a:rPr>
              <a:t>doivent</a:t>
            </a:r>
            <a:r>
              <a:rPr lang="en-US">
                <a:ea typeface="Calibri"/>
                <a:cs typeface="Calibri"/>
              </a:rPr>
              <a:t> </a:t>
            </a:r>
            <a:r>
              <a:rPr lang="en-US" err="1">
                <a:ea typeface="Calibri"/>
                <a:cs typeface="Calibri"/>
              </a:rPr>
              <a:t>être</a:t>
            </a:r>
            <a:r>
              <a:rPr lang="en-US">
                <a:ea typeface="Calibri"/>
                <a:cs typeface="Calibri"/>
              </a:rPr>
              <a:t> </a:t>
            </a:r>
            <a:r>
              <a:rPr lang="en-US" err="1">
                <a:ea typeface="Calibri"/>
                <a:cs typeface="Calibri"/>
              </a:rPr>
              <a:t>partie</a:t>
            </a:r>
            <a:r>
              <a:rPr lang="en-US">
                <a:ea typeface="Calibri"/>
                <a:cs typeface="Calibri"/>
              </a:rPr>
              <a:t> </a:t>
            </a:r>
            <a:r>
              <a:rPr lang="en-US" err="1">
                <a:ea typeface="Calibri"/>
                <a:cs typeface="Calibri"/>
              </a:rPr>
              <a:t>prenante</a:t>
            </a:r>
            <a:r>
              <a:rPr lang="en-US">
                <a:ea typeface="Calibri"/>
                <a:cs typeface="Calibri"/>
              </a:rPr>
              <a:t>. Pour </a:t>
            </a:r>
            <a:r>
              <a:rPr lang="en-US" err="1">
                <a:ea typeface="Calibri"/>
                <a:cs typeface="Calibri"/>
              </a:rPr>
              <a:t>ce</a:t>
            </a:r>
            <a:r>
              <a:rPr lang="en-US">
                <a:ea typeface="Calibri"/>
                <a:cs typeface="Calibri"/>
              </a:rPr>
              <a:t> faire les </a:t>
            </a:r>
            <a:r>
              <a:rPr lang="en-US" err="1">
                <a:ea typeface="Calibri"/>
                <a:cs typeface="Calibri"/>
              </a:rPr>
              <a:t>membres</a:t>
            </a:r>
            <a:r>
              <a:rPr lang="en-US">
                <a:ea typeface="Calibri"/>
                <a:cs typeface="Calibri"/>
              </a:rPr>
              <a:t> </a:t>
            </a:r>
            <a:r>
              <a:rPr lang="en-US" err="1">
                <a:ea typeface="Calibri"/>
                <a:cs typeface="Calibri"/>
              </a:rPr>
              <a:t>doivent</a:t>
            </a:r>
            <a:r>
              <a:rPr lang="en-US">
                <a:ea typeface="Calibri"/>
                <a:cs typeface="Calibri"/>
              </a:rPr>
              <a:t> </a:t>
            </a:r>
            <a:r>
              <a:rPr lang="en-US" err="1">
                <a:ea typeface="Calibri"/>
                <a:cs typeface="Calibri"/>
              </a:rPr>
              <a:t>être</a:t>
            </a:r>
            <a:r>
              <a:rPr lang="en-US">
                <a:ea typeface="Calibri"/>
                <a:cs typeface="Calibri"/>
              </a:rPr>
              <a:t> </a:t>
            </a:r>
            <a:r>
              <a:rPr lang="en-US" err="1">
                <a:ea typeface="Calibri"/>
                <a:cs typeface="Calibri"/>
              </a:rPr>
              <a:t>informés</a:t>
            </a:r>
            <a:r>
              <a:rPr lang="en-US">
                <a:ea typeface="Calibri"/>
                <a:cs typeface="Calibri"/>
              </a:rPr>
              <a:t> de </a:t>
            </a:r>
            <a:r>
              <a:rPr lang="en-US" err="1">
                <a:ea typeface="Calibri"/>
                <a:cs typeface="Calibri"/>
              </a:rPr>
              <a:t>l'Évolution</a:t>
            </a:r>
            <a:r>
              <a:rPr lang="en-US">
                <a:ea typeface="Calibri"/>
                <a:cs typeface="Calibri"/>
              </a:rPr>
              <a:t> de la </a:t>
            </a:r>
            <a:r>
              <a:rPr lang="en-US" err="1">
                <a:ea typeface="Calibri"/>
                <a:cs typeface="Calibri"/>
              </a:rPr>
              <a:t>négo</a:t>
            </a:r>
            <a:r>
              <a:rPr lang="en-US">
                <a:ea typeface="Calibri"/>
                <a:cs typeface="Calibri"/>
              </a:rPr>
              <a:t>.</a:t>
            </a:r>
          </a:p>
          <a:p>
            <a:r>
              <a:rPr lang="en-US">
                <a:ea typeface="Calibri"/>
                <a:cs typeface="Calibri"/>
              </a:rPr>
              <a:t>La communication et la </a:t>
            </a:r>
            <a:r>
              <a:rPr lang="en-US" err="1">
                <a:ea typeface="Calibri"/>
                <a:cs typeface="Calibri"/>
              </a:rPr>
              <a:t>mobilisation</a:t>
            </a:r>
            <a:r>
              <a:rPr lang="en-US">
                <a:ea typeface="Calibri"/>
                <a:cs typeface="Calibri"/>
              </a:rPr>
              <a:t> </a:t>
            </a:r>
            <a:r>
              <a:rPr lang="en-US" err="1">
                <a:ea typeface="Calibri"/>
                <a:cs typeface="Calibri"/>
              </a:rPr>
              <a:t>c'est</a:t>
            </a:r>
            <a:r>
              <a:rPr lang="en-US">
                <a:ea typeface="Calibri"/>
                <a:cs typeface="Calibri"/>
              </a:rPr>
              <a:t> le nerf de la guerre de la </a:t>
            </a:r>
            <a:r>
              <a:rPr lang="en-US" err="1">
                <a:ea typeface="Calibri"/>
                <a:cs typeface="Calibri"/>
              </a:rPr>
              <a:t>négo</a:t>
            </a:r>
          </a:p>
          <a:p>
            <a:r>
              <a:rPr lang="en-US">
                <a:ea typeface="Calibri"/>
                <a:cs typeface="Calibri"/>
              </a:rPr>
              <a:t>Dans </a:t>
            </a:r>
            <a:r>
              <a:rPr lang="en-US" err="1">
                <a:ea typeface="Calibri"/>
                <a:cs typeface="Calibri"/>
              </a:rPr>
              <a:t>laa</a:t>
            </a:r>
            <a:r>
              <a:rPr lang="en-US">
                <a:ea typeface="Calibri"/>
                <a:cs typeface="Calibri"/>
              </a:rPr>
              <a:t> </a:t>
            </a:r>
            <a:r>
              <a:rPr lang="en-US" err="1">
                <a:ea typeface="Calibri"/>
                <a:cs typeface="Calibri"/>
              </a:rPr>
              <a:t>stratégie</a:t>
            </a:r>
            <a:r>
              <a:rPr lang="en-US">
                <a:ea typeface="Calibri"/>
                <a:cs typeface="Calibri"/>
              </a:rPr>
              <a:t> </a:t>
            </a:r>
            <a:r>
              <a:rPr lang="en-US" err="1">
                <a:ea typeface="Calibri"/>
                <a:cs typeface="Calibri"/>
              </a:rPr>
              <a:t>globale</a:t>
            </a:r>
            <a:r>
              <a:rPr lang="en-US">
                <a:ea typeface="Calibri"/>
                <a:cs typeface="Calibri"/>
              </a:rPr>
              <a:t> de </a:t>
            </a:r>
            <a:r>
              <a:rPr lang="en-US" err="1">
                <a:ea typeface="Calibri"/>
                <a:cs typeface="Calibri"/>
              </a:rPr>
              <a:t>négo</a:t>
            </a:r>
            <a:r>
              <a:rPr lang="en-US">
                <a:ea typeface="Calibri"/>
                <a:cs typeface="Calibri"/>
              </a:rPr>
              <a:t>: consulter / informer à savoir à </a:t>
            </a:r>
            <a:r>
              <a:rPr lang="en-US" err="1">
                <a:ea typeface="Calibri"/>
                <a:cs typeface="Calibri"/>
              </a:rPr>
              <a:t>quel</a:t>
            </a:r>
            <a:r>
              <a:rPr lang="en-US">
                <a:ea typeface="Calibri"/>
                <a:cs typeface="Calibri"/>
              </a:rPr>
              <a:t> moment on </a:t>
            </a:r>
            <a:r>
              <a:rPr lang="en-US" err="1">
                <a:ea typeface="Calibri"/>
                <a:cs typeface="Calibri"/>
              </a:rPr>
              <a:t>souhaite</a:t>
            </a:r>
            <a:r>
              <a:rPr lang="en-US">
                <a:ea typeface="Calibri"/>
                <a:cs typeface="Calibri"/>
              </a:rPr>
              <a:t> </a:t>
            </a:r>
            <a:r>
              <a:rPr lang="en-US" err="1">
                <a:ea typeface="Calibri"/>
                <a:cs typeface="Calibri"/>
              </a:rPr>
              <a:t>ou</a:t>
            </a:r>
            <a:r>
              <a:rPr lang="en-US">
                <a:ea typeface="Calibri"/>
                <a:cs typeface="Calibri"/>
              </a:rPr>
              <a:t> on aura </a:t>
            </a:r>
            <a:r>
              <a:rPr lang="en-US" err="1">
                <a:ea typeface="Calibri"/>
                <a:cs typeface="Calibri"/>
              </a:rPr>
              <a:t>besoin</a:t>
            </a:r>
            <a:r>
              <a:rPr lang="en-US">
                <a:ea typeface="Calibri"/>
                <a:cs typeface="Calibri"/>
              </a:rPr>
              <a:t> de la </a:t>
            </a:r>
            <a:r>
              <a:rPr lang="en-US" err="1">
                <a:ea typeface="Calibri"/>
                <a:cs typeface="Calibri"/>
              </a:rPr>
              <a:t>mobilisation</a:t>
            </a:r>
            <a:r>
              <a:rPr lang="en-US">
                <a:ea typeface="Calibri"/>
                <a:cs typeface="Calibri"/>
              </a:rPr>
              <a:t> au maximum</a:t>
            </a:r>
          </a:p>
          <a:p>
            <a:endParaRPr lang="en-US" b="1">
              <a:ea typeface="Calibri"/>
              <a:cs typeface="Calibri"/>
            </a:endParaRPr>
          </a:p>
          <a:p>
            <a:r>
              <a:rPr lang="en-US" b="1">
                <a:ea typeface="Calibri"/>
                <a:cs typeface="Calibri"/>
              </a:rPr>
              <a:t>Le droit de manifester </a:t>
            </a:r>
            <a:r>
              <a:rPr lang="en-US" b="1" err="1">
                <a:ea typeface="Calibri"/>
                <a:cs typeface="Calibri"/>
              </a:rPr>
              <a:t>s'appuie</a:t>
            </a:r>
            <a:r>
              <a:rPr lang="en-US" b="1">
                <a:ea typeface="Calibri"/>
                <a:cs typeface="Calibri"/>
              </a:rPr>
              <a:t> sur les notions </a:t>
            </a:r>
            <a:r>
              <a:rPr lang="en-US" b="1" err="1">
                <a:ea typeface="Calibri"/>
                <a:cs typeface="Calibri"/>
              </a:rPr>
              <a:t>enchassées</a:t>
            </a:r>
            <a:r>
              <a:rPr lang="en-US" b="1">
                <a:ea typeface="Calibri"/>
                <a:cs typeface="Calibri"/>
              </a:rPr>
              <a:t> dans la </a:t>
            </a:r>
            <a:r>
              <a:rPr lang="en-US" b="1" err="1">
                <a:ea typeface="Calibri"/>
                <a:cs typeface="Calibri"/>
              </a:rPr>
              <a:t>lois</a:t>
            </a:r>
            <a:r>
              <a:rPr lang="en-US" b="1">
                <a:ea typeface="Calibri"/>
                <a:cs typeface="Calibri"/>
              </a:rPr>
              <a:t>. Demain matin nous </a:t>
            </a:r>
            <a:r>
              <a:rPr lang="en-US" b="1" err="1">
                <a:ea typeface="Calibri"/>
                <a:cs typeface="Calibri"/>
              </a:rPr>
              <a:t>allons</a:t>
            </a:r>
            <a:r>
              <a:rPr lang="en-US" b="1">
                <a:ea typeface="Calibri"/>
                <a:cs typeface="Calibri"/>
              </a:rPr>
              <a:t> </a:t>
            </a: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10</a:t>
            </a:fld>
            <a:endParaRPr lang="fr-CA"/>
          </a:p>
        </p:txBody>
      </p:sp>
    </p:spTree>
    <p:extLst>
      <p:ext uri="{BB962C8B-B14F-4D97-AF65-F5344CB8AC3E}">
        <p14:creationId xmlns:p14="http://schemas.microsoft.com/office/powerpoint/2010/main" val="4091571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0" name="Graphique 9">
            <a:extLst>
              <a:ext uri="{FF2B5EF4-FFF2-40B4-BE49-F238E27FC236}">
                <a16:creationId xmlns:a16="http://schemas.microsoft.com/office/drawing/2014/main" id="{CA201EC7-130A-5085-563B-C3B3C6FF93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433" y="-241780"/>
            <a:ext cx="12284866" cy="7099779"/>
          </a:xfrm>
          <a:prstGeom prst="rect">
            <a:avLst/>
          </a:prstGeom>
        </p:spPr>
      </p:pic>
      <p:sp>
        <p:nvSpPr>
          <p:cNvPr id="2" name="Titre 1">
            <a:extLst>
              <a:ext uri="{FF2B5EF4-FFF2-40B4-BE49-F238E27FC236}">
                <a16:creationId xmlns:a16="http://schemas.microsoft.com/office/drawing/2014/main" id="{286BF94E-0859-5E95-E4CA-FA51259A9873}"/>
              </a:ext>
            </a:extLst>
          </p:cNvPr>
          <p:cNvSpPr>
            <a:spLocks noGrp="1"/>
          </p:cNvSpPr>
          <p:nvPr>
            <p:ph type="ctrTitle"/>
          </p:nvPr>
        </p:nvSpPr>
        <p:spPr>
          <a:xfrm>
            <a:off x="1524000" y="1122363"/>
            <a:ext cx="9144000" cy="2387600"/>
          </a:xfrm>
        </p:spPr>
        <p:txBody>
          <a:bodyPr anchor="b"/>
          <a:lstStyle>
            <a:lvl1pPr algn="ctr">
              <a:defRPr sz="6000">
                <a:solidFill>
                  <a:schemeClr val="bg1">
                    <a:lumMod val="95000"/>
                  </a:schemeClr>
                </a:solidFill>
              </a:defRPr>
            </a:lvl1pPr>
          </a:lstStyle>
          <a:p>
            <a:r>
              <a:rPr lang="fr-FR"/>
              <a:t>Modifiez le style du titre</a:t>
            </a:r>
            <a:endParaRPr lang="fr-CA"/>
          </a:p>
        </p:txBody>
      </p:sp>
      <p:sp>
        <p:nvSpPr>
          <p:cNvPr id="3" name="Sous-titre 2">
            <a:extLst>
              <a:ext uri="{FF2B5EF4-FFF2-40B4-BE49-F238E27FC236}">
                <a16:creationId xmlns:a16="http://schemas.microsoft.com/office/drawing/2014/main" id="{A37292D2-9200-CA97-5A41-F60DC787557F}"/>
              </a:ext>
            </a:extLst>
          </p:cNvPr>
          <p:cNvSpPr>
            <a:spLocks noGrp="1"/>
          </p:cNvSpPr>
          <p:nvPr>
            <p:ph type="subTitle" idx="1"/>
          </p:nvPr>
        </p:nvSpPr>
        <p:spPr>
          <a:xfrm>
            <a:off x="1524000" y="3602038"/>
            <a:ext cx="9144000"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9E21A6C6-E7B4-9E4A-3966-B50106364AE1}"/>
              </a:ext>
            </a:extLst>
          </p:cNvPr>
          <p:cNvSpPr>
            <a:spLocks noGrp="1"/>
          </p:cNvSpPr>
          <p:nvPr>
            <p:ph type="dt" sz="half" idx="10"/>
          </p:nvPr>
        </p:nvSpPr>
        <p:spPr/>
        <p:txBody>
          <a:bodyPr/>
          <a:lstStyle/>
          <a:p>
            <a:fld id="{5F0C30BA-CD4D-4662-A12C-6D413F806AC3}"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82EA447D-BDE2-8DD8-1A0A-DDF81FAD85C2}"/>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186584D-792A-4ABA-FE8B-A3CDA0D30ED0}"/>
              </a:ext>
            </a:extLst>
          </p:cNvPr>
          <p:cNvSpPr>
            <a:spLocks noGrp="1"/>
          </p:cNvSpPr>
          <p:nvPr>
            <p:ph type="sldNum" sz="quarter" idx="12"/>
          </p:nvPr>
        </p:nvSpPr>
        <p:spPr/>
        <p:txBody>
          <a:bodyPr/>
          <a:lstStyle/>
          <a:p>
            <a:fld id="{0D5AB7D0-7745-4C81-A786-9680A99F7306}" type="slidenum">
              <a:rPr lang="fr-CA" smtClean="0"/>
              <a:t>‹N°›</a:t>
            </a:fld>
            <a:endParaRPr lang="fr-CA"/>
          </a:p>
        </p:txBody>
      </p:sp>
      <p:pic>
        <p:nvPicPr>
          <p:cNvPr id="13" name="Graphique 12">
            <a:extLst>
              <a:ext uri="{FF2B5EF4-FFF2-40B4-BE49-F238E27FC236}">
                <a16:creationId xmlns:a16="http://schemas.microsoft.com/office/drawing/2014/main" id="{3EEC65C3-AB88-DFDC-59CA-A9FA6A5E22F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8303" y="-241780"/>
            <a:ext cx="2645597" cy="3399419"/>
          </a:xfrm>
          <a:prstGeom prst="rect">
            <a:avLst/>
          </a:prstGeom>
        </p:spPr>
      </p:pic>
      <p:pic>
        <p:nvPicPr>
          <p:cNvPr id="17" name="Graphique 16">
            <a:extLst>
              <a:ext uri="{FF2B5EF4-FFF2-40B4-BE49-F238E27FC236}">
                <a16:creationId xmlns:a16="http://schemas.microsoft.com/office/drawing/2014/main" id="{46761070-0128-ED75-18EA-7F8DDF87D7B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610600" y="6029733"/>
            <a:ext cx="3127721" cy="463671"/>
          </a:xfrm>
          <a:prstGeom prst="rect">
            <a:avLst/>
          </a:prstGeom>
        </p:spPr>
      </p:pic>
    </p:spTree>
    <p:extLst>
      <p:ext uri="{BB962C8B-B14F-4D97-AF65-F5344CB8AC3E}">
        <p14:creationId xmlns:p14="http://schemas.microsoft.com/office/powerpoint/2010/main" val="28220087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554AA1-075F-E125-3E8A-C10761E78F0E}"/>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34352F28-12B4-512C-8F8C-F84C833F77F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1BA4D74-EE0E-897A-D69F-459999B93AFD}"/>
              </a:ext>
            </a:extLst>
          </p:cNvPr>
          <p:cNvSpPr>
            <a:spLocks noGrp="1"/>
          </p:cNvSpPr>
          <p:nvPr>
            <p:ph type="dt" sz="half" idx="10"/>
          </p:nvPr>
        </p:nvSpPr>
        <p:spPr/>
        <p:txBody>
          <a:bodyPr/>
          <a:lstStyle/>
          <a:p>
            <a:fld id="{5F0C30BA-CD4D-4662-A12C-6D413F806AC3}"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DC786EC5-CD77-5F5F-80A3-DD61AC7FC4C5}"/>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1F0C5E1-8AA3-157F-A556-EB0A834E99AD}"/>
              </a:ext>
            </a:extLst>
          </p:cNvPr>
          <p:cNvSpPr>
            <a:spLocks noGrp="1"/>
          </p:cNvSpPr>
          <p:nvPr>
            <p:ph type="sldNum" sz="quarter" idx="12"/>
          </p:nvPr>
        </p:nvSpPr>
        <p:spPr/>
        <p:txBody>
          <a:bodyPr/>
          <a:lstStyle/>
          <a:p>
            <a:fld id="{0D5AB7D0-7745-4C81-A786-9680A99F7306}" type="slidenum">
              <a:rPr lang="fr-CA" smtClean="0"/>
              <a:t>‹N°›</a:t>
            </a:fld>
            <a:endParaRPr lang="fr-CA"/>
          </a:p>
        </p:txBody>
      </p:sp>
    </p:spTree>
    <p:extLst>
      <p:ext uri="{BB962C8B-B14F-4D97-AF65-F5344CB8AC3E}">
        <p14:creationId xmlns:p14="http://schemas.microsoft.com/office/powerpoint/2010/main" val="2175905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C3DB440-3F6A-37B7-4393-92062ACDD5AD}"/>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CC68A9F7-AAB8-582D-E072-504B0EBFE54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1FD345A-B4B6-7256-066B-F8B22842E8D1}"/>
              </a:ext>
            </a:extLst>
          </p:cNvPr>
          <p:cNvSpPr>
            <a:spLocks noGrp="1"/>
          </p:cNvSpPr>
          <p:nvPr>
            <p:ph type="dt" sz="half" idx="10"/>
          </p:nvPr>
        </p:nvSpPr>
        <p:spPr/>
        <p:txBody>
          <a:bodyPr/>
          <a:lstStyle/>
          <a:p>
            <a:fld id="{5F0C30BA-CD4D-4662-A12C-6D413F806AC3}"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28F83743-BD43-0375-147D-5A69FB68EFA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83844549-1E46-3D04-45CF-DDD6F28DF73C}"/>
              </a:ext>
            </a:extLst>
          </p:cNvPr>
          <p:cNvSpPr>
            <a:spLocks noGrp="1"/>
          </p:cNvSpPr>
          <p:nvPr>
            <p:ph type="sldNum" sz="quarter" idx="12"/>
          </p:nvPr>
        </p:nvSpPr>
        <p:spPr/>
        <p:txBody>
          <a:bodyPr/>
          <a:lstStyle/>
          <a:p>
            <a:fld id="{0D5AB7D0-7745-4C81-A786-9680A99F7306}" type="slidenum">
              <a:rPr lang="fr-CA" smtClean="0"/>
              <a:t>‹N°›</a:t>
            </a:fld>
            <a:endParaRPr lang="fr-CA"/>
          </a:p>
        </p:txBody>
      </p:sp>
    </p:spTree>
    <p:extLst>
      <p:ext uri="{BB962C8B-B14F-4D97-AF65-F5344CB8AC3E}">
        <p14:creationId xmlns:p14="http://schemas.microsoft.com/office/powerpoint/2010/main" val="2106764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A338DE-1422-622E-799D-7C8AA30170E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F75EEABB-8747-EFA4-F537-3F22C345E2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6E91AA3C-312E-7B35-DE2A-0FF6F361582E}"/>
              </a:ext>
            </a:extLst>
          </p:cNvPr>
          <p:cNvSpPr>
            <a:spLocks noGrp="1"/>
          </p:cNvSpPr>
          <p:nvPr>
            <p:ph type="dt" sz="half" idx="10"/>
          </p:nvPr>
        </p:nvSpPr>
        <p:spPr/>
        <p:txBody>
          <a:bodyPr/>
          <a:lstStyle/>
          <a:p>
            <a:fld id="{8B83671C-B5BF-4264-8CA1-174EE354ED45}"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84B7F3AD-8B37-2153-5CB0-BD879479200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5F2A107F-D121-535B-0EEF-76CB33D0A441}"/>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580064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750607-9542-D194-A2F7-F51E51EFEC20}"/>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03E5C1EB-BE0E-E884-A282-189AD3DAC02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F37CAF3-9CCE-C442-D5E9-63CC68A45EED}"/>
              </a:ext>
            </a:extLst>
          </p:cNvPr>
          <p:cNvSpPr>
            <a:spLocks noGrp="1"/>
          </p:cNvSpPr>
          <p:nvPr>
            <p:ph type="dt" sz="half" idx="10"/>
          </p:nvPr>
        </p:nvSpPr>
        <p:spPr/>
        <p:txBody>
          <a:bodyPr/>
          <a:lstStyle/>
          <a:p>
            <a:fld id="{8B83671C-B5BF-4264-8CA1-174EE354ED45}"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76C9E67A-A9D2-172C-83B6-AC034369890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3854548-0118-EDFE-2FA1-2E074FC76372}"/>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2948687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A19407-FF87-CCE7-B7BC-C54A2E16536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C3986DAD-FB68-21EB-7388-403D92CC72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7A593C6-D6F2-E723-59F6-DA0D35958E89}"/>
              </a:ext>
            </a:extLst>
          </p:cNvPr>
          <p:cNvSpPr>
            <a:spLocks noGrp="1"/>
          </p:cNvSpPr>
          <p:nvPr>
            <p:ph type="dt" sz="half" idx="10"/>
          </p:nvPr>
        </p:nvSpPr>
        <p:spPr/>
        <p:txBody>
          <a:bodyPr/>
          <a:lstStyle/>
          <a:p>
            <a:fld id="{8B83671C-B5BF-4264-8CA1-174EE354ED45}"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34AC157A-061F-05A8-785D-8AF6A169F662}"/>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73B0214-6FDB-85A7-B41F-B76B2E526A03}"/>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4048403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3B23B5-283D-6A8A-787A-61B0E63DAA12}"/>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10F86890-CB93-6D9C-2123-1B4DA91FC89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A468FAE5-DEFB-7581-198B-99DC8A15DCC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61D11B36-022E-BD8F-6AB0-83E9D52E2DFC}"/>
              </a:ext>
            </a:extLst>
          </p:cNvPr>
          <p:cNvSpPr>
            <a:spLocks noGrp="1"/>
          </p:cNvSpPr>
          <p:nvPr>
            <p:ph type="dt" sz="half" idx="10"/>
          </p:nvPr>
        </p:nvSpPr>
        <p:spPr/>
        <p:txBody>
          <a:bodyPr/>
          <a:lstStyle/>
          <a:p>
            <a:fld id="{8B83671C-B5BF-4264-8CA1-174EE354ED45}" type="datetimeFigureOut">
              <a:rPr lang="fr-CA" smtClean="0"/>
              <a:t>2023-10-03</a:t>
            </a:fld>
            <a:endParaRPr lang="fr-CA"/>
          </a:p>
        </p:txBody>
      </p:sp>
      <p:sp>
        <p:nvSpPr>
          <p:cNvPr id="6" name="Espace réservé du pied de page 5">
            <a:extLst>
              <a:ext uri="{FF2B5EF4-FFF2-40B4-BE49-F238E27FC236}">
                <a16:creationId xmlns:a16="http://schemas.microsoft.com/office/drawing/2014/main" id="{28EE1062-F184-0870-74C4-3B47141D0EC0}"/>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3B1F4F32-0E6E-91E9-1903-2BEA4EDBBFAA}"/>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2910835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94EDC3-5DC4-7999-AE7F-794E905F6A14}"/>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123A1921-62E1-4214-22EA-0A2F2D2F32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B150285-4378-00BA-8408-CEBE43EEB0A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D065932B-3E21-CD39-06EB-BFC1965770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658934F-2966-996B-45EC-B2BB2D81AC2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5D22FEA1-EF1A-40DD-075D-52130910BE9E}"/>
              </a:ext>
            </a:extLst>
          </p:cNvPr>
          <p:cNvSpPr>
            <a:spLocks noGrp="1"/>
          </p:cNvSpPr>
          <p:nvPr>
            <p:ph type="dt" sz="half" idx="10"/>
          </p:nvPr>
        </p:nvSpPr>
        <p:spPr/>
        <p:txBody>
          <a:bodyPr/>
          <a:lstStyle/>
          <a:p>
            <a:fld id="{8B83671C-B5BF-4264-8CA1-174EE354ED45}" type="datetimeFigureOut">
              <a:rPr lang="fr-CA" smtClean="0"/>
              <a:t>2023-10-03</a:t>
            </a:fld>
            <a:endParaRPr lang="fr-CA"/>
          </a:p>
        </p:txBody>
      </p:sp>
      <p:sp>
        <p:nvSpPr>
          <p:cNvPr id="8" name="Espace réservé du pied de page 7">
            <a:extLst>
              <a:ext uri="{FF2B5EF4-FFF2-40B4-BE49-F238E27FC236}">
                <a16:creationId xmlns:a16="http://schemas.microsoft.com/office/drawing/2014/main" id="{7C37ACEF-274D-F8B2-AD18-5D2C5623EA7E}"/>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3EE13330-5E97-01FB-BE26-C0581B017B9F}"/>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2031442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BE7551-0953-BF88-0DD4-F567F1F217B0}"/>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DCCEC62C-CF59-B70E-D7FF-7F806B97B09D}"/>
              </a:ext>
            </a:extLst>
          </p:cNvPr>
          <p:cNvSpPr>
            <a:spLocks noGrp="1"/>
          </p:cNvSpPr>
          <p:nvPr>
            <p:ph type="dt" sz="half" idx="10"/>
          </p:nvPr>
        </p:nvSpPr>
        <p:spPr/>
        <p:txBody>
          <a:bodyPr/>
          <a:lstStyle/>
          <a:p>
            <a:fld id="{8B83671C-B5BF-4264-8CA1-174EE354ED45}" type="datetimeFigureOut">
              <a:rPr lang="fr-CA" smtClean="0"/>
              <a:t>2023-10-03</a:t>
            </a:fld>
            <a:endParaRPr lang="fr-CA"/>
          </a:p>
        </p:txBody>
      </p:sp>
      <p:sp>
        <p:nvSpPr>
          <p:cNvPr id="4" name="Espace réservé du pied de page 3">
            <a:extLst>
              <a:ext uri="{FF2B5EF4-FFF2-40B4-BE49-F238E27FC236}">
                <a16:creationId xmlns:a16="http://schemas.microsoft.com/office/drawing/2014/main" id="{BAEC6369-5B36-83FE-1A89-8547FA21794C}"/>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BD779285-0499-031E-25DA-9E6E5C52DDB6}"/>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861721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AC5FC0C-7693-0EF8-8F09-B14AB7AF59BF}"/>
              </a:ext>
            </a:extLst>
          </p:cNvPr>
          <p:cNvSpPr>
            <a:spLocks noGrp="1"/>
          </p:cNvSpPr>
          <p:nvPr>
            <p:ph type="dt" sz="half" idx="10"/>
          </p:nvPr>
        </p:nvSpPr>
        <p:spPr/>
        <p:txBody>
          <a:bodyPr/>
          <a:lstStyle/>
          <a:p>
            <a:fld id="{8B83671C-B5BF-4264-8CA1-174EE354ED45}" type="datetimeFigureOut">
              <a:rPr lang="fr-CA" smtClean="0"/>
              <a:t>2023-10-03</a:t>
            </a:fld>
            <a:endParaRPr lang="fr-CA"/>
          </a:p>
        </p:txBody>
      </p:sp>
      <p:sp>
        <p:nvSpPr>
          <p:cNvPr id="3" name="Espace réservé du pied de page 2">
            <a:extLst>
              <a:ext uri="{FF2B5EF4-FFF2-40B4-BE49-F238E27FC236}">
                <a16:creationId xmlns:a16="http://schemas.microsoft.com/office/drawing/2014/main" id="{5A5D5E0B-0F5B-15CE-282B-9A9FBD57B207}"/>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0A9D8A11-BEBF-16CA-CC3E-F9195F226650}"/>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2525882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55A1EF-0787-83F3-EBA0-8606245083D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950AE9EA-C8AB-9EA0-5605-1949CAE2CF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5B1B4ED8-B071-2DC7-572E-79917D5F7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9F1D5D2-21EC-43E6-A6C3-05ED09BF322B}"/>
              </a:ext>
            </a:extLst>
          </p:cNvPr>
          <p:cNvSpPr>
            <a:spLocks noGrp="1"/>
          </p:cNvSpPr>
          <p:nvPr>
            <p:ph type="dt" sz="half" idx="10"/>
          </p:nvPr>
        </p:nvSpPr>
        <p:spPr/>
        <p:txBody>
          <a:bodyPr/>
          <a:lstStyle/>
          <a:p>
            <a:fld id="{8B83671C-B5BF-4264-8CA1-174EE354ED45}" type="datetimeFigureOut">
              <a:rPr lang="fr-CA" smtClean="0"/>
              <a:t>2023-10-03</a:t>
            </a:fld>
            <a:endParaRPr lang="fr-CA"/>
          </a:p>
        </p:txBody>
      </p:sp>
      <p:sp>
        <p:nvSpPr>
          <p:cNvPr id="6" name="Espace réservé du pied de page 5">
            <a:extLst>
              <a:ext uri="{FF2B5EF4-FFF2-40B4-BE49-F238E27FC236}">
                <a16:creationId xmlns:a16="http://schemas.microsoft.com/office/drawing/2014/main" id="{C6336445-3DE8-87F2-E1C6-5B55D6E92E2B}"/>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1EB78142-83D8-0323-6ECE-EED38D0116F5}"/>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186236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7B6B2F-ED90-F22B-0345-C241BB6B266C}"/>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49288849-842B-01BE-0C48-87BCC27D576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8B0708D-0E20-2600-B539-5EA6B5C323D0}"/>
              </a:ext>
            </a:extLst>
          </p:cNvPr>
          <p:cNvSpPr>
            <a:spLocks noGrp="1"/>
          </p:cNvSpPr>
          <p:nvPr>
            <p:ph type="dt" sz="half" idx="10"/>
          </p:nvPr>
        </p:nvSpPr>
        <p:spPr/>
        <p:txBody>
          <a:bodyPr/>
          <a:lstStyle/>
          <a:p>
            <a:fld id="{5F0C30BA-CD4D-4662-A12C-6D413F806AC3}"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71C99C91-779D-A29E-FA31-3717866BCC6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C426D527-C3D7-DE44-3EF8-93E3CB4FDEAE}"/>
              </a:ext>
            </a:extLst>
          </p:cNvPr>
          <p:cNvSpPr>
            <a:spLocks noGrp="1"/>
          </p:cNvSpPr>
          <p:nvPr>
            <p:ph type="sldNum" sz="quarter" idx="12"/>
          </p:nvPr>
        </p:nvSpPr>
        <p:spPr/>
        <p:txBody>
          <a:bodyPr/>
          <a:lstStyle/>
          <a:p>
            <a:fld id="{0D5AB7D0-7745-4C81-A786-9680A99F7306}" type="slidenum">
              <a:rPr lang="fr-CA" smtClean="0"/>
              <a:t>‹N°›</a:t>
            </a:fld>
            <a:endParaRPr lang="fr-CA"/>
          </a:p>
        </p:txBody>
      </p:sp>
    </p:spTree>
    <p:extLst>
      <p:ext uri="{BB962C8B-B14F-4D97-AF65-F5344CB8AC3E}">
        <p14:creationId xmlns:p14="http://schemas.microsoft.com/office/powerpoint/2010/main" val="2631539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8AB3F2-EC36-299E-F502-6E448199460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CAF31118-FD06-5C96-3D50-A6E450FEB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9A8080EB-F217-1F8F-6255-FF2A13041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D18624D-ABDD-7D8E-D979-3E60F0B3927F}"/>
              </a:ext>
            </a:extLst>
          </p:cNvPr>
          <p:cNvSpPr>
            <a:spLocks noGrp="1"/>
          </p:cNvSpPr>
          <p:nvPr>
            <p:ph type="dt" sz="half" idx="10"/>
          </p:nvPr>
        </p:nvSpPr>
        <p:spPr/>
        <p:txBody>
          <a:bodyPr/>
          <a:lstStyle/>
          <a:p>
            <a:fld id="{8B83671C-B5BF-4264-8CA1-174EE354ED45}" type="datetimeFigureOut">
              <a:rPr lang="fr-CA" smtClean="0"/>
              <a:t>2023-10-03</a:t>
            </a:fld>
            <a:endParaRPr lang="fr-CA"/>
          </a:p>
        </p:txBody>
      </p:sp>
      <p:sp>
        <p:nvSpPr>
          <p:cNvPr id="6" name="Espace réservé du pied de page 5">
            <a:extLst>
              <a:ext uri="{FF2B5EF4-FFF2-40B4-BE49-F238E27FC236}">
                <a16:creationId xmlns:a16="http://schemas.microsoft.com/office/drawing/2014/main" id="{0D501F26-0439-5A32-6FDB-6443A20DA1FA}"/>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0B183DB2-90D9-AD8F-B31D-5EEBE349B77D}"/>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2764572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758AAD-0056-2C71-2F2C-77BB3010508C}"/>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0C4C10CC-FCF7-A21A-8440-44061A516B4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4356464B-7F3C-517D-339C-FD5631B26BD4}"/>
              </a:ext>
            </a:extLst>
          </p:cNvPr>
          <p:cNvSpPr>
            <a:spLocks noGrp="1"/>
          </p:cNvSpPr>
          <p:nvPr>
            <p:ph type="dt" sz="half" idx="10"/>
          </p:nvPr>
        </p:nvSpPr>
        <p:spPr/>
        <p:txBody>
          <a:bodyPr/>
          <a:lstStyle/>
          <a:p>
            <a:fld id="{8B83671C-B5BF-4264-8CA1-174EE354ED45}"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EC0CD6F2-6920-4670-4824-3475A8E610C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A75AAD8-E72E-8AB7-4A15-0DB76E13B141}"/>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3732940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4F4D390-AA4E-B620-B840-8B893A713559}"/>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EEA8022F-44EF-3CC1-03DD-E94BD923EAB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B095749-674B-C02E-5A1A-A16A3E0396A4}"/>
              </a:ext>
            </a:extLst>
          </p:cNvPr>
          <p:cNvSpPr>
            <a:spLocks noGrp="1"/>
          </p:cNvSpPr>
          <p:nvPr>
            <p:ph type="dt" sz="half" idx="10"/>
          </p:nvPr>
        </p:nvSpPr>
        <p:spPr/>
        <p:txBody>
          <a:bodyPr/>
          <a:lstStyle/>
          <a:p>
            <a:fld id="{8B83671C-B5BF-4264-8CA1-174EE354ED45}"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C1FA09A2-A7A8-A748-85BD-536D8B595C3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8027B482-ABA9-BB83-C9F4-B8F6C62DB393}"/>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2347259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4C433C-6EE8-5ABF-24FD-96D98E9D148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F3090B9B-3DF0-BBC2-E7D9-94EC359C6C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E4ED8CB4-C347-5A9D-F173-103C4AB0F8D6}"/>
              </a:ext>
            </a:extLst>
          </p:cNvPr>
          <p:cNvSpPr>
            <a:spLocks noGrp="1"/>
          </p:cNvSpPr>
          <p:nvPr>
            <p:ph type="dt" sz="half" idx="10"/>
          </p:nvPr>
        </p:nvSpPr>
        <p:spPr/>
        <p:txBody>
          <a:bodyPr/>
          <a:lstStyle/>
          <a:p>
            <a:fld id="{CA5A3AF5-C3E4-4985-88AB-4E2B05D784EA}"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A1351BD9-5F7A-D5B7-57AC-AF08B412CEF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D83EE3D-2121-8419-115F-65A5375409D5}"/>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168139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1239F3-9A84-27E3-DB63-B4778B123CAF}"/>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A916BB59-4DD3-09CE-D722-917E5E7DF19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13A61B47-9F45-541A-6D95-20224D5C6FAE}"/>
              </a:ext>
            </a:extLst>
          </p:cNvPr>
          <p:cNvSpPr>
            <a:spLocks noGrp="1"/>
          </p:cNvSpPr>
          <p:nvPr>
            <p:ph type="dt" sz="half" idx="10"/>
          </p:nvPr>
        </p:nvSpPr>
        <p:spPr/>
        <p:txBody>
          <a:bodyPr/>
          <a:lstStyle/>
          <a:p>
            <a:fld id="{CA5A3AF5-C3E4-4985-88AB-4E2B05D784EA}"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F3DF2D6C-02F0-8BC9-60EF-2C0C12A17E4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E7D1979A-2E1E-3559-98FA-756FFB463C5E}"/>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3735835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FC054F-3292-B186-4D4B-78DCD10A09F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3A5021FF-6528-4AB0-EF98-60155F5611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1648701-B860-439A-A975-07DE5D3385B7}"/>
              </a:ext>
            </a:extLst>
          </p:cNvPr>
          <p:cNvSpPr>
            <a:spLocks noGrp="1"/>
          </p:cNvSpPr>
          <p:nvPr>
            <p:ph type="dt" sz="half" idx="10"/>
          </p:nvPr>
        </p:nvSpPr>
        <p:spPr/>
        <p:txBody>
          <a:bodyPr/>
          <a:lstStyle/>
          <a:p>
            <a:fld id="{CA5A3AF5-C3E4-4985-88AB-4E2B05D784EA}"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952ACF53-15B7-DB9B-E192-4BB76889862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2C2F754-8A13-9A05-3A64-D6FC49CD848C}"/>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582368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9BCD1C-BF76-561E-22CB-2AB281433DA8}"/>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6ACF3231-872C-F916-BE64-305B3BD1177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DCE1E26B-FC57-1727-DF62-B2C451E830E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EB1B4AEF-F41C-F20B-4C30-65B4A7E3B812}"/>
              </a:ext>
            </a:extLst>
          </p:cNvPr>
          <p:cNvSpPr>
            <a:spLocks noGrp="1"/>
          </p:cNvSpPr>
          <p:nvPr>
            <p:ph type="dt" sz="half" idx="10"/>
          </p:nvPr>
        </p:nvSpPr>
        <p:spPr/>
        <p:txBody>
          <a:bodyPr/>
          <a:lstStyle/>
          <a:p>
            <a:fld id="{CA5A3AF5-C3E4-4985-88AB-4E2B05D784EA}" type="datetimeFigureOut">
              <a:rPr lang="fr-CA" smtClean="0"/>
              <a:t>2023-10-03</a:t>
            </a:fld>
            <a:endParaRPr lang="fr-CA"/>
          </a:p>
        </p:txBody>
      </p:sp>
      <p:sp>
        <p:nvSpPr>
          <p:cNvPr id="6" name="Espace réservé du pied de page 5">
            <a:extLst>
              <a:ext uri="{FF2B5EF4-FFF2-40B4-BE49-F238E27FC236}">
                <a16:creationId xmlns:a16="http://schemas.microsoft.com/office/drawing/2014/main" id="{3DF95D02-D88D-799F-44E0-C73F4F9D92CD}"/>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90F33AD5-9CC2-04CA-63C7-1153C84BE594}"/>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1198180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20806A-8210-79DC-3066-487DB999A201}"/>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BB584BAF-0D2E-62FF-9B8C-69A25D4609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33EC10E-462B-7DAE-3303-44A39F543A4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A0240B0C-FEC2-B148-D712-1BB1417349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DE41131-5BC0-C962-8FE8-5278E9109FE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567AB305-18C4-6E95-8FD6-3377F9514623}"/>
              </a:ext>
            </a:extLst>
          </p:cNvPr>
          <p:cNvSpPr>
            <a:spLocks noGrp="1"/>
          </p:cNvSpPr>
          <p:nvPr>
            <p:ph type="dt" sz="half" idx="10"/>
          </p:nvPr>
        </p:nvSpPr>
        <p:spPr/>
        <p:txBody>
          <a:bodyPr/>
          <a:lstStyle/>
          <a:p>
            <a:fld id="{CA5A3AF5-C3E4-4985-88AB-4E2B05D784EA}" type="datetimeFigureOut">
              <a:rPr lang="fr-CA" smtClean="0"/>
              <a:t>2023-10-03</a:t>
            </a:fld>
            <a:endParaRPr lang="fr-CA"/>
          </a:p>
        </p:txBody>
      </p:sp>
      <p:sp>
        <p:nvSpPr>
          <p:cNvPr id="8" name="Espace réservé du pied de page 7">
            <a:extLst>
              <a:ext uri="{FF2B5EF4-FFF2-40B4-BE49-F238E27FC236}">
                <a16:creationId xmlns:a16="http://schemas.microsoft.com/office/drawing/2014/main" id="{0C028016-8B25-09FE-BC11-4D81C1C5A52F}"/>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374A7D17-2FDA-37CA-0419-6F03EF7AABF2}"/>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1451580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FCCABD-6688-ECAB-D47D-252B23074966}"/>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272DF1B3-8BB4-EF3D-C2D0-0FF4050DB4EE}"/>
              </a:ext>
            </a:extLst>
          </p:cNvPr>
          <p:cNvSpPr>
            <a:spLocks noGrp="1"/>
          </p:cNvSpPr>
          <p:nvPr>
            <p:ph type="dt" sz="half" idx="10"/>
          </p:nvPr>
        </p:nvSpPr>
        <p:spPr/>
        <p:txBody>
          <a:bodyPr/>
          <a:lstStyle/>
          <a:p>
            <a:fld id="{CA5A3AF5-C3E4-4985-88AB-4E2B05D784EA}" type="datetimeFigureOut">
              <a:rPr lang="fr-CA" smtClean="0"/>
              <a:t>2023-10-03</a:t>
            </a:fld>
            <a:endParaRPr lang="fr-CA"/>
          </a:p>
        </p:txBody>
      </p:sp>
      <p:sp>
        <p:nvSpPr>
          <p:cNvPr id="4" name="Espace réservé du pied de page 3">
            <a:extLst>
              <a:ext uri="{FF2B5EF4-FFF2-40B4-BE49-F238E27FC236}">
                <a16:creationId xmlns:a16="http://schemas.microsoft.com/office/drawing/2014/main" id="{8C74204F-DCCC-98B3-AEED-3CFF008750B6}"/>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D282831D-FCC7-FC9D-D73F-84F18A49592E}"/>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797530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7C865A6-455C-2C3B-205B-9F9E6D25EAD2}"/>
              </a:ext>
            </a:extLst>
          </p:cNvPr>
          <p:cNvSpPr>
            <a:spLocks noGrp="1"/>
          </p:cNvSpPr>
          <p:nvPr>
            <p:ph type="dt" sz="half" idx="10"/>
          </p:nvPr>
        </p:nvSpPr>
        <p:spPr/>
        <p:txBody>
          <a:bodyPr/>
          <a:lstStyle/>
          <a:p>
            <a:fld id="{CA5A3AF5-C3E4-4985-88AB-4E2B05D784EA}" type="datetimeFigureOut">
              <a:rPr lang="fr-CA" smtClean="0"/>
              <a:t>2023-10-03</a:t>
            </a:fld>
            <a:endParaRPr lang="fr-CA"/>
          </a:p>
        </p:txBody>
      </p:sp>
      <p:sp>
        <p:nvSpPr>
          <p:cNvPr id="3" name="Espace réservé du pied de page 2">
            <a:extLst>
              <a:ext uri="{FF2B5EF4-FFF2-40B4-BE49-F238E27FC236}">
                <a16:creationId xmlns:a16="http://schemas.microsoft.com/office/drawing/2014/main" id="{F43D81C1-DC03-2DC6-2FB1-AC3CA6CC737B}"/>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7A9FAAF3-912A-A936-21DD-ABC529C30BBF}"/>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378185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12EFF2-1720-006C-602B-A14BD2ECD37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7E9E87D5-1959-CF2E-28FE-DDEAE8D51C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ED56F43-75D9-8B4A-B64B-05C95BB7C383}"/>
              </a:ext>
            </a:extLst>
          </p:cNvPr>
          <p:cNvSpPr>
            <a:spLocks noGrp="1"/>
          </p:cNvSpPr>
          <p:nvPr>
            <p:ph type="dt" sz="half" idx="10"/>
          </p:nvPr>
        </p:nvSpPr>
        <p:spPr/>
        <p:txBody>
          <a:bodyPr/>
          <a:lstStyle/>
          <a:p>
            <a:fld id="{5F0C30BA-CD4D-4662-A12C-6D413F806AC3}"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1C49E1A5-0103-CECC-1FC0-1ED6DB03210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5026ACA1-B8C3-5BAD-4338-3493F89E09D0}"/>
              </a:ext>
            </a:extLst>
          </p:cNvPr>
          <p:cNvSpPr>
            <a:spLocks noGrp="1"/>
          </p:cNvSpPr>
          <p:nvPr>
            <p:ph type="sldNum" sz="quarter" idx="12"/>
          </p:nvPr>
        </p:nvSpPr>
        <p:spPr/>
        <p:txBody>
          <a:bodyPr/>
          <a:lstStyle/>
          <a:p>
            <a:fld id="{0D5AB7D0-7745-4C81-A786-9680A99F7306}" type="slidenum">
              <a:rPr lang="fr-CA" smtClean="0"/>
              <a:t>‹N°›</a:t>
            </a:fld>
            <a:endParaRPr lang="fr-CA"/>
          </a:p>
        </p:txBody>
      </p:sp>
    </p:spTree>
    <p:extLst>
      <p:ext uri="{BB962C8B-B14F-4D97-AF65-F5344CB8AC3E}">
        <p14:creationId xmlns:p14="http://schemas.microsoft.com/office/powerpoint/2010/main" val="33960178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D583C5-04DD-7B93-5B06-A33EF9B2712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E3A0341D-8199-F814-74F3-A2AE5C7EC1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BEE91FD9-59EB-56D0-04E5-E6B925A21A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E86E765-3C9E-92A3-F049-D1C360A6FE3F}"/>
              </a:ext>
            </a:extLst>
          </p:cNvPr>
          <p:cNvSpPr>
            <a:spLocks noGrp="1"/>
          </p:cNvSpPr>
          <p:nvPr>
            <p:ph type="dt" sz="half" idx="10"/>
          </p:nvPr>
        </p:nvSpPr>
        <p:spPr/>
        <p:txBody>
          <a:bodyPr/>
          <a:lstStyle/>
          <a:p>
            <a:fld id="{CA5A3AF5-C3E4-4985-88AB-4E2B05D784EA}" type="datetimeFigureOut">
              <a:rPr lang="fr-CA" smtClean="0"/>
              <a:t>2023-10-03</a:t>
            </a:fld>
            <a:endParaRPr lang="fr-CA"/>
          </a:p>
        </p:txBody>
      </p:sp>
      <p:sp>
        <p:nvSpPr>
          <p:cNvPr id="6" name="Espace réservé du pied de page 5">
            <a:extLst>
              <a:ext uri="{FF2B5EF4-FFF2-40B4-BE49-F238E27FC236}">
                <a16:creationId xmlns:a16="http://schemas.microsoft.com/office/drawing/2014/main" id="{6BC89983-8CC8-25BB-08CF-CFD5DA9D640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59EF7744-1788-1F0A-8A36-DD19EC320100}"/>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729496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D8ECD2-814A-30EC-9D95-0DC5DE71784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37F2D782-51A0-03E4-8C3F-A7C39C618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F1888FE3-63DE-31F3-D0F7-453203D4B1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FAC6EF8-B822-AC5E-3D0D-BAFF6861EE34}"/>
              </a:ext>
            </a:extLst>
          </p:cNvPr>
          <p:cNvSpPr>
            <a:spLocks noGrp="1"/>
          </p:cNvSpPr>
          <p:nvPr>
            <p:ph type="dt" sz="half" idx="10"/>
          </p:nvPr>
        </p:nvSpPr>
        <p:spPr/>
        <p:txBody>
          <a:bodyPr/>
          <a:lstStyle/>
          <a:p>
            <a:fld id="{CA5A3AF5-C3E4-4985-88AB-4E2B05D784EA}" type="datetimeFigureOut">
              <a:rPr lang="fr-CA" smtClean="0"/>
              <a:t>2023-10-03</a:t>
            </a:fld>
            <a:endParaRPr lang="fr-CA"/>
          </a:p>
        </p:txBody>
      </p:sp>
      <p:sp>
        <p:nvSpPr>
          <p:cNvPr id="6" name="Espace réservé du pied de page 5">
            <a:extLst>
              <a:ext uri="{FF2B5EF4-FFF2-40B4-BE49-F238E27FC236}">
                <a16:creationId xmlns:a16="http://schemas.microsoft.com/office/drawing/2014/main" id="{2A48E06E-DF00-763B-46C3-F04751DCF899}"/>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3CFBA301-9A9C-A72B-DA03-F037EC356890}"/>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41814328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992F3F-6F46-F5A6-0192-92BB26015F77}"/>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CFE0E5BF-006F-3733-DAB7-A184C05E65C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3AB68BA8-EE43-8E6F-3C3F-81BDFD40E053}"/>
              </a:ext>
            </a:extLst>
          </p:cNvPr>
          <p:cNvSpPr>
            <a:spLocks noGrp="1"/>
          </p:cNvSpPr>
          <p:nvPr>
            <p:ph type="dt" sz="half" idx="10"/>
          </p:nvPr>
        </p:nvSpPr>
        <p:spPr/>
        <p:txBody>
          <a:bodyPr/>
          <a:lstStyle/>
          <a:p>
            <a:fld id="{CA5A3AF5-C3E4-4985-88AB-4E2B05D784EA}"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A5873734-7324-4166-0B25-083093CE1E0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084FBD7-7019-35B6-1E0B-52331DECB831}"/>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2141364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082F8FA-EEB2-44AC-56B7-3C66988F8B1D}"/>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9CCF7948-C83B-50FB-AE4E-E86DA7416B3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3C2AFFAB-3D61-DDAA-9037-CCD1112DBDFE}"/>
              </a:ext>
            </a:extLst>
          </p:cNvPr>
          <p:cNvSpPr>
            <a:spLocks noGrp="1"/>
          </p:cNvSpPr>
          <p:nvPr>
            <p:ph type="dt" sz="half" idx="10"/>
          </p:nvPr>
        </p:nvSpPr>
        <p:spPr/>
        <p:txBody>
          <a:bodyPr/>
          <a:lstStyle/>
          <a:p>
            <a:fld id="{CA5A3AF5-C3E4-4985-88AB-4E2B05D784EA}"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CDA3A20A-7492-97BC-8E59-F3237A4E293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CB2DD2A-9C8C-310D-A2C5-70BB3DE5170A}"/>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6798051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DC9EBD-87B9-260C-4231-C0B1A2D38AA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280936FC-70CD-5AC2-9575-3261072F9E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99BC3129-C48C-5D90-C2B9-4112987354F9}"/>
              </a:ext>
            </a:extLst>
          </p:cNvPr>
          <p:cNvSpPr>
            <a:spLocks noGrp="1"/>
          </p:cNvSpPr>
          <p:nvPr>
            <p:ph type="dt" sz="half" idx="10"/>
          </p:nvPr>
        </p:nvSpPr>
        <p:spPr/>
        <p:txBody>
          <a:bodyPr/>
          <a:lstStyle/>
          <a:p>
            <a:fld id="{C98E9ADF-A6DC-4C2C-A2C1-5C1914A5DA0D}"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2428F6DE-EA7A-7852-770C-4D2B05E43E2F}"/>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568E031-3AD7-B12A-3D10-573F556164E7}"/>
              </a:ext>
            </a:extLst>
          </p:cNvPr>
          <p:cNvSpPr>
            <a:spLocks noGrp="1"/>
          </p:cNvSpPr>
          <p:nvPr>
            <p:ph type="sldNum" sz="quarter" idx="12"/>
          </p:nvPr>
        </p:nvSpPr>
        <p:spPr/>
        <p:txBody>
          <a:bodyPr/>
          <a:lstStyle/>
          <a:p>
            <a:fld id="{BB9F1D7C-60D6-4CBA-8E03-E779F2028A17}" type="slidenum">
              <a:rPr lang="fr-CA" smtClean="0"/>
              <a:t>‹N°›</a:t>
            </a:fld>
            <a:endParaRPr lang="fr-CA"/>
          </a:p>
        </p:txBody>
      </p:sp>
    </p:spTree>
    <p:extLst>
      <p:ext uri="{BB962C8B-B14F-4D97-AF65-F5344CB8AC3E}">
        <p14:creationId xmlns:p14="http://schemas.microsoft.com/office/powerpoint/2010/main" val="39712169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652A65-282B-5C8F-5589-6A18A7670749}"/>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13C717AE-AA7C-1CD5-0E4A-A854A5680A2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6A535D61-0F14-B331-7057-96EC3E1903EA}"/>
              </a:ext>
            </a:extLst>
          </p:cNvPr>
          <p:cNvSpPr>
            <a:spLocks noGrp="1"/>
          </p:cNvSpPr>
          <p:nvPr>
            <p:ph type="dt" sz="half" idx="10"/>
          </p:nvPr>
        </p:nvSpPr>
        <p:spPr/>
        <p:txBody>
          <a:bodyPr/>
          <a:lstStyle/>
          <a:p>
            <a:fld id="{C98E9ADF-A6DC-4C2C-A2C1-5C1914A5DA0D}"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372BEB0A-E09D-2F9D-13B8-B938FB83771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F508BD5-4F1D-2002-4141-9419F17FBC20}"/>
              </a:ext>
            </a:extLst>
          </p:cNvPr>
          <p:cNvSpPr>
            <a:spLocks noGrp="1"/>
          </p:cNvSpPr>
          <p:nvPr>
            <p:ph type="sldNum" sz="quarter" idx="12"/>
          </p:nvPr>
        </p:nvSpPr>
        <p:spPr/>
        <p:txBody>
          <a:bodyPr/>
          <a:lstStyle/>
          <a:p>
            <a:fld id="{BB9F1D7C-60D6-4CBA-8E03-E779F2028A17}" type="slidenum">
              <a:rPr lang="fr-CA" smtClean="0"/>
              <a:t>‹N°›</a:t>
            </a:fld>
            <a:endParaRPr lang="fr-CA"/>
          </a:p>
        </p:txBody>
      </p:sp>
    </p:spTree>
    <p:extLst>
      <p:ext uri="{BB962C8B-B14F-4D97-AF65-F5344CB8AC3E}">
        <p14:creationId xmlns:p14="http://schemas.microsoft.com/office/powerpoint/2010/main" val="21725881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F05187-E912-1CEC-840B-733D365488B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918D77E9-B622-CF1C-C1DE-8A3D9FC433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D9EC65F-A332-9884-5281-31B55F5C796C}"/>
              </a:ext>
            </a:extLst>
          </p:cNvPr>
          <p:cNvSpPr>
            <a:spLocks noGrp="1"/>
          </p:cNvSpPr>
          <p:nvPr>
            <p:ph type="dt" sz="half" idx="10"/>
          </p:nvPr>
        </p:nvSpPr>
        <p:spPr/>
        <p:txBody>
          <a:bodyPr/>
          <a:lstStyle/>
          <a:p>
            <a:fld id="{C98E9ADF-A6DC-4C2C-A2C1-5C1914A5DA0D}"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AAAE86E6-0FBC-1CF9-E67B-50A752336B7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99C49F7-2941-3AEF-C24A-3E76D0B7AE13}"/>
              </a:ext>
            </a:extLst>
          </p:cNvPr>
          <p:cNvSpPr>
            <a:spLocks noGrp="1"/>
          </p:cNvSpPr>
          <p:nvPr>
            <p:ph type="sldNum" sz="quarter" idx="12"/>
          </p:nvPr>
        </p:nvSpPr>
        <p:spPr/>
        <p:txBody>
          <a:bodyPr/>
          <a:lstStyle/>
          <a:p>
            <a:fld id="{BB9F1D7C-60D6-4CBA-8E03-E779F2028A17}" type="slidenum">
              <a:rPr lang="fr-CA" smtClean="0"/>
              <a:t>‹N°›</a:t>
            </a:fld>
            <a:endParaRPr lang="fr-CA"/>
          </a:p>
        </p:txBody>
      </p:sp>
    </p:spTree>
    <p:extLst>
      <p:ext uri="{BB962C8B-B14F-4D97-AF65-F5344CB8AC3E}">
        <p14:creationId xmlns:p14="http://schemas.microsoft.com/office/powerpoint/2010/main" val="33617087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5F3263-7E06-854B-2EFD-8601FA0A2842}"/>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B2766EFC-0008-36F9-9F0A-E84AC99AEE4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D5062E9D-0CD6-BABD-F141-0DED24D55D7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B4DCB1CD-6803-4F39-545B-2D6503AAA0B5}"/>
              </a:ext>
            </a:extLst>
          </p:cNvPr>
          <p:cNvSpPr>
            <a:spLocks noGrp="1"/>
          </p:cNvSpPr>
          <p:nvPr>
            <p:ph type="dt" sz="half" idx="10"/>
          </p:nvPr>
        </p:nvSpPr>
        <p:spPr/>
        <p:txBody>
          <a:bodyPr/>
          <a:lstStyle/>
          <a:p>
            <a:fld id="{C98E9ADF-A6DC-4C2C-A2C1-5C1914A5DA0D}" type="datetimeFigureOut">
              <a:rPr lang="fr-CA" smtClean="0"/>
              <a:t>2023-10-03</a:t>
            </a:fld>
            <a:endParaRPr lang="fr-CA"/>
          </a:p>
        </p:txBody>
      </p:sp>
      <p:sp>
        <p:nvSpPr>
          <p:cNvPr id="6" name="Espace réservé du pied de page 5">
            <a:extLst>
              <a:ext uri="{FF2B5EF4-FFF2-40B4-BE49-F238E27FC236}">
                <a16:creationId xmlns:a16="http://schemas.microsoft.com/office/drawing/2014/main" id="{3BB44D4C-6207-C6BC-3630-00B9E3CE35FA}"/>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9551ACCF-244D-ED82-2955-EA89CCC2FDA9}"/>
              </a:ext>
            </a:extLst>
          </p:cNvPr>
          <p:cNvSpPr>
            <a:spLocks noGrp="1"/>
          </p:cNvSpPr>
          <p:nvPr>
            <p:ph type="sldNum" sz="quarter" idx="12"/>
          </p:nvPr>
        </p:nvSpPr>
        <p:spPr/>
        <p:txBody>
          <a:bodyPr/>
          <a:lstStyle/>
          <a:p>
            <a:fld id="{BB9F1D7C-60D6-4CBA-8E03-E779F2028A17}" type="slidenum">
              <a:rPr lang="fr-CA" smtClean="0"/>
              <a:t>‹N°›</a:t>
            </a:fld>
            <a:endParaRPr lang="fr-CA"/>
          </a:p>
        </p:txBody>
      </p:sp>
    </p:spTree>
    <p:extLst>
      <p:ext uri="{BB962C8B-B14F-4D97-AF65-F5344CB8AC3E}">
        <p14:creationId xmlns:p14="http://schemas.microsoft.com/office/powerpoint/2010/main" val="3834455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6DD207-0F02-1C2B-D5B7-E0A503B324EC}"/>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5EA15AF7-20CA-B940-43C1-EE85E48BCA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5D6ECF3-0193-F54F-5C40-FDF4E9E28FE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6E1568D1-0961-079E-07D3-8DC80D0FDC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6526492-7910-A3CF-DB9C-74AF1D61183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CE0988A5-E14B-BD32-3B93-FB43C4EAACDD}"/>
              </a:ext>
            </a:extLst>
          </p:cNvPr>
          <p:cNvSpPr>
            <a:spLocks noGrp="1"/>
          </p:cNvSpPr>
          <p:nvPr>
            <p:ph type="dt" sz="half" idx="10"/>
          </p:nvPr>
        </p:nvSpPr>
        <p:spPr/>
        <p:txBody>
          <a:bodyPr/>
          <a:lstStyle/>
          <a:p>
            <a:fld id="{C98E9ADF-A6DC-4C2C-A2C1-5C1914A5DA0D}" type="datetimeFigureOut">
              <a:rPr lang="fr-CA" smtClean="0"/>
              <a:t>2023-10-03</a:t>
            </a:fld>
            <a:endParaRPr lang="fr-CA"/>
          </a:p>
        </p:txBody>
      </p:sp>
      <p:sp>
        <p:nvSpPr>
          <p:cNvPr id="8" name="Espace réservé du pied de page 7">
            <a:extLst>
              <a:ext uri="{FF2B5EF4-FFF2-40B4-BE49-F238E27FC236}">
                <a16:creationId xmlns:a16="http://schemas.microsoft.com/office/drawing/2014/main" id="{C8F4538C-9E90-0F2E-A079-C161D76221E2}"/>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9FB5ECFD-D2C0-3853-82C7-67D8033B801C}"/>
              </a:ext>
            </a:extLst>
          </p:cNvPr>
          <p:cNvSpPr>
            <a:spLocks noGrp="1"/>
          </p:cNvSpPr>
          <p:nvPr>
            <p:ph type="sldNum" sz="quarter" idx="12"/>
          </p:nvPr>
        </p:nvSpPr>
        <p:spPr/>
        <p:txBody>
          <a:bodyPr/>
          <a:lstStyle/>
          <a:p>
            <a:fld id="{BB9F1D7C-60D6-4CBA-8E03-E779F2028A17}" type="slidenum">
              <a:rPr lang="fr-CA" smtClean="0"/>
              <a:t>‹N°›</a:t>
            </a:fld>
            <a:endParaRPr lang="fr-CA"/>
          </a:p>
        </p:txBody>
      </p:sp>
    </p:spTree>
    <p:extLst>
      <p:ext uri="{BB962C8B-B14F-4D97-AF65-F5344CB8AC3E}">
        <p14:creationId xmlns:p14="http://schemas.microsoft.com/office/powerpoint/2010/main" val="19393346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5745B8-847B-0E6F-A80F-275F7CBE0E95}"/>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49F53085-4729-4A1F-0CC6-3DFA8CC973EB}"/>
              </a:ext>
            </a:extLst>
          </p:cNvPr>
          <p:cNvSpPr>
            <a:spLocks noGrp="1"/>
          </p:cNvSpPr>
          <p:nvPr>
            <p:ph type="dt" sz="half" idx="10"/>
          </p:nvPr>
        </p:nvSpPr>
        <p:spPr/>
        <p:txBody>
          <a:bodyPr/>
          <a:lstStyle/>
          <a:p>
            <a:fld id="{C98E9ADF-A6DC-4C2C-A2C1-5C1914A5DA0D}" type="datetimeFigureOut">
              <a:rPr lang="fr-CA" smtClean="0"/>
              <a:t>2023-10-03</a:t>
            </a:fld>
            <a:endParaRPr lang="fr-CA"/>
          </a:p>
        </p:txBody>
      </p:sp>
      <p:sp>
        <p:nvSpPr>
          <p:cNvPr id="4" name="Espace réservé du pied de page 3">
            <a:extLst>
              <a:ext uri="{FF2B5EF4-FFF2-40B4-BE49-F238E27FC236}">
                <a16:creationId xmlns:a16="http://schemas.microsoft.com/office/drawing/2014/main" id="{8CC93320-5453-3E4E-5C3E-7CB17D7A60AD}"/>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02B4CCE4-2474-07FE-ED7B-AD79A3106C51}"/>
              </a:ext>
            </a:extLst>
          </p:cNvPr>
          <p:cNvSpPr>
            <a:spLocks noGrp="1"/>
          </p:cNvSpPr>
          <p:nvPr>
            <p:ph type="sldNum" sz="quarter" idx="12"/>
          </p:nvPr>
        </p:nvSpPr>
        <p:spPr/>
        <p:txBody>
          <a:bodyPr/>
          <a:lstStyle/>
          <a:p>
            <a:fld id="{BB9F1D7C-60D6-4CBA-8E03-E779F2028A17}" type="slidenum">
              <a:rPr lang="fr-CA" smtClean="0"/>
              <a:t>‹N°›</a:t>
            </a:fld>
            <a:endParaRPr lang="fr-CA"/>
          </a:p>
        </p:txBody>
      </p:sp>
    </p:spTree>
    <p:extLst>
      <p:ext uri="{BB962C8B-B14F-4D97-AF65-F5344CB8AC3E}">
        <p14:creationId xmlns:p14="http://schemas.microsoft.com/office/powerpoint/2010/main" val="215074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CA82E6-736F-291D-4F0F-3F1F3238D6C1}"/>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F9211B05-4FBA-BD49-92BE-8F894F4B282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E9F15ED9-F713-4AD0-458E-A5AE3CD3380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50621BFB-3CD8-7ECA-A1D6-7EB54305864B}"/>
              </a:ext>
            </a:extLst>
          </p:cNvPr>
          <p:cNvSpPr>
            <a:spLocks noGrp="1"/>
          </p:cNvSpPr>
          <p:nvPr>
            <p:ph type="dt" sz="half" idx="10"/>
          </p:nvPr>
        </p:nvSpPr>
        <p:spPr/>
        <p:txBody>
          <a:bodyPr/>
          <a:lstStyle/>
          <a:p>
            <a:fld id="{5F0C30BA-CD4D-4662-A12C-6D413F806AC3}" type="datetimeFigureOut">
              <a:rPr lang="fr-CA" smtClean="0"/>
              <a:t>2023-10-03</a:t>
            </a:fld>
            <a:endParaRPr lang="fr-CA"/>
          </a:p>
        </p:txBody>
      </p:sp>
      <p:sp>
        <p:nvSpPr>
          <p:cNvPr id="6" name="Espace réservé du pied de page 5">
            <a:extLst>
              <a:ext uri="{FF2B5EF4-FFF2-40B4-BE49-F238E27FC236}">
                <a16:creationId xmlns:a16="http://schemas.microsoft.com/office/drawing/2014/main" id="{6C063DC5-D67E-F55F-CEF1-8EBD65472C7C}"/>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8925DD36-73C5-ECA7-3A42-026159EFD480}"/>
              </a:ext>
            </a:extLst>
          </p:cNvPr>
          <p:cNvSpPr>
            <a:spLocks noGrp="1"/>
          </p:cNvSpPr>
          <p:nvPr>
            <p:ph type="sldNum" sz="quarter" idx="12"/>
          </p:nvPr>
        </p:nvSpPr>
        <p:spPr/>
        <p:txBody>
          <a:bodyPr/>
          <a:lstStyle/>
          <a:p>
            <a:fld id="{0D5AB7D0-7745-4C81-A786-9680A99F7306}" type="slidenum">
              <a:rPr lang="fr-CA" smtClean="0"/>
              <a:t>‹N°›</a:t>
            </a:fld>
            <a:endParaRPr lang="fr-CA"/>
          </a:p>
        </p:txBody>
      </p:sp>
    </p:spTree>
    <p:extLst>
      <p:ext uri="{BB962C8B-B14F-4D97-AF65-F5344CB8AC3E}">
        <p14:creationId xmlns:p14="http://schemas.microsoft.com/office/powerpoint/2010/main" val="5225218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2201C2E-184B-98AF-8734-F23AAC945345}"/>
              </a:ext>
            </a:extLst>
          </p:cNvPr>
          <p:cNvSpPr>
            <a:spLocks noGrp="1"/>
          </p:cNvSpPr>
          <p:nvPr>
            <p:ph type="dt" sz="half" idx="10"/>
          </p:nvPr>
        </p:nvSpPr>
        <p:spPr/>
        <p:txBody>
          <a:bodyPr/>
          <a:lstStyle/>
          <a:p>
            <a:fld id="{C98E9ADF-A6DC-4C2C-A2C1-5C1914A5DA0D}" type="datetimeFigureOut">
              <a:rPr lang="fr-CA" smtClean="0"/>
              <a:t>2023-10-03</a:t>
            </a:fld>
            <a:endParaRPr lang="fr-CA"/>
          </a:p>
        </p:txBody>
      </p:sp>
      <p:sp>
        <p:nvSpPr>
          <p:cNvPr id="3" name="Espace réservé du pied de page 2">
            <a:extLst>
              <a:ext uri="{FF2B5EF4-FFF2-40B4-BE49-F238E27FC236}">
                <a16:creationId xmlns:a16="http://schemas.microsoft.com/office/drawing/2014/main" id="{BAD0157E-EFD2-348D-D1DA-9586BD874F72}"/>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58F88795-DA0C-557E-9F50-8305B3F66E31}"/>
              </a:ext>
            </a:extLst>
          </p:cNvPr>
          <p:cNvSpPr>
            <a:spLocks noGrp="1"/>
          </p:cNvSpPr>
          <p:nvPr>
            <p:ph type="sldNum" sz="quarter" idx="12"/>
          </p:nvPr>
        </p:nvSpPr>
        <p:spPr/>
        <p:txBody>
          <a:bodyPr/>
          <a:lstStyle/>
          <a:p>
            <a:fld id="{BB9F1D7C-60D6-4CBA-8E03-E779F2028A17}" type="slidenum">
              <a:rPr lang="fr-CA" smtClean="0"/>
              <a:t>‹N°›</a:t>
            </a:fld>
            <a:endParaRPr lang="fr-CA"/>
          </a:p>
        </p:txBody>
      </p:sp>
    </p:spTree>
    <p:extLst>
      <p:ext uri="{BB962C8B-B14F-4D97-AF65-F5344CB8AC3E}">
        <p14:creationId xmlns:p14="http://schemas.microsoft.com/office/powerpoint/2010/main" val="2251656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6FB1DE-4D86-1F3B-BCE0-495E68FA3F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91DAF36E-524B-D5C2-A67C-B28951AE5B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04242C65-6052-C0CA-0915-7196DDA70F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CCD98FF-F4B0-1957-EA8B-74CF2A5F9F0E}"/>
              </a:ext>
            </a:extLst>
          </p:cNvPr>
          <p:cNvSpPr>
            <a:spLocks noGrp="1"/>
          </p:cNvSpPr>
          <p:nvPr>
            <p:ph type="dt" sz="half" idx="10"/>
          </p:nvPr>
        </p:nvSpPr>
        <p:spPr/>
        <p:txBody>
          <a:bodyPr/>
          <a:lstStyle/>
          <a:p>
            <a:fld id="{C98E9ADF-A6DC-4C2C-A2C1-5C1914A5DA0D}" type="datetimeFigureOut">
              <a:rPr lang="fr-CA" smtClean="0"/>
              <a:t>2023-10-03</a:t>
            </a:fld>
            <a:endParaRPr lang="fr-CA"/>
          </a:p>
        </p:txBody>
      </p:sp>
      <p:sp>
        <p:nvSpPr>
          <p:cNvPr id="6" name="Espace réservé du pied de page 5">
            <a:extLst>
              <a:ext uri="{FF2B5EF4-FFF2-40B4-BE49-F238E27FC236}">
                <a16:creationId xmlns:a16="http://schemas.microsoft.com/office/drawing/2014/main" id="{F45BBE19-265D-F880-0618-FA354BCFB6AA}"/>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55958D85-CCDA-4BE8-B7CC-3F02A8B4D4F3}"/>
              </a:ext>
            </a:extLst>
          </p:cNvPr>
          <p:cNvSpPr>
            <a:spLocks noGrp="1"/>
          </p:cNvSpPr>
          <p:nvPr>
            <p:ph type="sldNum" sz="quarter" idx="12"/>
          </p:nvPr>
        </p:nvSpPr>
        <p:spPr/>
        <p:txBody>
          <a:bodyPr/>
          <a:lstStyle/>
          <a:p>
            <a:fld id="{BB9F1D7C-60D6-4CBA-8E03-E779F2028A17}" type="slidenum">
              <a:rPr lang="fr-CA" smtClean="0"/>
              <a:t>‹N°›</a:t>
            </a:fld>
            <a:endParaRPr lang="fr-CA"/>
          </a:p>
        </p:txBody>
      </p:sp>
      <p:pic>
        <p:nvPicPr>
          <p:cNvPr id="8" name="Image 7" descr="Une image contenant diagramme&#10;&#10;Description générée automatiquement">
            <a:extLst>
              <a:ext uri="{FF2B5EF4-FFF2-40B4-BE49-F238E27FC236}">
                <a16:creationId xmlns:a16="http://schemas.microsoft.com/office/drawing/2014/main" id="{36D919FE-C51C-84AC-0F78-175F7CD279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5172"/>
          <a:stretch/>
        </p:blipFill>
        <p:spPr>
          <a:xfrm>
            <a:off x="0" y="2685754"/>
            <a:ext cx="5360401" cy="4035722"/>
          </a:xfrm>
          <a:prstGeom prst="rect">
            <a:avLst/>
          </a:prstGeom>
        </p:spPr>
      </p:pic>
    </p:spTree>
    <p:extLst>
      <p:ext uri="{BB962C8B-B14F-4D97-AF65-F5344CB8AC3E}">
        <p14:creationId xmlns:p14="http://schemas.microsoft.com/office/powerpoint/2010/main" val="1113390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F0AF4B-D25C-C4E0-9F8D-41C3EE23C92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74B74C2A-D0F6-8B32-4023-062097D95E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EA3E2DC7-1AD8-72F5-DA5B-8A57894EE5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14CFE67-A328-0591-24C7-8C85B8A669E4}"/>
              </a:ext>
            </a:extLst>
          </p:cNvPr>
          <p:cNvSpPr>
            <a:spLocks noGrp="1"/>
          </p:cNvSpPr>
          <p:nvPr>
            <p:ph type="dt" sz="half" idx="10"/>
          </p:nvPr>
        </p:nvSpPr>
        <p:spPr/>
        <p:txBody>
          <a:bodyPr/>
          <a:lstStyle/>
          <a:p>
            <a:fld id="{C98E9ADF-A6DC-4C2C-A2C1-5C1914A5DA0D}" type="datetimeFigureOut">
              <a:rPr lang="fr-CA" smtClean="0"/>
              <a:t>2023-10-03</a:t>
            </a:fld>
            <a:endParaRPr lang="fr-CA"/>
          </a:p>
        </p:txBody>
      </p:sp>
      <p:sp>
        <p:nvSpPr>
          <p:cNvPr id="6" name="Espace réservé du pied de page 5">
            <a:extLst>
              <a:ext uri="{FF2B5EF4-FFF2-40B4-BE49-F238E27FC236}">
                <a16:creationId xmlns:a16="http://schemas.microsoft.com/office/drawing/2014/main" id="{9CB5F6F9-9A1B-02ED-D9DA-66F15162179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E28D3915-7485-2CBF-92D9-70F3AC603735}"/>
              </a:ext>
            </a:extLst>
          </p:cNvPr>
          <p:cNvSpPr>
            <a:spLocks noGrp="1"/>
          </p:cNvSpPr>
          <p:nvPr>
            <p:ph type="sldNum" sz="quarter" idx="12"/>
          </p:nvPr>
        </p:nvSpPr>
        <p:spPr/>
        <p:txBody>
          <a:bodyPr/>
          <a:lstStyle/>
          <a:p>
            <a:fld id="{BB9F1D7C-60D6-4CBA-8E03-E779F2028A17}" type="slidenum">
              <a:rPr lang="fr-CA" smtClean="0"/>
              <a:t>‹N°›</a:t>
            </a:fld>
            <a:endParaRPr lang="fr-CA"/>
          </a:p>
        </p:txBody>
      </p:sp>
    </p:spTree>
    <p:extLst>
      <p:ext uri="{BB962C8B-B14F-4D97-AF65-F5344CB8AC3E}">
        <p14:creationId xmlns:p14="http://schemas.microsoft.com/office/powerpoint/2010/main" val="1474408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550BD3-04DE-FE5F-94CD-6630015FB279}"/>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05232559-3B66-001D-2F33-8941DECD454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3429EEF-966B-DE88-A2E5-41416236E5AF}"/>
              </a:ext>
            </a:extLst>
          </p:cNvPr>
          <p:cNvSpPr>
            <a:spLocks noGrp="1"/>
          </p:cNvSpPr>
          <p:nvPr>
            <p:ph type="dt" sz="half" idx="10"/>
          </p:nvPr>
        </p:nvSpPr>
        <p:spPr/>
        <p:txBody>
          <a:bodyPr/>
          <a:lstStyle/>
          <a:p>
            <a:fld id="{C98E9ADF-A6DC-4C2C-A2C1-5C1914A5DA0D}"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BF9400AE-5B85-7DFB-D152-254B42B54A0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EF2D0942-26D0-2492-2642-2D61AB9EEF28}"/>
              </a:ext>
            </a:extLst>
          </p:cNvPr>
          <p:cNvSpPr>
            <a:spLocks noGrp="1"/>
          </p:cNvSpPr>
          <p:nvPr>
            <p:ph type="sldNum" sz="quarter" idx="12"/>
          </p:nvPr>
        </p:nvSpPr>
        <p:spPr/>
        <p:txBody>
          <a:bodyPr/>
          <a:lstStyle/>
          <a:p>
            <a:fld id="{BB9F1D7C-60D6-4CBA-8E03-E779F2028A17}" type="slidenum">
              <a:rPr lang="fr-CA" smtClean="0"/>
              <a:t>‹N°›</a:t>
            </a:fld>
            <a:endParaRPr lang="fr-CA"/>
          </a:p>
        </p:txBody>
      </p:sp>
    </p:spTree>
    <p:extLst>
      <p:ext uri="{BB962C8B-B14F-4D97-AF65-F5344CB8AC3E}">
        <p14:creationId xmlns:p14="http://schemas.microsoft.com/office/powerpoint/2010/main" val="15963508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44AEDEA-2A62-D9F5-0873-F02D1DC87823}"/>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ECFEFF3C-0D1B-4119-D38C-473DE6245F9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E6D50FFE-505E-B5E4-68DB-A13A212E09FE}"/>
              </a:ext>
            </a:extLst>
          </p:cNvPr>
          <p:cNvSpPr>
            <a:spLocks noGrp="1"/>
          </p:cNvSpPr>
          <p:nvPr>
            <p:ph type="dt" sz="half" idx="10"/>
          </p:nvPr>
        </p:nvSpPr>
        <p:spPr/>
        <p:txBody>
          <a:bodyPr/>
          <a:lstStyle/>
          <a:p>
            <a:fld id="{C98E9ADF-A6DC-4C2C-A2C1-5C1914A5DA0D}"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BB42DDE0-A062-0470-BFFD-558006ED6E3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D68CA253-FD05-A62D-F120-5F88510FDA35}"/>
              </a:ext>
            </a:extLst>
          </p:cNvPr>
          <p:cNvSpPr>
            <a:spLocks noGrp="1"/>
          </p:cNvSpPr>
          <p:nvPr>
            <p:ph type="sldNum" sz="quarter" idx="12"/>
          </p:nvPr>
        </p:nvSpPr>
        <p:spPr/>
        <p:txBody>
          <a:bodyPr/>
          <a:lstStyle/>
          <a:p>
            <a:fld id="{BB9F1D7C-60D6-4CBA-8E03-E779F2028A17}" type="slidenum">
              <a:rPr lang="fr-CA" smtClean="0"/>
              <a:t>‹N°›</a:t>
            </a:fld>
            <a:endParaRPr lang="fr-CA"/>
          </a:p>
        </p:txBody>
      </p:sp>
    </p:spTree>
    <p:extLst>
      <p:ext uri="{BB962C8B-B14F-4D97-AF65-F5344CB8AC3E}">
        <p14:creationId xmlns:p14="http://schemas.microsoft.com/office/powerpoint/2010/main" val="4798764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F742FA-5B64-5A1A-56C4-45AC1F03D13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538C84CA-B18A-C537-DD8F-D689E3A321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4BB9BA23-B128-C040-0B6E-0FF2C0D83CCF}"/>
              </a:ext>
            </a:extLst>
          </p:cNvPr>
          <p:cNvSpPr>
            <a:spLocks noGrp="1"/>
          </p:cNvSpPr>
          <p:nvPr>
            <p:ph type="dt" sz="half" idx="10"/>
          </p:nvPr>
        </p:nvSpPr>
        <p:spPr/>
        <p:txBody>
          <a:bodyPr/>
          <a:lstStyle/>
          <a:p>
            <a:fld id="{2D3ABA78-26AD-461E-85E7-9848924B4462}"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02741C73-1670-2480-0697-855A641D6F2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CD22F02-E328-7174-990E-E92FE88A7153}"/>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42159939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983740-DDDB-CDF9-2BEA-4E0A631935E2}"/>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8020C96E-2861-7776-3B2E-5D17368CE84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D8B2E0AC-5AFC-F7A2-853E-591BF7C73167}"/>
              </a:ext>
            </a:extLst>
          </p:cNvPr>
          <p:cNvSpPr>
            <a:spLocks noGrp="1"/>
          </p:cNvSpPr>
          <p:nvPr>
            <p:ph type="dt" sz="half" idx="10"/>
          </p:nvPr>
        </p:nvSpPr>
        <p:spPr/>
        <p:txBody>
          <a:bodyPr/>
          <a:lstStyle/>
          <a:p>
            <a:fld id="{2D3ABA78-26AD-461E-85E7-9848924B4462}"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648D416C-2F60-D2C6-0EBB-7C94D6D405D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8EAD5A3-D0B5-6150-982B-3070D6C8A053}"/>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39887434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3C60E1-A280-BA07-A276-643D82EB8E2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CF20724E-F09F-0E30-5556-CAA98A62B7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BAB1C20-166D-2756-7B4F-C226D43FC008}"/>
              </a:ext>
            </a:extLst>
          </p:cNvPr>
          <p:cNvSpPr>
            <a:spLocks noGrp="1"/>
          </p:cNvSpPr>
          <p:nvPr>
            <p:ph type="dt" sz="half" idx="10"/>
          </p:nvPr>
        </p:nvSpPr>
        <p:spPr/>
        <p:txBody>
          <a:bodyPr/>
          <a:lstStyle/>
          <a:p>
            <a:fld id="{2D3ABA78-26AD-461E-85E7-9848924B4462}"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6F62628A-B3A8-F17C-80C8-0844B330B1A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5C66CAB9-A9B3-1018-0C8B-DEB71EC35911}"/>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3755055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C94559-3ECB-0C6B-E5F6-1DBF5D464806}"/>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35A4F00E-76F5-D0F9-3659-10BD134B81F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122E720D-3416-104F-511E-83618348CD9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CC621DFF-7B7D-66AB-FCDB-331339D4C5CF}"/>
              </a:ext>
            </a:extLst>
          </p:cNvPr>
          <p:cNvSpPr>
            <a:spLocks noGrp="1"/>
          </p:cNvSpPr>
          <p:nvPr>
            <p:ph type="dt" sz="half" idx="10"/>
          </p:nvPr>
        </p:nvSpPr>
        <p:spPr/>
        <p:txBody>
          <a:bodyPr/>
          <a:lstStyle/>
          <a:p>
            <a:fld id="{2D3ABA78-26AD-461E-85E7-9848924B4462}" type="datetimeFigureOut">
              <a:rPr lang="fr-CA" smtClean="0"/>
              <a:t>2023-10-03</a:t>
            </a:fld>
            <a:endParaRPr lang="fr-CA"/>
          </a:p>
        </p:txBody>
      </p:sp>
      <p:sp>
        <p:nvSpPr>
          <p:cNvPr id="6" name="Espace réservé du pied de page 5">
            <a:extLst>
              <a:ext uri="{FF2B5EF4-FFF2-40B4-BE49-F238E27FC236}">
                <a16:creationId xmlns:a16="http://schemas.microsoft.com/office/drawing/2014/main" id="{64BDECF9-A1D6-BA9B-BEAC-FE67F9936D8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B09CB66F-0FCE-FE16-4009-FA3703B6736F}"/>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5165600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C90E45-32A8-E348-B59B-EB8EACD5B6A0}"/>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CE0C8713-29B5-A7C6-71C9-C874990401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7879B5A-6364-CFEA-0E82-C5F5771DCCC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A7D47407-F7D1-13B8-A9BB-57DC0FACF4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210377E-3805-27BB-C65D-49B34EBC1CC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0CBE2D0E-4900-C97E-3C8F-3694B1832A42}"/>
              </a:ext>
            </a:extLst>
          </p:cNvPr>
          <p:cNvSpPr>
            <a:spLocks noGrp="1"/>
          </p:cNvSpPr>
          <p:nvPr>
            <p:ph type="dt" sz="half" idx="10"/>
          </p:nvPr>
        </p:nvSpPr>
        <p:spPr/>
        <p:txBody>
          <a:bodyPr/>
          <a:lstStyle/>
          <a:p>
            <a:fld id="{2D3ABA78-26AD-461E-85E7-9848924B4462}" type="datetimeFigureOut">
              <a:rPr lang="fr-CA" smtClean="0"/>
              <a:t>2023-10-03</a:t>
            </a:fld>
            <a:endParaRPr lang="fr-CA"/>
          </a:p>
        </p:txBody>
      </p:sp>
      <p:sp>
        <p:nvSpPr>
          <p:cNvPr id="8" name="Espace réservé du pied de page 7">
            <a:extLst>
              <a:ext uri="{FF2B5EF4-FFF2-40B4-BE49-F238E27FC236}">
                <a16:creationId xmlns:a16="http://schemas.microsoft.com/office/drawing/2014/main" id="{BCC2A87B-CF67-B1E7-C478-BA3A44BDCA86}"/>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119B1B29-E8B1-262C-FE66-E7703F86EBDD}"/>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429812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6A072E-C2E2-06E8-65FD-DF149E4FFBE3}"/>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83718C94-5248-7040-A300-E822799E47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6EE14E7-6C97-3DC6-5D2F-7B509A08C6D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30C25D82-0E4B-F861-1DBC-901A2A2DD1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B03790F-467D-8A7B-A5B1-D74887D7099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8A7FAB8E-2555-04D0-F7CC-9FB0A4BE6D63}"/>
              </a:ext>
            </a:extLst>
          </p:cNvPr>
          <p:cNvSpPr>
            <a:spLocks noGrp="1"/>
          </p:cNvSpPr>
          <p:nvPr>
            <p:ph type="dt" sz="half" idx="10"/>
          </p:nvPr>
        </p:nvSpPr>
        <p:spPr/>
        <p:txBody>
          <a:bodyPr/>
          <a:lstStyle/>
          <a:p>
            <a:fld id="{5F0C30BA-CD4D-4662-A12C-6D413F806AC3}" type="datetimeFigureOut">
              <a:rPr lang="fr-CA" smtClean="0"/>
              <a:t>2023-10-03</a:t>
            </a:fld>
            <a:endParaRPr lang="fr-CA"/>
          </a:p>
        </p:txBody>
      </p:sp>
      <p:sp>
        <p:nvSpPr>
          <p:cNvPr id="8" name="Espace réservé du pied de page 7">
            <a:extLst>
              <a:ext uri="{FF2B5EF4-FFF2-40B4-BE49-F238E27FC236}">
                <a16:creationId xmlns:a16="http://schemas.microsoft.com/office/drawing/2014/main" id="{43580A4B-B239-39B5-F99B-55B7D009BE97}"/>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B00F9B99-9CEF-68F9-4422-F1C680C6722C}"/>
              </a:ext>
            </a:extLst>
          </p:cNvPr>
          <p:cNvSpPr>
            <a:spLocks noGrp="1"/>
          </p:cNvSpPr>
          <p:nvPr>
            <p:ph type="sldNum" sz="quarter" idx="12"/>
          </p:nvPr>
        </p:nvSpPr>
        <p:spPr/>
        <p:txBody>
          <a:bodyPr/>
          <a:lstStyle/>
          <a:p>
            <a:fld id="{0D5AB7D0-7745-4C81-A786-9680A99F7306}" type="slidenum">
              <a:rPr lang="fr-CA" smtClean="0"/>
              <a:t>‹N°›</a:t>
            </a:fld>
            <a:endParaRPr lang="fr-CA"/>
          </a:p>
        </p:txBody>
      </p:sp>
    </p:spTree>
    <p:extLst>
      <p:ext uri="{BB962C8B-B14F-4D97-AF65-F5344CB8AC3E}">
        <p14:creationId xmlns:p14="http://schemas.microsoft.com/office/powerpoint/2010/main" val="29342481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78F96F-1AAA-3952-7B76-7877DF0ACF69}"/>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B419F0D4-1AF6-524D-B551-F7B3A5A37D43}"/>
              </a:ext>
            </a:extLst>
          </p:cNvPr>
          <p:cNvSpPr>
            <a:spLocks noGrp="1"/>
          </p:cNvSpPr>
          <p:nvPr>
            <p:ph type="dt" sz="half" idx="10"/>
          </p:nvPr>
        </p:nvSpPr>
        <p:spPr/>
        <p:txBody>
          <a:bodyPr/>
          <a:lstStyle/>
          <a:p>
            <a:fld id="{2D3ABA78-26AD-461E-85E7-9848924B4462}" type="datetimeFigureOut">
              <a:rPr lang="fr-CA" smtClean="0"/>
              <a:t>2023-10-03</a:t>
            </a:fld>
            <a:endParaRPr lang="fr-CA"/>
          </a:p>
        </p:txBody>
      </p:sp>
      <p:sp>
        <p:nvSpPr>
          <p:cNvPr id="4" name="Espace réservé du pied de page 3">
            <a:extLst>
              <a:ext uri="{FF2B5EF4-FFF2-40B4-BE49-F238E27FC236}">
                <a16:creationId xmlns:a16="http://schemas.microsoft.com/office/drawing/2014/main" id="{5C4BDDC5-BDFB-4FA6-939D-C9A2BA3B5C41}"/>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CF6F6726-AEC7-21EC-509E-4CDB080FAC7C}"/>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2770111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ACA6614-DDD4-BA13-6DF2-D3207EF71434}"/>
              </a:ext>
            </a:extLst>
          </p:cNvPr>
          <p:cNvSpPr>
            <a:spLocks noGrp="1"/>
          </p:cNvSpPr>
          <p:nvPr>
            <p:ph type="dt" sz="half" idx="10"/>
          </p:nvPr>
        </p:nvSpPr>
        <p:spPr/>
        <p:txBody>
          <a:bodyPr/>
          <a:lstStyle/>
          <a:p>
            <a:fld id="{2D3ABA78-26AD-461E-85E7-9848924B4462}" type="datetimeFigureOut">
              <a:rPr lang="fr-CA" smtClean="0"/>
              <a:t>2023-10-03</a:t>
            </a:fld>
            <a:endParaRPr lang="fr-CA"/>
          </a:p>
        </p:txBody>
      </p:sp>
      <p:sp>
        <p:nvSpPr>
          <p:cNvPr id="3" name="Espace réservé du pied de page 2">
            <a:extLst>
              <a:ext uri="{FF2B5EF4-FFF2-40B4-BE49-F238E27FC236}">
                <a16:creationId xmlns:a16="http://schemas.microsoft.com/office/drawing/2014/main" id="{27B0433B-9461-BC62-93E8-A92F92ED7F2D}"/>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2F7399C4-211D-14E0-59E0-A3CA777E988B}"/>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25115878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96FBCC-BA85-5638-05B9-FE6C61D23D9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0C2D763D-CABC-C45A-7B8C-3B1E04F2B3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FA0F63E3-524A-6899-15B5-CFA80C081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FD4C0AA-1647-6A56-A660-CD14DB419764}"/>
              </a:ext>
            </a:extLst>
          </p:cNvPr>
          <p:cNvSpPr>
            <a:spLocks noGrp="1"/>
          </p:cNvSpPr>
          <p:nvPr>
            <p:ph type="dt" sz="half" idx="10"/>
          </p:nvPr>
        </p:nvSpPr>
        <p:spPr/>
        <p:txBody>
          <a:bodyPr/>
          <a:lstStyle/>
          <a:p>
            <a:fld id="{2D3ABA78-26AD-461E-85E7-9848924B4462}" type="datetimeFigureOut">
              <a:rPr lang="fr-CA" smtClean="0"/>
              <a:t>2023-10-03</a:t>
            </a:fld>
            <a:endParaRPr lang="fr-CA"/>
          </a:p>
        </p:txBody>
      </p:sp>
      <p:sp>
        <p:nvSpPr>
          <p:cNvPr id="6" name="Espace réservé du pied de page 5">
            <a:extLst>
              <a:ext uri="{FF2B5EF4-FFF2-40B4-BE49-F238E27FC236}">
                <a16:creationId xmlns:a16="http://schemas.microsoft.com/office/drawing/2014/main" id="{73D7237D-5B7C-0250-738E-0B75D6AEE40E}"/>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909C3D6F-9AB8-B8F2-CB48-D4F1D30E9835}"/>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39780339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986582-028B-0CAE-44DC-444DDEFABB3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9AF7CD4C-318B-AFE4-F9AD-6C680CE680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E409680B-0409-FB30-332E-928976E23F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67152C6-AED1-079D-31F4-12F6080FDD44}"/>
              </a:ext>
            </a:extLst>
          </p:cNvPr>
          <p:cNvSpPr>
            <a:spLocks noGrp="1"/>
          </p:cNvSpPr>
          <p:nvPr>
            <p:ph type="dt" sz="half" idx="10"/>
          </p:nvPr>
        </p:nvSpPr>
        <p:spPr/>
        <p:txBody>
          <a:bodyPr/>
          <a:lstStyle/>
          <a:p>
            <a:fld id="{2D3ABA78-26AD-461E-85E7-9848924B4462}" type="datetimeFigureOut">
              <a:rPr lang="fr-CA" smtClean="0"/>
              <a:t>2023-10-03</a:t>
            </a:fld>
            <a:endParaRPr lang="fr-CA"/>
          </a:p>
        </p:txBody>
      </p:sp>
      <p:sp>
        <p:nvSpPr>
          <p:cNvPr id="6" name="Espace réservé du pied de page 5">
            <a:extLst>
              <a:ext uri="{FF2B5EF4-FFF2-40B4-BE49-F238E27FC236}">
                <a16:creationId xmlns:a16="http://schemas.microsoft.com/office/drawing/2014/main" id="{5427FC95-C4E7-0F1C-D1AA-77CF3FC8F65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F10FBEA8-223A-A5B7-B1E3-FAD7EB4E290F}"/>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910443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17475A-E15A-6CE3-5316-340B0674FBCB}"/>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08314AA0-FC0D-F3FE-1F19-A35C41F62C9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81B7AD4-5CC4-FE52-EDE9-A1439D327639}"/>
              </a:ext>
            </a:extLst>
          </p:cNvPr>
          <p:cNvSpPr>
            <a:spLocks noGrp="1"/>
          </p:cNvSpPr>
          <p:nvPr>
            <p:ph type="dt" sz="half" idx="10"/>
          </p:nvPr>
        </p:nvSpPr>
        <p:spPr/>
        <p:txBody>
          <a:bodyPr/>
          <a:lstStyle/>
          <a:p>
            <a:fld id="{2D3ABA78-26AD-461E-85E7-9848924B4462}"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01D8661E-7DD2-7799-76C1-AB64E16C9EC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7EBEC23-D4F1-3E86-217F-E9D5563EC918}"/>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24185113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7EBD9ED-B13C-80EC-BE60-9763F3D7E18E}"/>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C54D225E-A95F-7992-1614-F59D288A25A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6ACEC28-5351-BADC-6056-722868F88E7F}"/>
              </a:ext>
            </a:extLst>
          </p:cNvPr>
          <p:cNvSpPr>
            <a:spLocks noGrp="1"/>
          </p:cNvSpPr>
          <p:nvPr>
            <p:ph type="dt" sz="half" idx="10"/>
          </p:nvPr>
        </p:nvSpPr>
        <p:spPr/>
        <p:txBody>
          <a:bodyPr/>
          <a:lstStyle/>
          <a:p>
            <a:fld id="{2D3ABA78-26AD-461E-85E7-9848924B4462}"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2974E707-0F3B-E537-26DF-2994B6BA5F2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751BDFAB-8F61-CA2B-B292-4083DCEFD056}"/>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2890264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A31688-54D1-A3C8-0E75-3100B1EFF800}"/>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20F52394-A78E-6FDC-5A06-08BCA61EABB5}"/>
              </a:ext>
            </a:extLst>
          </p:cNvPr>
          <p:cNvSpPr>
            <a:spLocks noGrp="1"/>
          </p:cNvSpPr>
          <p:nvPr>
            <p:ph type="dt" sz="half" idx="10"/>
          </p:nvPr>
        </p:nvSpPr>
        <p:spPr/>
        <p:txBody>
          <a:bodyPr/>
          <a:lstStyle/>
          <a:p>
            <a:fld id="{5F0C30BA-CD4D-4662-A12C-6D413F806AC3}" type="datetimeFigureOut">
              <a:rPr lang="fr-CA" smtClean="0"/>
              <a:t>2023-10-03</a:t>
            </a:fld>
            <a:endParaRPr lang="fr-CA"/>
          </a:p>
        </p:txBody>
      </p:sp>
      <p:sp>
        <p:nvSpPr>
          <p:cNvPr id="4" name="Espace réservé du pied de page 3">
            <a:extLst>
              <a:ext uri="{FF2B5EF4-FFF2-40B4-BE49-F238E27FC236}">
                <a16:creationId xmlns:a16="http://schemas.microsoft.com/office/drawing/2014/main" id="{81A2101F-5C4B-B22B-F9F8-2F4ECB654A7F}"/>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FD793512-0BC3-40E1-A44F-16ED959DB6DF}"/>
              </a:ext>
            </a:extLst>
          </p:cNvPr>
          <p:cNvSpPr>
            <a:spLocks noGrp="1"/>
          </p:cNvSpPr>
          <p:nvPr>
            <p:ph type="sldNum" sz="quarter" idx="12"/>
          </p:nvPr>
        </p:nvSpPr>
        <p:spPr/>
        <p:txBody>
          <a:bodyPr/>
          <a:lstStyle/>
          <a:p>
            <a:fld id="{0D5AB7D0-7745-4C81-A786-9680A99F7306}" type="slidenum">
              <a:rPr lang="fr-CA" smtClean="0"/>
              <a:t>‹N°›</a:t>
            </a:fld>
            <a:endParaRPr lang="fr-CA"/>
          </a:p>
        </p:txBody>
      </p:sp>
    </p:spTree>
    <p:extLst>
      <p:ext uri="{BB962C8B-B14F-4D97-AF65-F5344CB8AC3E}">
        <p14:creationId xmlns:p14="http://schemas.microsoft.com/office/powerpoint/2010/main" val="1243815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689F3DA-4FD9-0CBF-CBE0-EF5FB4451E5D}"/>
              </a:ext>
            </a:extLst>
          </p:cNvPr>
          <p:cNvSpPr>
            <a:spLocks noGrp="1"/>
          </p:cNvSpPr>
          <p:nvPr>
            <p:ph type="dt" sz="half" idx="10"/>
          </p:nvPr>
        </p:nvSpPr>
        <p:spPr/>
        <p:txBody>
          <a:bodyPr/>
          <a:lstStyle/>
          <a:p>
            <a:fld id="{5F0C30BA-CD4D-4662-A12C-6D413F806AC3}" type="datetimeFigureOut">
              <a:rPr lang="fr-CA" smtClean="0"/>
              <a:t>2023-10-03</a:t>
            </a:fld>
            <a:endParaRPr lang="fr-CA"/>
          </a:p>
        </p:txBody>
      </p:sp>
      <p:sp>
        <p:nvSpPr>
          <p:cNvPr id="3" name="Espace réservé du pied de page 2">
            <a:extLst>
              <a:ext uri="{FF2B5EF4-FFF2-40B4-BE49-F238E27FC236}">
                <a16:creationId xmlns:a16="http://schemas.microsoft.com/office/drawing/2014/main" id="{F3E32C36-FA4C-2106-64F1-6A179353E471}"/>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CFDD9A28-6AD0-B707-B24B-F3ACAF1F9CC7}"/>
              </a:ext>
            </a:extLst>
          </p:cNvPr>
          <p:cNvSpPr>
            <a:spLocks noGrp="1"/>
          </p:cNvSpPr>
          <p:nvPr>
            <p:ph type="sldNum" sz="quarter" idx="12"/>
          </p:nvPr>
        </p:nvSpPr>
        <p:spPr/>
        <p:txBody>
          <a:bodyPr/>
          <a:lstStyle/>
          <a:p>
            <a:fld id="{0D5AB7D0-7745-4C81-A786-9680A99F7306}" type="slidenum">
              <a:rPr lang="fr-CA" smtClean="0"/>
              <a:t>‹N°›</a:t>
            </a:fld>
            <a:endParaRPr lang="fr-CA"/>
          </a:p>
        </p:txBody>
      </p:sp>
    </p:spTree>
    <p:extLst>
      <p:ext uri="{BB962C8B-B14F-4D97-AF65-F5344CB8AC3E}">
        <p14:creationId xmlns:p14="http://schemas.microsoft.com/office/powerpoint/2010/main" val="35062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6B6F4A-62C5-F78E-D2B8-4929A8BA6C9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C0E6EAB0-2056-ABD1-CB66-73EB5B6817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874CDDCC-16F1-D843-0121-6403F3E849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424DDFE-E63E-4E9B-F095-EF5C441635AD}"/>
              </a:ext>
            </a:extLst>
          </p:cNvPr>
          <p:cNvSpPr>
            <a:spLocks noGrp="1"/>
          </p:cNvSpPr>
          <p:nvPr>
            <p:ph type="dt" sz="half" idx="10"/>
          </p:nvPr>
        </p:nvSpPr>
        <p:spPr/>
        <p:txBody>
          <a:bodyPr/>
          <a:lstStyle/>
          <a:p>
            <a:fld id="{5F0C30BA-CD4D-4662-A12C-6D413F806AC3}" type="datetimeFigureOut">
              <a:rPr lang="fr-CA" smtClean="0"/>
              <a:t>2023-10-03</a:t>
            </a:fld>
            <a:endParaRPr lang="fr-CA"/>
          </a:p>
        </p:txBody>
      </p:sp>
      <p:sp>
        <p:nvSpPr>
          <p:cNvPr id="6" name="Espace réservé du pied de page 5">
            <a:extLst>
              <a:ext uri="{FF2B5EF4-FFF2-40B4-BE49-F238E27FC236}">
                <a16:creationId xmlns:a16="http://schemas.microsoft.com/office/drawing/2014/main" id="{4920FD1E-0734-15EB-A49C-2AF6BE819FEC}"/>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D7608E60-D535-F6C5-6C31-9AB1076ECD6C}"/>
              </a:ext>
            </a:extLst>
          </p:cNvPr>
          <p:cNvSpPr>
            <a:spLocks noGrp="1"/>
          </p:cNvSpPr>
          <p:nvPr>
            <p:ph type="sldNum" sz="quarter" idx="12"/>
          </p:nvPr>
        </p:nvSpPr>
        <p:spPr/>
        <p:txBody>
          <a:bodyPr/>
          <a:lstStyle/>
          <a:p>
            <a:fld id="{0D5AB7D0-7745-4C81-A786-9680A99F7306}" type="slidenum">
              <a:rPr lang="fr-CA" smtClean="0"/>
              <a:t>‹N°›</a:t>
            </a:fld>
            <a:endParaRPr lang="fr-CA"/>
          </a:p>
        </p:txBody>
      </p:sp>
    </p:spTree>
    <p:extLst>
      <p:ext uri="{BB962C8B-B14F-4D97-AF65-F5344CB8AC3E}">
        <p14:creationId xmlns:p14="http://schemas.microsoft.com/office/powerpoint/2010/main" val="410301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9DB953-0AA7-5BC6-72EE-E0ADFEA0798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655492B3-3B8F-24A7-9113-E69B4EEF35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CA"/>
          </a:p>
        </p:txBody>
      </p:sp>
      <p:sp>
        <p:nvSpPr>
          <p:cNvPr id="4" name="Espace réservé du texte 3">
            <a:extLst>
              <a:ext uri="{FF2B5EF4-FFF2-40B4-BE49-F238E27FC236}">
                <a16:creationId xmlns:a16="http://schemas.microsoft.com/office/drawing/2014/main" id="{62C28603-0F1E-2B5B-308D-10757F04F3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808D111-EEA2-946F-AA95-A1E7ED0778E0}"/>
              </a:ext>
            </a:extLst>
          </p:cNvPr>
          <p:cNvSpPr>
            <a:spLocks noGrp="1"/>
          </p:cNvSpPr>
          <p:nvPr>
            <p:ph type="dt" sz="half" idx="10"/>
          </p:nvPr>
        </p:nvSpPr>
        <p:spPr/>
        <p:txBody>
          <a:bodyPr/>
          <a:lstStyle/>
          <a:p>
            <a:fld id="{5F0C30BA-CD4D-4662-A12C-6D413F806AC3}" type="datetimeFigureOut">
              <a:rPr lang="fr-CA" smtClean="0"/>
              <a:t>2023-10-03</a:t>
            </a:fld>
            <a:endParaRPr lang="fr-CA"/>
          </a:p>
        </p:txBody>
      </p:sp>
      <p:sp>
        <p:nvSpPr>
          <p:cNvPr id="6" name="Espace réservé du pied de page 5">
            <a:extLst>
              <a:ext uri="{FF2B5EF4-FFF2-40B4-BE49-F238E27FC236}">
                <a16:creationId xmlns:a16="http://schemas.microsoft.com/office/drawing/2014/main" id="{68952342-73C3-4CAB-C5B8-70AD785A5345}"/>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2062DC10-2A59-324F-8AC4-3FB4973EB01B}"/>
              </a:ext>
            </a:extLst>
          </p:cNvPr>
          <p:cNvSpPr>
            <a:spLocks noGrp="1"/>
          </p:cNvSpPr>
          <p:nvPr>
            <p:ph type="sldNum" sz="quarter" idx="12"/>
          </p:nvPr>
        </p:nvSpPr>
        <p:spPr/>
        <p:txBody>
          <a:bodyPr/>
          <a:lstStyle/>
          <a:p>
            <a:fld id="{0D5AB7D0-7745-4C81-A786-9680A99F7306}" type="slidenum">
              <a:rPr lang="fr-CA" smtClean="0"/>
              <a:t>‹N°›</a:t>
            </a:fld>
            <a:endParaRPr lang="fr-CA"/>
          </a:p>
        </p:txBody>
      </p:sp>
    </p:spTree>
    <p:extLst>
      <p:ext uri="{BB962C8B-B14F-4D97-AF65-F5344CB8AC3E}">
        <p14:creationId xmlns:p14="http://schemas.microsoft.com/office/powerpoint/2010/main" val="3214664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0.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1.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raphique 7">
            <a:extLst>
              <a:ext uri="{FF2B5EF4-FFF2-40B4-BE49-F238E27FC236}">
                <a16:creationId xmlns:a16="http://schemas.microsoft.com/office/drawing/2014/main" id="{F75F203C-D398-B03F-87E5-2CCB6CF483D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57949" y="-171039"/>
            <a:ext cx="2567749" cy="3299389"/>
          </a:xfrm>
          <a:prstGeom prst="rect">
            <a:avLst/>
          </a:prstGeom>
        </p:spPr>
      </p:pic>
      <p:sp>
        <p:nvSpPr>
          <p:cNvPr id="2" name="Espace réservé du titre 1">
            <a:extLst>
              <a:ext uri="{FF2B5EF4-FFF2-40B4-BE49-F238E27FC236}">
                <a16:creationId xmlns:a16="http://schemas.microsoft.com/office/drawing/2014/main" id="{C145E735-7BF9-9026-1EEA-20CF9B1132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73316EB9-C106-CA16-314D-ED25404291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66237046-5371-6D4E-0943-746F1C0A87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0C30BA-CD4D-4662-A12C-6D413F806AC3}"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09B4228D-3833-B215-9F77-A70B3CBB19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83455277-451D-E998-5970-C6E4B96ACE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AB7D0-7745-4C81-A786-9680A99F7306}" type="slidenum">
              <a:rPr lang="fr-CA" smtClean="0"/>
              <a:t>‹N°›</a:t>
            </a:fld>
            <a:endParaRPr lang="fr-CA"/>
          </a:p>
        </p:txBody>
      </p:sp>
      <p:pic>
        <p:nvPicPr>
          <p:cNvPr id="12" name="Image 11" descr="Une image contenant texte">
            <a:extLst>
              <a:ext uri="{FF2B5EF4-FFF2-40B4-BE49-F238E27FC236}">
                <a16:creationId xmlns:a16="http://schemas.microsoft.com/office/drawing/2014/main" id="{DB891F66-E9E6-074A-2031-AD48151A88C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792280" y="6236818"/>
            <a:ext cx="2073358" cy="309151"/>
          </a:xfrm>
          <a:prstGeom prst="rect">
            <a:avLst/>
          </a:prstGeom>
        </p:spPr>
      </p:pic>
    </p:spTree>
    <p:extLst>
      <p:ext uri="{BB962C8B-B14F-4D97-AF65-F5344CB8AC3E}">
        <p14:creationId xmlns:p14="http://schemas.microsoft.com/office/powerpoint/2010/main" val="1221515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871729"/>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871729"/>
        </a:buClr>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871729"/>
        </a:buClr>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EA6060"/>
        </a:buClr>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871729"/>
        </a:buClr>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871729"/>
        </a:buClr>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9BD957D-AEC7-3933-EF32-1F5104837E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E689AFAF-ADB5-A116-8ECC-347D7D796E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62BC557-D2D9-AF0A-DE29-9BB906088F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3671C-B5BF-4264-8CA1-174EE354ED45}"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58A63637-B8B7-320E-9A23-0919719C9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43C31FE9-A3D1-4BB1-0240-693B9FC9A7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B3A7D-DC97-43DF-AC2B-24E5D896BBA0}" type="slidenum">
              <a:rPr lang="fr-CA" smtClean="0"/>
              <a:t>‹N°›</a:t>
            </a:fld>
            <a:endParaRPr lang="fr-CA"/>
          </a:p>
        </p:txBody>
      </p:sp>
    </p:spTree>
    <p:extLst>
      <p:ext uri="{BB962C8B-B14F-4D97-AF65-F5344CB8AC3E}">
        <p14:creationId xmlns:p14="http://schemas.microsoft.com/office/powerpoint/2010/main" val="31221902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1EF2EAA-8DE7-87B0-31CD-493EEE79DA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F6C1A6A6-F165-A608-05BC-0DB25A7FF3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7FD561F-0556-B4F9-E542-7146F131F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A3AF5-C3E4-4985-88AB-4E2B05D784EA}"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5547AECD-EC17-235E-0CF6-BE89CA1554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F304393D-2A8D-029D-90AA-4B3EE8C833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F8E79-E8E3-4983-9C96-BD248B3D1AE6}" type="slidenum">
              <a:rPr lang="fr-CA" smtClean="0"/>
              <a:t>‹N°›</a:t>
            </a:fld>
            <a:endParaRPr lang="fr-CA"/>
          </a:p>
        </p:txBody>
      </p:sp>
      <p:pic>
        <p:nvPicPr>
          <p:cNvPr id="10" name="Graphique 9">
            <a:extLst>
              <a:ext uri="{FF2B5EF4-FFF2-40B4-BE49-F238E27FC236}">
                <a16:creationId xmlns:a16="http://schemas.microsoft.com/office/drawing/2014/main" id="{280A0D60-FBF5-1EAF-1DBB-C02C5F4B3266}"/>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566" y="4665133"/>
            <a:ext cx="11515937" cy="3593389"/>
          </a:xfrm>
          <a:prstGeom prst="rect">
            <a:avLst/>
          </a:prstGeom>
        </p:spPr>
      </p:pic>
      <p:pic>
        <p:nvPicPr>
          <p:cNvPr id="12" name="Image 11" descr="Une image contenant texte">
            <a:extLst>
              <a:ext uri="{FF2B5EF4-FFF2-40B4-BE49-F238E27FC236}">
                <a16:creationId xmlns:a16="http://schemas.microsoft.com/office/drawing/2014/main" id="{33344B8F-645C-794B-00B5-53214DCFC1D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792280" y="6236818"/>
            <a:ext cx="2073358" cy="309151"/>
          </a:xfrm>
          <a:prstGeom prst="rect">
            <a:avLst/>
          </a:prstGeom>
        </p:spPr>
      </p:pic>
    </p:spTree>
    <p:extLst>
      <p:ext uri="{BB962C8B-B14F-4D97-AF65-F5344CB8AC3E}">
        <p14:creationId xmlns:p14="http://schemas.microsoft.com/office/powerpoint/2010/main" val="16278026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b="1" kern="1200">
          <a:solidFill>
            <a:srgbClr val="871729"/>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EA606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71729"/>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Forme libre : forme 11">
            <a:extLst>
              <a:ext uri="{FF2B5EF4-FFF2-40B4-BE49-F238E27FC236}">
                <a16:creationId xmlns:a16="http://schemas.microsoft.com/office/drawing/2014/main" id="{8603BE04-6385-204A-048A-BABD0C6C133C}"/>
              </a:ext>
            </a:extLst>
          </p:cNvPr>
          <p:cNvSpPr/>
          <p:nvPr/>
        </p:nvSpPr>
        <p:spPr>
          <a:xfrm>
            <a:off x="-141558" y="-295783"/>
            <a:ext cx="1959515" cy="2877931"/>
          </a:xfrm>
          <a:custGeom>
            <a:avLst/>
            <a:gdLst>
              <a:gd name="connsiteX0" fmla="*/ 73086 w 1959515"/>
              <a:gd name="connsiteY0" fmla="*/ 2877931 h 2877931"/>
              <a:gd name="connsiteX1" fmla="*/ 1959515 w 1959515"/>
              <a:gd name="connsiteY1" fmla="*/ 1369779 h 2877931"/>
              <a:gd name="connsiteX2" fmla="*/ 0 w 1959515"/>
              <a:gd name="connsiteY2" fmla="*/ 0 h 2877931"/>
              <a:gd name="connsiteX3" fmla="*/ 73086 w 1959515"/>
              <a:gd name="connsiteY3" fmla="*/ 2877931 h 2877931"/>
            </a:gdLst>
            <a:ahLst/>
            <a:cxnLst>
              <a:cxn ang="0">
                <a:pos x="connsiteX0" y="connsiteY0"/>
              </a:cxn>
              <a:cxn ang="0">
                <a:pos x="connsiteX1" y="connsiteY1"/>
              </a:cxn>
              <a:cxn ang="0">
                <a:pos x="connsiteX2" y="connsiteY2"/>
              </a:cxn>
              <a:cxn ang="0">
                <a:pos x="connsiteX3" y="connsiteY3"/>
              </a:cxn>
            </a:cxnLst>
            <a:rect l="l" t="t" r="r" b="b"/>
            <a:pathLst>
              <a:path w="1959515" h="2877931">
                <a:moveTo>
                  <a:pt x="73086" y="2877931"/>
                </a:moveTo>
                <a:lnTo>
                  <a:pt x="1959515" y="1369779"/>
                </a:lnTo>
                <a:lnTo>
                  <a:pt x="0" y="0"/>
                </a:lnTo>
                <a:lnTo>
                  <a:pt x="73086" y="2877931"/>
                </a:lnTo>
                <a:close/>
              </a:path>
            </a:pathLst>
          </a:custGeom>
          <a:solidFill>
            <a:srgbClr val="EA6060"/>
          </a:solidFill>
          <a:ln w="3193" cap="flat">
            <a:noFill/>
            <a:prstDash val="solid"/>
            <a:miter/>
          </a:ln>
        </p:spPr>
        <p:txBody>
          <a:bodyPr rtlCol="0" anchor="ctr"/>
          <a:lstStyle/>
          <a:p>
            <a:endParaRPr lang="fr-CA"/>
          </a:p>
        </p:txBody>
      </p:sp>
      <p:sp>
        <p:nvSpPr>
          <p:cNvPr id="13" name="Forme libre : forme 12">
            <a:extLst>
              <a:ext uri="{FF2B5EF4-FFF2-40B4-BE49-F238E27FC236}">
                <a16:creationId xmlns:a16="http://schemas.microsoft.com/office/drawing/2014/main" id="{13C1DFA0-93D8-416C-75BC-06083B86ABA1}"/>
              </a:ext>
            </a:extLst>
          </p:cNvPr>
          <p:cNvSpPr/>
          <p:nvPr/>
        </p:nvSpPr>
        <p:spPr>
          <a:xfrm>
            <a:off x="1498580" y="6219299"/>
            <a:ext cx="9184574" cy="1747039"/>
          </a:xfrm>
          <a:custGeom>
            <a:avLst/>
            <a:gdLst>
              <a:gd name="connsiteX0" fmla="*/ 343124 w 9184574"/>
              <a:gd name="connsiteY0" fmla="*/ 1636148 h 1747039"/>
              <a:gd name="connsiteX1" fmla="*/ 343124 w 9184574"/>
              <a:gd name="connsiteY1" fmla="*/ 1636148 h 1747039"/>
              <a:gd name="connsiteX2" fmla="*/ 1669856 w 9184574"/>
              <a:gd name="connsiteY2" fmla="*/ 1300918 h 1747039"/>
              <a:gd name="connsiteX3" fmla="*/ 4892573 w 9184574"/>
              <a:gd name="connsiteY3" fmla="*/ 980899 h 1747039"/>
              <a:gd name="connsiteX4" fmla="*/ 6990366 w 9184574"/>
              <a:gd name="connsiteY4" fmla="*/ 1154842 h 1747039"/>
              <a:gd name="connsiteX5" fmla="*/ 9155749 w 9184574"/>
              <a:gd name="connsiteY5" fmla="*/ 1747039 h 1747039"/>
              <a:gd name="connsiteX6" fmla="*/ 9184575 w 9184574"/>
              <a:gd name="connsiteY6" fmla="*/ 809960 h 1747039"/>
              <a:gd name="connsiteX7" fmla="*/ 6890820 w 9184574"/>
              <a:gd name="connsiteY7" fmla="*/ 181715 h 1747039"/>
              <a:gd name="connsiteX8" fmla="*/ 4706167 w 9184574"/>
              <a:gd name="connsiteY8" fmla="*/ 199 h 1747039"/>
              <a:gd name="connsiteX9" fmla="*/ 1363930 w 9184574"/>
              <a:gd name="connsiteY9" fmla="*/ 333767 h 1747039"/>
              <a:gd name="connsiteX10" fmla="*/ 0 w 9184574"/>
              <a:gd name="connsiteY10" fmla="*/ 680278 h 1747039"/>
              <a:gd name="connsiteX11" fmla="*/ 343060 w 9184574"/>
              <a:gd name="connsiteY11" fmla="*/ 1636148 h 174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84574" h="1747039">
                <a:moveTo>
                  <a:pt x="343124" y="1636148"/>
                </a:moveTo>
                <a:lnTo>
                  <a:pt x="343124" y="1636148"/>
                </a:lnTo>
                <a:cubicBezTo>
                  <a:pt x="351433" y="1633336"/>
                  <a:pt x="852456" y="1465720"/>
                  <a:pt x="1669856" y="1300918"/>
                </a:cubicBezTo>
                <a:cubicBezTo>
                  <a:pt x="2487160" y="1136019"/>
                  <a:pt x="3621030" y="974188"/>
                  <a:pt x="4892573" y="980899"/>
                </a:cubicBezTo>
                <a:cubicBezTo>
                  <a:pt x="5562618" y="984351"/>
                  <a:pt x="6270820" y="1034587"/>
                  <a:pt x="6990366" y="1154842"/>
                </a:cubicBezTo>
                <a:cubicBezTo>
                  <a:pt x="7709881" y="1275001"/>
                  <a:pt x="8440708" y="1465273"/>
                  <a:pt x="9155749" y="1747039"/>
                </a:cubicBezTo>
                <a:lnTo>
                  <a:pt x="9184575" y="809960"/>
                </a:lnTo>
                <a:cubicBezTo>
                  <a:pt x="8417891" y="507933"/>
                  <a:pt x="7645264" y="307786"/>
                  <a:pt x="6890820" y="181715"/>
                </a:cubicBezTo>
                <a:cubicBezTo>
                  <a:pt x="6136408" y="55676"/>
                  <a:pt x="5400084" y="3842"/>
                  <a:pt x="4706167" y="199"/>
                </a:cubicBezTo>
                <a:cubicBezTo>
                  <a:pt x="3379179" y="-6608"/>
                  <a:pt x="2206991" y="162764"/>
                  <a:pt x="1363930" y="333767"/>
                </a:cubicBezTo>
                <a:cubicBezTo>
                  <a:pt x="520965" y="504866"/>
                  <a:pt x="7318" y="677850"/>
                  <a:pt x="0" y="680278"/>
                </a:cubicBezTo>
                <a:lnTo>
                  <a:pt x="343060" y="1636148"/>
                </a:lnTo>
                <a:close/>
              </a:path>
            </a:pathLst>
          </a:custGeom>
          <a:solidFill>
            <a:srgbClr val="EA6060"/>
          </a:solidFill>
          <a:ln w="3193" cap="flat">
            <a:noFill/>
            <a:prstDash val="solid"/>
            <a:miter/>
          </a:ln>
        </p:spPr>
        <p:txBody>
          <a:bodyPr rtlCol="0" anchor="ctr"/>
          <a:lstStyle/>
          <a:p>
            <a:endParaRPr lang="fr-CA"/>
          </a:p>
        </p:txBody>
      </p:sp>
      <p:sp>
        <p:nvSpPr>
          <p:cNvPr id="2" name="Espace réservé du titre 1">
            <a:extLst>
              <a:ext uri="{FF2B5EF4-FFF2-40B4-BE49-F238E27FC236}">
                <a16:creationId xmlns:a16="http://schemas.microsoft.com/office/drawing/2014/main" id="{462E586E-5283-48F3-D853-A80037A1D4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4FD86698-F80C-4960-73ED-5E4BF8688B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7C98E254-09E4-0775-C164-75FA00C57A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E9ADF-A6DC-4C2C-A2C1-5C1914A5DA0D}"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F1F5EF75-D7F1-153C-FF4D-C1BD9E2C6E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B0E6FFC7-AF93-95D5-BB8E-B20B6068D8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F1D7C-60D6-4CBA-8E03-E779F2028A17}" type="slidenum">
              <a:rPr lang="fr-CA" smtClean="0"/>
              <a:t>‹N°›</a:t>
            </a:fld>
            <a:endParaRPr lang="fr-CA"/>
          </a:p>
        </p:txBody>
      </p:sp>
      <p:pic>
        <p:nvPicPr>
          <p:cNvPr id="14" name="Image 13" descr="Une image contenant texte">
            <a:extLst>
              <a:ext uri="{FF2B5EF4-FFF2-40B4-BE49-F238E27FC236}">
                <a16:creationId xmlns:a16="http://schemas.microsoft.com/office/drawing/2014/main" id="{830CE309-8F05-AA8E-AA99-CA985DE73EE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792280" y="6236818"/>
            <a:ext cx="2073358" cy="309151"/>
          </a:xfrm>
          <a:prstGeom prst="rect">
            <a:avLst/>
          </a:prstGeom>
        </p:spPr>
      </p:pic>
    </p:spTree>
    <p:extLst>
      <p:ext uri="{BB962C8B-B14F-4D97-AF65-F5344CB8AC3E}">
        <p14:creationId xmlns:p14="http://schemas.microsoft.com/office/powerpoint/2010/main" val="2843886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rgbClr val="871729"/>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EA6060"/>
        </a:buClr>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871729"/>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3E36E85-1E93-8ACD-C8EC-5E17B65B04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4CF788A5-BFC2-9AA2-49D5-D0E3D3CDE1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02C09A62-11BA-B023-02E1-9383E7AF27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3ABA78-26AD-461E-85E7-9848924B4462}"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67897FA4-E39F-53AF-84DB-A4EFDDDCC0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634C7CC6-0EE1-FF89-A5E3-2CEDF3C7A5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BDE1F-2317-4B83-A67E-11694FC7DEDF}" type="slidenum">
              <a:rPr lang="fr-CA" smtClean="0"/>
              <a:t>‹N°›</a:t>
            </a:fld>
            <a:endParaRPr lang="fr-CA"/>
          </a:p>
        </p:txBody>
      </p:sp>
      <p:pic>
        <p:nvPicPr>
          <p:cNvPr id="7" name="Image 6" descr="Une image contenant texte">
            <a:extLst>
              <a:ext uri="{FF2B5EF4-FFF2-40B4-BE49-F238E27FC236}">
                <a16:creationId xmlns:a16="http://schemas.microsoft.com/office/drawing/2014/main" id="{58D33C08-826F-9350-D9AC-78D9158A53C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792280" y="6236818"/>
            <a:ext cx="2073358" cy="309151"/>
          </a:xfrm>
          <a:prstGeom prst="rect">
            <a:avLst/>
          </a:prstGeom>
        </p:spPr>
      </p:pic>
    </p:spTree>
    <p:extLst>
      <p:ext uri="{BB962C8B-B14F-4D97-AF65-F5344CB8AC3E}">
        <p14:creationId xmlns:p14="http://schemas.microsoft.com/office/powerpoint/2010/main" val="23371831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1" kern="1200">
          <a:solidFill>
            <a:schemeClr val="tx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10.xml"/><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11.xml"/><Relationship Id="rId4"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2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4.xml"/><Relationship Id="rId4"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DBF329-5364-EC8C-3C74-30A4388C6CE2}"/>
              </a:ext>
            </a:extLst>
          </p:cNvPr>
          <p:cNvSpPr>
            <a:spLocks noGrp="1"/>
          </p:cNvSpPr>
          <p:nvPr>
            <p:ph type="ctrTitle"/>
            <p:custDataLst>
              <p:tags r:id="rId1"/>
            </p:custDataLst>
          </p:nvPr>
        </p:nvSpPr>
        <p:spPr/>
        <p:txBody>
          <a:bodyPr/>
          <a:lstStyle/>
          <a:p>
            <a:r>
              <a:rPr lang="en-CA">
                <a:latin typeface="Myriad Pro"/>
              </a:rPr>
              <a:t>Forum sur la mobilisation 2023</a:t>
            </a:r>
            <a:endParaRPr lang="en-CA"/>
          </a:p>
        </p:txBody>
      </p:sp>
      <p:sp>
        <p:nvSpPr>
          <p:cNvPr id="3" name="Sous-titre 2">
            <a:extLst>
              <a:ext uri="{FF2B5EF4-FFF2-40B4-BE49-F238E27FC236}">
                <a16:creationId xmlns:a16="http://schemas.microsoft.com/office/drawing/2014/main" id="{59A64D21-2DAA-3C88-DDBF-421B704A5A62}"/>
              </a:ext>
            </a:extLst>
          </p:cNvPr>
          <p:cNvSpPr>
            <a:spLocks noGrp="1"/>
          </p:cNvSpPr>
          <p:nvPr>
            <p:ph type="subTitle" idx="1"/>
            <p:custDataLst>
              <p:tags r:id="rId2"/>
            </p:custDataLst>
          </p:nvPr>
        </p:nvSpPr>
        <p:spPr/>
        <p:txBody>
          <a:bodyPr vert="horz" lIns="91440" tIns="45720" rIns="91440" bIns="45720" rtlCol="0" anchor="t">
            <a:normAutofit/>
          </a:bodyPr>
          <a:lstStyle/>
          <a:p>
            <a:r>
              <a:rPr lang="en-CA">
                <a:latin typeface="Myriad Pro"/>
              </a:rPr>
              <a:t>Le 4 </a:t>
            </a:r>
            <a:r>
              <a:rPr lang="en-CA" err="1">
                <a:latin typeface="Myriad Pro"/>
              </a:rPr>
              <a:t>octobre</a:t>
            </a:r>
          </a:p>
          <a:p>
            <a:r>
              <a:rPr lang="en-CA">
                <a:latin typeface="Myriad Pro"/>
              </a:rPr>
              <a:t>Hôtel le Concorde Québec</a:t>
            </a:r>
            <a:endParaRPr lang="en-CA"/>
          </a:p>
        </p:txBody>
      </p:sp>
      <p:sp>
        <p:nvSpPr>
          <p:cNvPr id="5" name="ZoneTexte 4">
            <a:extLst>
              <a:ext uri="{FF2B5EF4-FFF2-40B4-BE49-F238E27FC236}">
                <a16:creationId xmlns:a16="http://schemas.microsoft.com/office/drawing/2014/main" id="{D0BA4D04-801D-27AA-1D32-06CB1C98C918}"/>
              </a:ext>
            </a:extLst>
          </p:cNvPr>
          <p:cNvSpPr txBox="1"/>
          <p:nvPr>
            <p:custDataLst>
              <p:tags r:id="rId3"/>
            </p:custDataLst>
          </p:nvPr>
        </p:nvSpPr>
        <p:spPr>
          <a:xfrm>
            <a:off x="0" y="6477509"/>
            <a:ext cx="6305266" cy="369332"/>
          </a:xfrm>
          <a:prstGeom prst="rect">
            <a:avLst/>
          </a:prstGeom>
          <a:noFill/>
        </p:spPr>
        <p:txBody>
          <a:bodyPr wrap="square" lIns="91440" tIns="45720" rIns="91440" bIns="45720" anchor="t">
            <a:spAutoFit/>
          </a:bodyPr>
          <a:lstStyle/>
          <a:p>
            <a:endParaRPr lang="fr-CA" sz="1800">
              <a:solidFill>
                <a:schemeClr val="bg1"/>
              </a:solidFill>
              <a:cs typeface="Calibri"/>
            </a:endParaRPr>
          </a:p>
        </p:txBody>
      </p:sp>
    </p:spTree>
    <p:extLst>
      <p:ext uri="{BB962C8B-B14F-4D97-AF65-F5344CB8AC3E}">
        <p14:creationId xmlns:p14="http://schemas.microsoft.com/office/powerpoint/2010/main" val="2786994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F08C17-7078-59DE-E38B-E89CB5FE2ED7}"/>
              </a:ext>
            </a:extLst>
          </p:cNvPr>
          <p:cNvSpPr>
            <a:spLocks noGrp="1"/>
          </p:cNvSpPr>
          <p:nvPr>
            <p:ph type="title"/>
          </p:nvPr>
        </p:nvSpPr>
        <p:spPr/>
        <p:txBody>
          <a:bodyPr/>
          <a:lstStyle/>
          <a:p>
            <a:r>
              <a:rPr lang="fr-CA">
                <a:latin typeface="Myriad Pro"/>
              </a:rPr>
              <a:t>Les caractéristiques d'un bon moyen de pression</a:t>
            </a:r>
            <a:endParaRPr lang="fr-CA"/>
          </a:p>
        </p:txBody>
      </p:sp>
      <p:sp>
        <p:nvSpPr>
          <p:cNvPr id="3" name="Espace réservé du contenu 2">
            <a:extLst>
              <a:ext uri="{FF2B5EF4-FFF2-40B4-BE49-F238E27FC236}">
                <a16:creationId xmlns:a16="http://schemas.microsoft.com/office/drawing/2014/main" id="{8F91A61E-E5D0-38C3-7C87-287A9F9F9914}"/>
              </a:ext>
            </a:extLst>
          </p:cNvPr>
          <p:cNvSpPr>
            <a:spLocks noGrp="1"/>
          </p:cNvSpPr>
          <p:nvPr>
            <p:ph idx="1"/>
          </p:nvPr>
        </p:nvSpPr>
        <p:spPr/>
        <p:txBody>
          <a:bodyPr vert="horz" lIns="91440" tIns="45720" rIns="91440" bIns="45720" rtlCol="0" anchor="t">
            <a:normAutofit/>
          </a:bodyPr>
          <a:lstStyle/>
          <a:p>
            <a:pPr marL="0" indent="0">
              <a:buNone/>
            </a:pPr>
            <a:r>
              <a:rPr lang="fr-CA">
                <a:solidFill>
                  <a:srgbClr val="EA6060"/>
                </a:solidFill>
                <a:latin typeface="Arial"/>
                <a:cs typeface="Arial"/>
              </a:rPr>
              <a:t>•</a:t>
            </a:r>
            <a:r>
              <a:rPr lang="fr-CA"/>
              <a:t>Il faut qu’il ait un certain impact</a:t>
            </a:r>
            <a:endParaRPr lang="fr-FR"/>
          </a:p>
          <a:p>
            <a:pPr marL="0" indent="0">
              <a:buNone/>
            </a:pPr>
            <a:r>
              <a:rPr lang="fr-CA">
                <a:solidFill>
                  <a:srgbClr val="EA6060"/>
                </a:solidFill>
                <a:latin typeface="Arial"/>
                <a:cs typeface="Arial"/>
              </a:rPr>
              <a:t>•</a:t>
            </a:r>
            <a:r>
              <a:rPr lang="fr-CA"/>
              <a:t>Il faut qu’il soit rassembleur</a:t>
            </a:r>
          </a:p>
          <a:p>
            <a:pPr marL="0" indent="0">
              <a:buNone/>
            </a:pPr>
            <a:r>
              <a:rPr lang="fr-CA">
                <a:solidFill>
                  <a:srgbClr val="EA6060"/>
                </a:solidFill>
                <a:latin typeface="Arial"/>
                <a:cs typeface="Arial"/>
              </a:rPr>
              <a:t>•</a:t>
            </a:r>
            <a:r>
              <a:rPr lang="fr-CA"/>
              <a:t>Il doit s’inscrire dans une stratégie globale de négociation</a:t>
            </a:r>
          </a:p>
          <a:p>
            <a:pPr marL="0" indent="0">
              <a:buNone/>
            </a:pPr>
            <a:r>
              <a:rPr lang="fr-CA">
                <a:solidFill>
                  <a:srgbClr val="EA6060"/>
                </a:solidFill>
                <a:latin typeface="Arial"/>
                <a:cs typeface="Arial"/>
              </a:rPr>
              <a:t>•</a:t>
            </a:r>
            <a:r>
              <a:rPr lang="fr-CA"/>
              <a:t>Les membres doivent être partie prenante</a:t>
            </a:r>
          </a:p>
          <a:p>
            <a:pPr marL="0" indent="0">
              <a:buNone/>
            </a:pPr>
            <a:r>
              <a:rPr lang="fr-CA">
                <a:solidFill>
                  <a:srgbClr val="EA6060"/>
                </a:solidFill>
                <a:latin typeface="Arial"/>
                <a:cs typeface="Arial"/>
              </a:rPr>
              <a:t>•</a:t>
            </a:r>
            <a:r>
              <a:rPr lang="fr-CA"/>
              <a:t>Les actions doivent être planifiées et préparées</a:t>
            </a:r>
          </a:p>
          <a:p>
            <a:pPr marL="0" indent="0">
              <a:buNone/>
            </a:pPr>
            <a:r>
              <a:rPr lang="fr-CA">
                <a:solidFill>
                  <a:srgbClr val="EA6060"/>
                </a:solidFill>
                <a:latin typeface="Arial"/>
                <a:cs typeface="Arial"/>
              </a:rPr>
              <a:t>•</a:t>
            </a:r>
            <a:r>
              <a:rPr lang="fr-CA"/>
              <a:t>Il doit être fait dans les limites de la légalité</a:t>
            </a:r>
          </a:p>
          <a:p>
            <a:pPr marL="0" indent="0">
              <a:buNone/>
            </a:pPr>
            <a:r>
              <a:rPr lang="fr-CA">
                <a:solidFill>
                  <a:srgbClr val="EA6060"/>
                </a:solidFill>
                <a:latin typeface="Arial"/>
                <a:cs typeface="Arial"/>
              </a:rPr>
              <a:t>•</a:t>
            </a:r>
            <a:r>
              <a:rPr lang="fr-CA"/>
              <a:t>Si possible, il doit s’inscrire dans un consensus social et médiatique</a:t>
            </a:r>
          </a:p>
          <a:p>
            <a:endParaRPr lang="fr-CA"/>
          </a:p>
        </p:txBody>
      </p:sp>
    </p:spTree>
    <p:extLst>
      <p:ext uri="{BB962C8B-B14F-4D97-AF65-F5344CB8AC3E}">
        <p14:creationId xmlns:p14="http://schemas.microsoft.com/office/powerpoint/2010/main" val="2062335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DBF329-5364-EC8C-3C74-30A4388C6CE2}"/>
              </a:ext>
            </a:extLst>
          </p:cNvPr>
          <p:cNvSpPr>
            <a:spLocks noGrp="1"/>
          </p:cNvSpPr>
          <p:nvPr>
            <p:ph type="ctrTitle"/>
            <p:custDataLst>
              <p:tags r:id="rId1"/>
            </p:custDataLst>
          </p:nvPr>
        </p:nvSpPr>
        <p:spPr/>
        <p:txBody>
          <a:bodyPr/>
          <a:lstStyle/>
          <a:p>
            <a:r>
              <a:rPr lang="en-CA">
                <a:latin typeface="Myriad Pro"/>
              </a:rPr>
              <a:t>Jean-Noël Grenier</a:t>
            </a:r>
            <a:endParaRPr lang="en-CA"/>
          </a:p>
        </p:txBody>
      </p:sp>
      <p:sp>
        <p:nvSpPr>
          <p:cNvPr id="3" name="Sous-titre 2">
            <a:extLst>
              <a:ext uri="{FF2B5EF4-FFF2-40B4-BE49-F238E27FC236}">
                <a16:creationId xmlns:a16="http://schemas.microsoft.com/office/drawing/2014/main" id="{59A64D21-2DAA-3C88-DDBF-421B704A5A62}"/>
              </a:ext>
            </a:extLst>
          </p:cNvPr>
          <p:cNvSpPr>
            <a:spLocks noGrp="1"/>
          </p:cNvSpPr>
          <p:nvPr>
            <p:ph type="subTitle" idx="1"/>
            <p:custDataLst>
              <p:tags r:id="rId2"/>
            </p:custDataLst>
          </p:nvPr>
        </p:nvSpPr>
        <p:spPr/>
        <p:txBody>
          <a:bodyPr vert="horz" lIns="91440" tIns="45720" rIns="91440" bIns="45720" rtlCol="0" anchor="t">
            <a:normAutofit/>
          </a:bodyPr>
          <a:lstStyle/>
          <a:p>
            <a:r>
              <a:rPr lang="en-CA">
                <a:latin typeface="Myriad Pro"/>
              </a:rPr>
              <a:t>La mobilisation et la </a:t>
            </a:r>
            <a:r>
              <a:rPr lang="en-CA" err="1">
                <a:latin typeface="Myriad Pro"/>
              </a:rPr>
              <a:t>négociation</a:t>
            </a:r>
            <a:r>
              <a:rPr lang="en-CA">
                <a:latin typeface="Myriad Pro"/>
              </a:rPr>
              <a:t> collective dans le </a:t>
            </a:r>
            <a:r>
              <a:rPr lang="en-CA" err="1">
                <a:latin typeface="Myriad Pro"/>
              </a:rPr>
              <a:t>secteur</a:t>
            </a:r>
            <a:r>
              <a:rPr lang="en-CA">
                <a:latin typeface="Myriad Pro"/>
              </a:rPr>
              <a:t> public et </a:t>
            </a:r>
            <a:r>
              <a:rPr lang="en-CA" err="1">
                <a:latin typeface="Myriad Pro"/>
              </a:rPr>
              <a:t>parapublic</a:t>
            </a:r>
            <a:r>
              <a:rPr lang="en-CA">
                <a:latin typeface="Myriad Pro"/>
              </a:rPr>
              <a:t> : la mobilisation </a:t>
            </a:r>
            <a:r>
              <a:rPr lang="en-CA" err="1">
                <a:latin typeface="Myriad Pro"/>
              </a:rPr>
              <a:t>comme</a:t>
            </a:r>
            <a:r>
              <a:rPr lang="en-CA">
                <a:latin typeface="Myriad Pro"/>
              </a:rPr>
              <a:t> socle du rapport de force.</a:t>
            </a:r>
          </a:p>
        </p:txBody>
      </p:sp>
      <p:sp>
        <p:nvSpPr>
          <p:cNvPr id="5" name="ZoneTexte 4">
            <a:extLst>
              <a:ext uri="{FF2B5EF4-FFF2-40B4-BE49-F238E27FC236}">
                <a16:creationId xmlns:a16="http://schemas.microsoft.com/office/drawing/2014/main" id="{D0BA4D04-801D-27AA-1D32-06CB1C98C918}"/>
              </a:ext>
            </a:extLst>
          </p:cNvPr>
          <p:cNvSpPr txBox="1"/>
          <p:nvPr>
            <p:custDataLst>
              <p:tags r:id="rId3"/>
            </p:custDataLst>
          </p:nvPr>
        </p:nvSpPr>
        <p:spPr>
          <a:xfrm>
            <a:off x="0" y="6477509"/>
            <a:ext cx="6305266" cy="369332"/>
          </a:xfrm>
          <a:prstGeom prst="rect">
            <a:avLst/>
          </a:prstGeom>
          <a:noFill/>
        </p:spPr>
        <p:txBody>
          <a:bodyPr wrap="square" lIns="91440" tIns="45720" rIns="91440" bIns="45720" anchor="t">
            <a:spAutoFit/>
          </a:bodyPr>
          <a:lstStyle/>
          <a:p>
            <a:endParaRPr lang="fr-CA" sz="1800">
              <a:solidFill>
                <a:schemeClr val="bg1"/>
              </a:solidFill>
              <a:cs typeface="Calibri"/>
            </a:endParaRPr>
          </a:p>
        </p:txBody>
      </p:sp>
    </p:spTree>
    <p:extLst>
      <p:ext uri="{BB962C8B-B14F-4D97-AF65-F5344CB8AC3E}">
        <p14:creationId xmlns:p14="http://schemas.microsoft.com/office/powerpoint/2010/main" val="4083469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DBF329-5364-EC8C-3C74-30A4388C6CE2}"/>
              </a:ext>
            </a:extLst>
          </p:cNvPr>
          <p:cNvSpPr>
            <a:spLocks noGrp="1"/>
          </p:cNvSpPr>
          <p:nvPr>
            <p:ph type="ctrTitle"/>
            <p:custDataLst>
              <p:tags r:id="rId1"/>
            </p:custDataLst>
          </p:nvPr>
        </p:nvSpPr>
        <p:spPr/>
        <p:txBody>
          <a:bodyPr/>
          <a:lstStyle/>
          <a:p>
            <a:r>
              <a:rPr lang="en-CA">
                <a:latin typeface="Myriad Pro"/>
              </a:rPr>
              <a:t>Mobilisation des </a:t>
            </a:r>
            <a:r>
              <a:rPr lang="en-CA" err="1">
                <a:latin typeface="Myriad Pro"/>
              </a:rPr>
              <a:t>membres</a:t>
            </a:r>
            <a:endParaRPr lang="en-CA" err="1"/>
          </a:p>
        </p:txBody>
      </p:sp>
      <p:sp>
        <p:nvSpPr>
          <p:cNvPr id="3" name="Sous-titre 2">
            <a:extLst>
              <a:ext uri="{FF2B5EF4-FFF2-40B4-BE49-F238E27FC236}">
                <a16:creationId xmlns:a16="http://schemas.microsoft.com/office/drawing/2014/main" id="{59A64D21-2DAA-3C88-DDBF-421B704A5A62}"/>
              </a:ext>
            </a:extLst>
          </p:cNvPr>
          <p:cNvSpPr>
            <a:spLocks noGrp="1"/>
          </p:cNvSpPr>
          <p:nvPr>
            <p:ph type="subTitle" idx="1"/>
            <p:custDataLst>
              <p:tags r:id="rId2"/>
            </p:custDataLst>
          </p:nvPr>
        </p:nvSpPr>
        <p:spPr/>
        <p:txBody>
          <a:bodyPr vert="horz" lIns="91440" tIns="45720" rIns="91440" bIns="45720" rtlCol="0" anchor="t">
            <a:normAutofit/>
          </a:bodyPr>
          <a:lstStyle/>
          <a:p>
            <a:endParaRPr lang="en-CA">
              <a:latin typeface="Myriad Pro"/>
            </a:endParaRPr>
          </a:p>
        </p:txBody>
      </p:sp>
      <p:sp>
        <p:nvSpPr>
          <p:cNvPr id="5" name="ZoneTexte 4">
            <a:extLst>
              <a:ext uri="{FF2B5EF4-FFF2-40B4-BE49-F238E27FC236}">
                <a16:creationId xmlns:a16="http://schemas.microsoft.com/office/drawing/2014/main" id="{D0BA4D04-801D-27AA-1D32-06CB1C98C918}"/>
              </a:ext>
            </a:extLst>
          </p:cNvPr>
          <p:cNvSpPr txBox="1"/>
          <p:nvPr>
            <p:custDataLst>
              <p:tags r:id="rId3"/>
            </p:custDataLst>
          </p:nvPr>
        </p:nvSpPr>
        <p:spPr>
          <a:xfrm>
            <a:off x="0" y="6477509"/>
            <a:ext cx="6305266" cy="369332"/>
          </a:xfrm>
          <a:prstGeom prst="rect">
            <a:avLst/>
          </a:prstGeom>
          <a:noFill/>
        </p:spPr>
        <p:txBody>
          <a:bodyPr wrap="square" lIns="91440" tIns="45720" rIns="91440" bIns="45720" anchor="t">
            <a:spAutoFit/>
          </a:bodyPr>
          <a:lstStyle/>
          <a:p>
            <a:endParaRPr lang="fr-CA" sz="1800">
              <a:solidFill>
                <a:schemeClr val="bg1"/>
              </a:solidFill>
              <a:cs typeface="Calibri"/>
            </a:endParaRPr>
          </a:p>
        </p:txBody>
      </p:sp>
    </p:spTree>
    <p:extLst>
      <p:ext uri="{BB962C8B-B14F-4D97-AF65-F5344CB8AC3E}">
        <p14:creationId xmlns:p14="http://schemas.microsoft.com/office/powerpoint/2010/main" val="297180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exte">
            <a:extLst>
              <a:ext uri="{FF2B5EF4-FFF2-40B4-BE49-F238E27FC236}">
                <a16:creationId xmlns:a16="http://schemas.microsoft.com/office/drawing/2014/main" id="{9943E788-A41E-B6B1-2D27-3C499F7E1305}"/>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250055" y="3019793"/>
            <a:ext cx="5690322" cy="848460"/>
          </a:xfrm>
          <a:prstGeom prst="rect">
            <a:avLst/>
          </a:prstGeom>
        </p:spPr>
      </p:pic>
    </p:spTree>
    <p:extLst>
      <p:ext uri="{BB962C8B-B14F-4D97-AF65-F5344CB8AC3E}">
        <p14:creationId xmlns:p14="http://schemas.microsoft.com/office/powerpoint/2010/main" val="1443379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E4152F-3C1F-9DCB-FFD1-64CEA959F13A}"/>
              </a:ext>
            </a:extLst>
          </p:cNvPr>
          <p:cNvSpPr>
            <a:spLocks noGrp="1"/>
          </p:cNvSpPr>
          <p:nvPr>
            <p:ph type="title"/>
            <p:custDataLst>
              <p:tags r:id="rId1"/>
            </p:custDataLst>
          </p:nvPr>
        </p:nvSpPr>
        <p:spPr>
          <a:xfrm>
            <a:off x="838200" y="365125"/>
            <a:ext cx="10515600" cy="690563"/>
          </a:xfrm>
        </p:spPr>
        <p:txBody>
          <a:bodyPr>
            <a:normAutofit/>
          </a:bodyPr>
          <a:lstStyle/>
          <a:p>
            <a:pPr algn="ctr"/>
            <a:r>
              <a:rPr lang="fr-CA" sz="3200">
                <a:latin typeface="Myriad Pro"/>
              </a:rPr>
              <a:t>L'ordre du jour 4 octobre</a:t>
            </a:r>
            <a:endParaRPr lang="fr-CA" sz="3200"/>
          </a:p>
        </p:txBody>
      </p:sp>
      <p:sp>
        <p:nvSpPr>
          <p:cNvPr id="3" name="Espace réservé du contenu 2">
            <a:extLst>
              <a:ext uri="{FF2B5EF4-FFF2-40B4-BE49-F238E27FC236}">
                <a16:creationId xmlns:a16="http://schemas.microsoft.com/office/drawing/2014/main" id="{37533728-C61F-914C-0062-FAEE04F0AF77}"/>
              </a:ext>
            </a:extLst>
          </p:cNvPr>
          <p:cNvSpPr>
            <a:spLocks noGrp="1"/>
          </p:cNvSpPr>
          <p:nvPr>
            <p:ph idx="1"/>
            <p:custDataLst>
              <p:tags r:id="rId2"/>
            </p:custDataLst>
          </p:nvPr>
        </p:nvSpPr>
        <p:spPr>
          <a:xfrm>
            <a:off x="838200" y="1516385"/>
            <a:ext cx="10515600" cy="4660578"/>
          </a:xfrm>
        </p:spPr>
        <p:txBody>
          <a:bodyPr vert="horz" lIns="91440" tIns="45720" rIns="91440" bIns="45720" rtlCol="0" anchor="t">
            <a:normAutofit/>
          </a:bodyPr>
          <a:lstStyle/>
          <a:p>
            <a:pPr marL="0" indent="0">
              <a:buNone/>
            </a:pPr>
            <a:endParaRPr lang="fr-CA"/>
          </a:p>
          <a:p>
            <a:endParaRPr lang="fr-CA"/>
          </a:p>
          <a:p>
            <a:pPr lvl="1"/>
            <a:r>
              <a:rPr lang="fr-CA" sz="2500" dirty="0">
                <a:latin typeface="Arial"/>
                <a:cs typeface="Arial"/>
              </a:rPr>
              <a:t>Mot de bienvenue</a:t>
            </a:r>
          </a:p>
          <a:p>
            <a:pPr lvl="1"/>
            <a:r>
              <a:rPr lang="fr-CA" sz="2500" dirty="0">
                <a:latin typeface="Arial"/>
                <a:cs typeface="Arial"/>
              </a:rPr>
              <a:t>Présentation des objectifs du forum</a:t>
            </a:r>
          </a:p>
          <a:p>
            <a:pPr lvl="1"/>
            <a:r>
              <a:rPr lang="fr-CA" sz="2500" dirty="0">
                <a:latin typeface="Arial"/>
                <a:cs typeface="Arial"/>
              </a:rPr>
              <a:t>Mot de bienvenue de la Présidence</a:t>
            </a:r>
          </a:p>
          <a:p>
            <a:pPr lvl="1"/>
            <a:r>
              <a:rPr lang="fr-CA" sz="2500" dirty="0">
                <a:latin typeface="Arial"/>
                <a:cs typeface="Arial"/>
              </a:rPr>
              <a:t>L'état des négociations </a:t>
            </a:r>
          </a:p>
          <a:p>
            <a:pPr lvl="1"/>
            <a:r>
              <a:rPr lang="fr-CA" sz="2500" dirty="0">
                <a:latin typeface="Arial"/>
                <a:cs typeface="Arial"/>
              </a:rPr>
              <a:t>Pause</a:t>
            </a:r>
          </a:p>
          <a:p>
            <a:pPr lvl="1"/>
            <a:r>
              <a:rPr lang="fr-CA" sz="2500" dirty="0">
                <a:latin typeface="Arial"/>
                <a:cs typeface="Arial"/>
              </a:rPr>
              <a:t>La mobilisation</a:t>
            </a:r>
          </a:p>
          <a:p>
            <a:pPr lvl="1"/>
            <a:r>
              <a:rPr lang="fr-CA" sz="2100" dirty="0">
                <a:latin typeface="Arial"/>
                <a:cs typeface="Arial"/>
              </a:rPr>
              <a:t>Tour de table: Que se passe-t-il dans votre ministère /organisation</a:t>
            </a:r>
          </a:p>
          <a:p>
            <a:pPr lvl="1"/>
            <a:r>
              <a:rPr lang="fr-CA" sz="2100" dirty="0">
                <a:latin typeface="Arial"/>
                <a:cs typeface="Arial"/>
              </a:rPr>
              <a:t>Cocktail</a:t>
            </a:r>
          </a:p>
          <a:p>
            <a:pPr lvl="1"/>
            <a:r>
              <a:rPr lang="fr-CA" sz="2100" dirty="0">
                <a:latin typeface="Arial"/>
                <a:cs typeface="Arial"/>
              </a:rPr>
              <a:t>Souper Conférence avec M Jean-Noël Grenier</a:t>
            </a:r>
          </a:p>
          <a:p>
            <a:endParaRPr lang="fr-CA"/>
          </a:p>
          <a:p>
            <a:endParaRPr lang="fr-CA"/>
          </a:p>
          <a:p>
            <a:pPr lvl="1"/>
            <a:endParaRPr lang="fr-CA"/>
          </a:p>
          <a:p>
            <a:pPr lvl="1"/>
            <a:endParaRPr lang="fr-CA"/>
          </a:p>
          <a:p>
            <a:pPr lvl="1"/>
            <a:endParaRPr lang="fr-CA"/>
          </a:p>
          <a:p>
            <a:endParaRPr lang="fr-CA"/>
          </a:p>
        </p:txBody>
      </p:sp>
    </p:spTree>
    <p:extLst>
      <p:ext uri="{BB962C8B-B14F-4D97-AF65-F5344CB8AC3E}">
        <p14:creationId xmlns:p14="http://schemas.microsoft.com/office/powerpoint/2010/main" val="2836135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A7001E-ECA5-AAE9-87E1-3D3D2D417493}"/>
              </a:ext>
            </a:extLst>
          </p:cNvPr>
          <p:cNvSpPr>
            <a:spLocks noGrp="1"/>
          </p:cNvSpPr>
          <p:nvPr>
            <p:ph type="title"/>
          </p:nvPr>
        </p:nvSpPr>
        <p:spPr/>
        <p:txBody>
          <a:bodyPr/>
          <a:lstStyle/>
          <a:p>
            <a:r>
              <a:rPr lang="fr-CA" dirty="0">
                <a:latin typeface="Myriad Pro"/>
              </a:rPr>
              <a:t>Objectifs du Forum</a:t>
            </a:r>
            <a:endParaRPr lang="fr-CA" dirty="0"/>
          </a:p>
        </p:txBody>
      </p:sp>
      <p:sp>
        <p:nvSpPr>
          <p:cNvPr id="3" name="Espace réservé du contenu 2">
            <a:extLst>
              <a:ext uri="{FF2B5EF4-FFF2-40B4-BE49-F238E27FC236}">
                <a16:creationId xmlns:a16="http://schemas.microsoft.com/office/drawing/2014/main" id="{633480FD-967E-8D57-2962-AD08DAF472E2}"/>
              </a:ext>
            </a:extLst>
          </p:cNvPr>
          <p:cNvSpPr>
            <a:spLocks noGrp="1"/>
          </p:cNvSpPr>
          <p:nvPr>
            <p:ph idx="1"/>
          </p:nvPr>
        </p:nvSpPr>
        <p:spPr/>
        <p:txBody>
          <a:bodyPr vert="horz" lIns="91440" tIns="45720" rIns="91440" bIns="45720" rtlCol="0" anchor="t">
            <a:normAutofit/>
          </a:bodyPr>
          <a:lstStyle/>
          <a:p>
            <a:r>
              <a:rPr lang="fr-CA" dirty="0">
                <a:latin typeface="Myriad Pro"/>
              </a:rPr>
              <a:t>Favoriser des interventions efficaces auprès des membres (animer, convaincre, vulgariser)</a:t>
            </a:r>
            <a:endParaRPr lang="fr-FR"/>
          </a:p>
          <a:p>
            <a:r>
              <a:rPr lang="fr-CA">
                <a:latin typeface="Myriad Pro"/>
              </a:rPr>
              <a:t>Informer et vous outiller sur les différents enjeux de la </a:t>
            </a:r>
            <a:r>
              <a:rPr lang="fr-CA" dirty="0">
                <a:latin typeface="Myriad Pro"/>
              </a:rPr>
              <a:t>mobilisation</a:t>
            </a:r>
          </a:p>
          <a:p>
            <a:r>
              <a:rPr lang="fr-CA">
                <a:latin typeface="Myriad Pro"/>
              </a:rPr>
              <a:t>Développer un leadership local </a:t>
            </a:r>
            <a:r>
              <a:rPr lang="fr-CA" dirty="0">
                <a:latin typeface="Myriad Pro"/>
              </a:rPr>
              <a:t>fort</a:t>
            </a:r>
          </a:p>
        </p:txBody>
      </p:sp>
    </p:spTree>
    <p:extLst>
      <p:ext uri="{BB962C8B-B14F-4D97-AF65-F5344CB8AC3E}">
        <p14:creationId xmlns:p14="http://schemas.microsoft.com/office/powerpoint/2010/main" val="124287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DBF329-5364-EC8C-3C74-30A4388C6CE2}"/>
              </a:ext>
            </a:extLst>
          </p:cNvPr>
          <p:cNvSpPr>
            <a:spLocks noGrp="1"/>
          </p:cNvSpPr>
          <p:nvPr>
            <p:ph type="ctrTitle"/>
            <p:custDataLst>
              <p:tags r:id="rId1"/>
            </p:custDataLst>
          </p:nvPr>
        </p:nvSpPr>
        <p:spPr/>
        <p:txBody>
          <a:bodyPr/>
          <a:lstStyle/>
          <a:p>
            <a:r>
              <a:rPr lang="en-CA" err="1">
                <a:latin typeface="Myriad Pro"/>
              </a:rPr>
              <a:t>L'état</a:t>
            </a:r>
            <a:r>
              <a:rPr lang="en-CA">
                <a:latin typeface="Myriad Pro"/>
              </a:rPr>
              <a:t> des </a:t>
            </a:r>
            <a:r>
              <a:rPr lang="en-CA" err="1">
                <a:latin typeface="Myriad Pro"/>
              </a:rPr>
              <a:t>négociations</a:t>
            </a:r>
            <a:endParaRPr lang="en-CA" err="1"/>
          </a:p>
        </p:txBody>
      </p:sp>
      <p:sp>
        <p:nvSpPr>
          <p:cNvPr id="3" name="Sous-titre 2">
            <a:extLst>
              <a:ext uri="{FF2B5EF4-FFF2-40B4-BE49-F238E27FC236}">
                <a16:creationId xmlns:a16="http://schemas.microsoft.com/office/drawing/2014/main" id="{59A64D21-2DAA-3C88-DDBF-421B704A5A62}"/>
              </a:ext>
            </a:extLst>
          </p:cNvPr>
          <p:cNvSpPr>
            <a:spLocks noGrp="1"/>
          </p:cNvSpPr>
          <p:nvPr>
            <p:ph type="subTitle" idx="1"/>
            <p:custDataLst>
              <p:tags r:id="rId2"/>
            </p:custDataLst>
          </p:nvPr>
        </p:nvSpPr>
        <p:spPr/>
        <p:txBody>
          <a:bodyPr vert="horz" lIns="91440" tIns="45720" rIns="91440" bIns="45720" rtlCol="0" anchor="t">
            <a:normAutofit/>
          </a:bodyPr>
          <a:lstStyle/>
          <a:p>
            <a:endParaRPr lang="en-CA"/>
          </a:p>
        </p:txBody>
      </p:sp>
      <p:sp>
        <p:nvSpPr>
          <p:cNvPr id="5" name="ZoneTexte 4">
            <a:extLst>
              <a:ext uri="{FF2B5EF4-FFF2-40B4-BE49-F238E27FC236}">
                <a16:creationId xmlns:a16="http://schemas.microsoft.com/office/drawing/2014/main" id="{D0BA4D04-801D-27AA-1D32-06CB1C98C918}"/>
              </a:ext>
            </a:extLst>
          </p:cNvPr>
          <p:cNvSpPr txBox="1"/>
          <p:nvPr>
            <p:custDataLst>
              <p:tags r:id="rId3"/>
            </p:custDataLst>
          </p:nvPr>
        </p:nvSpPr>
        <p:spPr>
          <a:xfrm>
            <a:off x="0" y="6477509"/>
            <a:ext cx="6305266" cy="369332"/>
          </a:xfrm>
          <a:prstGeom prst="rect">
            <a:avLst/>
          </a:prstGeom>
          <a:noFill/>
        </p:spPr>
        <p:txBody>
          <a:bodyPr wrap="square" lIns="91440" tIns="45720" rIns="91440" bIns="45720" anchor="t">
            <a:spAutoFit/>
          </a:bodyPr>
          <a:lstStyle/>
          <a:p>
            <a:endParaRPr lang="fr-CA" sz="1800">
              <a:solidFill>
                <a:schemeClr val="bg1"/>
              </a:solidFill>
              <a:cs typeface="Calibri"/>
            </a:endParaRPr>
          </a:p>
        </p:txBody>
      </p:sp>
    </p:spTree>
    <p:extLst>
      <p:ext uri="{BB962C8B-B14F-4D97-AF65-F5344CB8AC3E}">
        <p14:creationId xmlns:p14="http://schemas.microsoft.com/office/powerpoint/2010/main" val="922068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DBF329-5364-EC8C-3C74-30A4388C6CE2}"/>
              </a:ext>
            </a:extLst>
          </p:cNvPr>
          <p:cNvSpPr>
            <a:spLocks noGrp="1"/>
          </p:cNvSpPr>
          <p:nvPr>
            <p:ph type="ctrTitle"/>
            <p:custDataLst>
              <p:tags r:id="rId1"/>
            </p:custDataLst>
          </p:nvPr>
        </p:nvSpPr>
        <p:spPr/>
        <p:txBody>
          <a:bodyPr/>
          <a:lstStyle/>
          <a:p>
            <a:r>
              <a:rPr lang="en-CA">
                <a:latin typeface="Myriad Pro"/>
              </a:rPr>
              <a:t>La mobilisation</a:t>
            </a:r>
            <a:endParaRPr lang="en-CA"/>
          </a:p>
        </p:txBody>
      </p:sp>
      <p:sp>
        <p:nvSpPr>
          <p:cNvPr id="3" name="Sous-titre 2">
            <a:extLst>
              <a:ext uri="{FF2B5EF4-FFF2-40B4-BE49-F238E27FC236}">
                <a16:creationId xmlns:a16="http://schemas.microsoft.com/office/drawing/2014/main" id="{59A64D21-2DAA-3C88-DDBF-421B704A5A62}"/>
              </a:ext>
            </a:extLst>
          </p:cNvPr>
          <p:cNvSpPr>
            <a:spLocks noGrp="1"/>
          </p:cNvSpPr>
          <p:nvPr>
            <p:ph type="subTitle" idx="1"/>
            <p:custDataLst>
              <p:tags r:id="rId2"/>
            </p:custDataLst>
          </p:nvPr>
        </p:nvSpPr>
        <p:spPr/>
        <p:txBody>
          <a:bodyPr vert="horz" lIns="91440" tIns="45720" rIns="91440" bIns="45720" rtlCol="0" anchor="t">
            <a:normAutofit/>
          </a:bodyPr>
          <a:lstStyle/>
          <a:p>
            <a:endParaRPr lang="en-CA"/>
          </a:p>
        </p:txBody>
      </p:sp>
      <p:sp>
        <p:nvSpPr>
          <p:cNvPr id="5" name="ZoneTexte 4">
            <a:extLst>
              <a:ext uri="{FF2B5EF4-FFF2-40B4-BE49-F238E27FC236}">
                <a16:creationId xmlns:a16="http://schemas.microsoft.com/office/drawing/2014/main" id="{D0BA4D04-801D-27AA-1D32-06CB1C98C918}"/>
              </a:ext>
            </a:extLst>
          </p:cNvPr>
          <p:cNvSpPr txBox="1"/>
          <p:nvPr>
            <p:custDataLst>
              <p:tags r:id="rId3"/>
            </p:custDataLst>
          </p:nvPr>
        </p:nvSpPr>
        <p:spPr>
          <a:xfrm>
            <a:off x="0" y="6477509"/>
            <a:ext cx="6305266" cy="369332"/>
          </a:xfrm>
          <a:prstGeom prst="rect">
            <a:avLst/>
          </a:prstGeom>
          <a:noFill/>
        </p:spPr>
        <p:txBody>
          <a:bodyPr wrap="square" lIns="91440" tIns="45720" rIns="91440" bIns="45720" anchor="t">
            <a:spAutoFit/>
          </a:bodyPr>
          <a:lstStyle/>
          <a:p>
            <a:endParaRPr lang="fr-CA" sz="1800">
              <a:solidFill>
                <a:schemeClr val="bg1"/>
              </a:solidFill>
              <a:cs typeface="Calibri"/>
            </a:endParaRPr>
          </a:p>
        </p:txBody>
      </p:sp>
    </p:spTree>
    <p:extLst>
      <p:ext uri="{BB962C8B-B14F-4D97-AF65-F5344CB8AC3E}">
        <p14:creationId xmlns:p14="http://schemas.microsoft.com/office/powerpoint/2010/main" val="2358419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FA3B60-0F5A-5EFD-4EA5-926844B3E68F}"/>
              </a:ext>
            </a:extLst>
          </p:cNvPr>
          <p:cNvSpPr>
            <a:spLocks noGrp="1"/>
          </p:cNvSpPr>
          <p:nvPr>
            <p:ph type="title"/>
            <p:custDataLst>
              <p:tags r:id="rId1"/>
            </p:custDataLst>
          </p:nvPr>
        </p:nvSpPr>
        <p:spPr/>
        <p:txBody>
          <a:bodyPr/>
          <a:lstStyle/>
          <a:p>
            <a:r>
              <a:rPr lang="fr-FR">
                <a:latin typeface="Myriad Pro"/>
              </a:rPr>
              <a:t>Les moyens de pression</a:t>
            </a:r>
            <a:endParaRPr lang="fr-FR"/>
          </a:p>
        </p:txBody>
      </p:sp>
      <p:sp>
        <p:nvSpPr>
          <p:cNvPr id="3" name="Espace réservé du contenu 2">
            <a:extLst>
              <a:ext uri="{FF2B5EF4-FFF2-40B4-BE49-F238E27FC236}">
                <a16:creationId xmlns:a16="http://schemas.microsoft.com/office/drawing/2014/main" id="{F0FFC0DE-7EA3-AE9E-BEE2-5696D5A4C26A}"/>
              </a:ext>
            </a:extLst>
          </p:cNvPr>
          <p:cNvSpPr>
            <a:spLocks noGrp="1"/>
          </p:cNvSpPr>
          <p:nvPr>
            <p:ph idx="1"/>
            <p:custDataLst>
              <p:tags r:id="rId2"/>
            </p:custDataLst>
          </p:nvPr>
        </p:nvSpPr>
        <p:spPr/>
        <p:txBody>
          <a:bodyPr vert="horz" lIns="91440" tIns="45720" rIns="91440" bIns="45720" rtlCol="0" anchor="t">
            <a:normAutofit/>
          </a:bodyPr>
          <a:lstStyle/>
          <a:p>
            <a:endParaRPr lang="fr-CA"/>
          </a:p>
          <a:p>
            <a:r>
              <a:rPr lang="fr-CA">
                <a:latin typeface="Myriad Pro"/>
              </a:rPr>
              <a:t>Peuvent s'effectuer en tout temps</a:t>
            </a:r>
          </a:p>
          <a:p>
            <a:endParaRPr lang="fr-CA"/>
          </a:p>
          <a:p>
            <a:pPr marL="457200" lvl="1" indent="0">
              <a:buNone/>
            </a:pPr>
            <a:r>
              <a:rPr lang="fr-CA">
                <a:latin typeface="Myriad Pro"/>
              </a:rPr>
              <a:t>" Le droit de manifester son désaccord à certaines décisions de l'administration est un principe à maintes reprises reconnu par les chartes et les tribunaux. Cependant, ce droit cesse d'exister lorsqu'il porte préjudice ou est vraisemblablement susceptible de porter préjudice à un service auquel le public a droit"</a:t>
            </a:r>
          </a:p>
          <a:p>
            <a:pPr lvl="1"/>
            <a:endParaRPr lang="fr-CA"/>
          </a:p>
          <a:p>
            <a:pPr lvl="1"/>
            <a:r>
              <a:rPr lang="fr-CA" sz="1400" i="1">
                <a:latin typeface="Calibri Light"/>
                <a:cs typeface="Calibri Light"/>
              </a:rPr>
              <a:t>Centre d'hébergement et de soins de longue durée Centre Lucille Teasdale Syndicat canadien de la fonction publique, </a:t>
            </a:r>
            <a:r>
              <a:rPr lang="fr-CA" sz="1400" i="1" err="1">
                <a:latin typeface="Calibri Light"/>
                <a:cs typeface="Calibri Light"/>
              </a:rPr>
              <a:t>sl</a:t>
            </a:r>
            <a:r>
              <a:rPr lang="fr-CA" sz="1400" i="1">
                <a:latin typeface="Calibri Light"/>
                <a:cs typeface="Calibri Light"/>
              </a:rPr>
              <a:t> 2884, CanLII 19451 (QC CSE),</a:t>
            </a:r>
            <a:endParaRPr lang="fr-CA" sz="1400" b="1" i="1">
              <a:latin typeface="Calibri Light"/>
              <a:cs typeface="Calibri Light"/>
            </a:endParaRPr>
          </a:p>
        </p:txBody>
      </p:sp>
    </p:spTree>
    <p:extLst>
      <p:ext uri="{BB962C8B-B14F-4D97-AF65-F5344CB8AC3E}">
        <p14:creationId xmlns:p14="http://schemas.microsoft.com/office/powerpoint/2010/main" val="174478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A21BDD-294C-5BCA-D2BF-55F2B1F03DA4}"/>
              </a:ext>
            </a:extLst>
          </p:cNvPr>
          <p:cNvSpPr>
            <a:spLocks noGrp="1"/>
          </p:cNvSpPr>
          <p:nvPr>
            <p:ph type="title"/>
            <p:custDataLst>
              <p:tags r:id="rId1"/>
            </p:custDataLst>
          </p:nvPr>
        </p:nvSpPr>
        <p:spPr/>
        <p:txBody>
          <a:bodyPr/>
          <a:lstStyle/>
          <a:p>
            <a:r>
              <a:rPr lang="fr-CA">
                <a:latin typeface="Myriad Pro"/>
              </a:rPr>
              <a:t>Définition: mobilisation</a:t>
            </a:r>
            <a:endParaRPr lang="fr-FR"/>
          </a:p>
        </p:txBody>
      </p:sp>
      <p:sp>
        <p:nvSpPr>
          <p:cNvPr id="3" name="Espace réservé du contenu 2">
            <a:extLst>
              <a:ext uri="{FF2B5EF4-FFF2-40B4-BE49-F238E27FC236}">
                <a16:creationId xmlns:a16="http://schemas.microsoft.com/office/drawing/2014/main" id="{1CE04993-21DD-46A5-89F6-6ED9F6E899EA}"/>
              </a:ext>
            </a:extLst>
          </p:cNvPr>
          <p:cNvSpPr>
            <a:spLocks noGrp="1"/>
          </p:cNvSpPr>
          <p:nvPr>
            <p:ph idx="1"/>
            <p:custDataLst>
              <p:tags r:id="rId2"/>
            </p:custDataLst>
          </p:nvPr>
        </p:nvSpPr>
        <p:spPr/>
        <p:txBody>
          <a:bodyPr vert="horz" lIns="91440" tIns="45720" rIns="91440" bIns="45720" rtlCol="0" anchor="t">
            <a:normAutofit/>
          </a:bodyPr>
          <a:lstStyle/>
          <a:p>
            <a:endParaRPr lang="fr-CA"/>
          </a:p>
          <a:p>
            <a:r>
              <a:rPr lang="fr-CA" dirty="0">
                <a:latin typeface="Myriad Pro"/>
              </a:rPr>
              <a:t>Selon Le Robert:</a:t>
            </a:r>
          </a:p>
          <a:p>
            <a:endParaRPr lang="fr-CA"/>
          </a:p>
          <a:p>
            <a:pPr marL="914400" lvl="1" indent="-457200">
              <a:buAutoNum type="arabicPeriod"/>
            </a:pPr>
            <a:r>
              <a:rPr lang="fr-CA" dirty="0">
                <a:latin typeface="Myriad Pro"/>
              </a:rPr>
              <a:t>Opération qui a pour but de mettre une armée, une troupe sur le pied de guerre. </a:t>
            </a:r>
          </a:p>
          <a:p>
            <a:pPr lvl="2"/>
            <a:r>
              <a:rPr lang="fr-CA" dirty="0">
                <a:latin typeface="Myriad Pro"/>
              </a:rPr>
              <a:t>Décréter la mobilisation générale</a:t>
            </a:r>
            <a:endParaRPr lang="fr-CA" dirty="0">
              <a:latin typeface="Calibri" panose="020F0502020204030204"/>
              <a:ea typeface="Calibri"/>
              <a:cs typeface="Calibri"/>
            </a:endParaRPr>
          </a:p>
          <a:p>
            <a:pPr lvl="2"/>
            <a:endParaRPr lang="fr-CA">
              <a:latin typeface="Myriad Pro"/>
              <a:ea typeface="Calibri"/>
              <a:cs typeface="Calibri"/>
            </a:endParaRPr>
          </a:p>
          <a:p>
            <a:pPr marL="914400" lvl="1" indent="-457200">
              <a:buAutoNum type="arabicPeriod"/>
            </a:pPr>
            <a:r>
              <a:rPr lang="fr-CA" dirty="0">
                <a:latin typeface="Myriad Pro"/>
              </a:rPr>
              <a:t>Rassemblement et mise en action.</a:t>
            </a:r>
          </a:p>
          <a:p>
            <a:pPr lvl="2"/>
            <a:r>
              <a:rPr lang="fr-CA" dirty="0">
                <a:latin typeface="Myriad Pro"/>
              </a:rPr>
              <a:t>La mobilisation des ressources, des énergies, des moyens</a:t>
            </a:r>
          </a:p>
        </p:txBody>
      </p:sp>
    </p:spTree>
    <p:extLst>
      <p:ext uri="{BB962C8B-B14F-4D97-AF65-F5344CB8AC3E}">
        <p14:creationId xmlns:p14="http://schemas.microsoft.com/office/powerpoint/2010/main" val="231733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93BB12-0A3E-6DAE-E76A-005DCE82406D}"/>
              </a:ext>
            </a:extLst>
          </p:cNvPr>
          <p:cNvSpPr>
            <a:spLocks noGrp="1"/>
          </p:cNvSpPr>
          <p:nvPr>
            <p:ph type="title"/>
            <p:custDataLst>
              <p:tags r:id="rId1"/>
            </p:custDataLst>
          </p:nvPr>
        </p:nvSpPr>
        <p:spPr/>
        <p:txBody>
          <a:bodyPr/>
          <a:lstStyle/>
          <a:p>
            <a:r>
              <a:rPr lang="fr-CA">
                <a:latin typeface="Myriad Pro"/>
              </a:rPr>
              <a:t>Pourquoi les moyens de pression</a:t>
            </a:r>
            <a:endParaRPr lang="fr-CA"/>
          </a:p>
        </p:txBody>
      </p:sp>
      <p:sp>
        <p:nvSpPr>
          <p:cNvPr id="3" name="Espace réservé du contenu 2">
            <a:extLst>
              <a:ext uri="{FF2B5EF4-FFF2-40B4-BE49-F238E27FC236}">
                <a16:creationId xmlns:a16="http://schemas.microsoft.com/office/drawing/2014/main" id="{D0748F3E-22E2-35E8-00EC-7E6D10654EDE}"/>
              </a:ext>
            </a:extLst>
          </p:cNvPr>
          <p:cNvSpPr>
            <a:spLocks noGrp="1"/>
          </p:cNvSpPr>
          <p:nvPr>
            <p:ph idx="1"/>
            <p:custDataLst>
              <p:tags r:id="rId2"/>
            </p:custDataLst>
          </p:nvPr>
        </p:nvSpPr>
        <p:spPr/>
        <p:txBody>
          <a:bodyPr vert="horz" lIns="91440" tIns="45720" rIns="91440" bIns="45720" rtlCol="0" anchor="t">
            <a:normAutofit/>
          </a:bodyPr>
          <a:lstStyle/>
          <a:p>
            <a:r>
              <a:rPr lang="fr-CA">
                <a:latin typeface="Myriad Pro"/>
              </a:rPr>
              <a:t>Démontrer la mobilisation</a:t>
            </a:r>
          </a:p>
          <a:p>
            <a:r>
              <a:rPr lang="fr-CA">
                <a:latin typeface="Myriad Pro"/>
              </a:rPr>
              <a:t>Sensibiliser les utilisateurs des services sur les enjeux</a:t>
            </a:r>
            <a:endParaRPr lang="fr-CA"/>
          </a:p>
          <a:p>
            <a:r>
              <a:rPr lang="fr-CA">
                <a:latin typeface="Myriad Pro"/>
              </a:rPr>
              <a:t>Sensibiliser l'opinion publique</a:t>
            </a:r>
            <a:endParaRPr lang="fr-CA"/>
          </a:p>
          <a:p>
            <a:r>
              <a:rPr lang="fr-CA">
                <a:latin typeface="Myriad Pro"/>
              </a:rPr>
              <a:t>Se diriger vers et/ou atteindre un objectif</a:t>
            </a:r>
          </a:p>
          <a:p>
            <a:r>
              <a:rPr lang="fr-CA">
                <a:latin typeface="Myriad Pro"/>
              </a:rPr>
              <a:t>Mettre de la pression sur l'employeur</a:t>
            </a:r>
          </a:p>
          <a:p>
            <a:pPr lvl="1"/>
            <a:r>
              <a:rPr lang="fr-CA">
                <a:latin typeface="Myriad Pro"/>
              </a:rPr>
              <a:t>Dénoncer les impacts sur les services</a:t>
            </a:r>
          </a:p>
          <a:p>
            <a:pPr lvl="1"/>
            <a:r>
              <a:rPr lang="fr-CA">
                <a:latin typeface="Myriad Pro"/>
              </a:rPr>
              <a:t>Affecter les services et revenus de l'employeur</a:t>
            </a:r>
          </a:p>
        </p:txBody>
      </p:sp>
    </p:spTree>
    <p:extLst>
      <p:ext uri="{BB962C8B-B14F-4D97-AF65-F5344CB8AC3E}">
        <p14:creationId xmlns:p14="http://schemas.microsoft.com/office/powerpoint/2010/main" val="74553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C4837EB-D299-6E72-8175-CBC371863056}"/>
              </a:ext>
            </a:extLst>
          </p:cNvPr>
          <p:cNvSpPr>
            <a:spLocks noGrp="1"/>
          </p:cNvSpPr>
          <p:nvPr>
            <p:ph type="title"/>
            <p:custDataLst>
              <p:tags r:id="rId1"/>
            </p:custDataLst>
          </p:nvPr>
        </p:nvSpPr>
        <p:spPr/>
        <p:txBody>
          <a:bodyPr/>
          <a:lstStyle/>
          <a:p>
            <a:pPr algn="ctr"/>
            <a:r>
              <a:rPr lang="fr-CA">
                <a:latin typeface="Myriad Pro"/>
              </a:rPr>
              <a:t>  Questions</a:t>
            </a:r>
            <a:endParaRPr lang="fr-CA"/>
          </a:p>
        </p:txBody>
      </p:sp>
      <p:sp>
        <p:nvSpPr>
          <p:cNvPr id="7" name="Espace réservé du contenu 6">
            <a:extLst>
              <a:ext uri="{FF2B5EF4-FFF2-40B4-BE49-F238E27FC236}">
                <a16:creationId xmlns:a16="http://schemas.microsoft.com/office/drawing/2014/main" id="{6D867465-82BF-A3D8-48A3-D06AA5CC6FD5}"/>
              </a:ext>
            </a:extLst>
          </p:cNvPr>
          <p:cNvSpPr>
            <a:spLocks noGrp="1"/>
          </p:cNvSpPr>
          <p:nvPr>
            <p:ph idx="1"/>
            <p:custDataLst>
              <p:tags r:id="rId2"/>
            </p:custDataLst>
          </p:nvPr>
        </p:nvSpPr>
        <p:spPr/>
        <p:txBody>
          <a:bodyPr vert="horz" lIns="91440" tIns="45720" rIns="91440" bIns="45720" rtlCol="0" anchor="t">
            <a:normAutofit/>
          </a:bodyPr>
          <a:lstStyle/>
          <a:p>
            <a:endParaRPr lang="fr-CA">
              <a:latin typeface="Myriad Pro"/>
            </a:endParaRPr>
          </a:p>
          <a:p>
            <a:pPr marL="1200150" lvl="1" indent="-742950">
              <a:buAutoNum type="arabicPeriod"/>
            </a:pPr>
            <a:r>
              <a:rPr lang="fr-CA" sz="3200" dirty="0">
                <a:latin typeface="Myriad Pro"/>
              </a:rPr>
              <a:t>Quelles activités de mobilisation se sont déroulées dans vos milieux de travail </a:t>
            </a:r>
            <a:endParaRPr lang="fr-CA" sz="2600" dirty="0">
              <a:latin typeface="Calibri" panose="020F0502020204030204"/>
              <a:ea typeface="Calibri"/>
              <a:cs typeface="Calibri"/>
            </a:endParaRPr>
          </a:p>
          <a:p>
            <a:pPr marL="2114550" lvl="3">
              <a:buAutoNum type="arabicPeriod"/>
            </a:pPr>
            <a:r>
              <a:rPr lang="fr-CA" sz="2000" dirty="0">
                <a:latin typeface="Myriad Pro"/>
              </a:rPr>
              <a:t>1 Quelles sont celles qui ont eu le plus d’impact </a:t>
            </a:r>
            <a:endParaRPr lang="fr-CA" sz="2600" dirty="0">
              <a:latin typeface="Calibri" panose="020F0502020204030204"/>
              <a:ea typeface="Calibri"/>
              <a:cs typeface="Calibri"/>
            </a:endParaRPr>
          </a:p>
          <a:p>
            <a:pPr marL="1885950" lvl="3" indent="0">
              <a:buNone/>
            </a:pPr>
            <a:r>
              <a:rPr lang="fr-CA" sz="2000" dirty="0">
                <a:latin typeface="Myriad Pro"/>
              </a:rPr>
              <a:t>1.2 Quelles sont celles qui en ont eu le moins</a:t>
            </a:r>
          </a:p>
          <a:p>
            <a:pPr marL="1200150" lvl="1" indent="-742950">
              <a:buAutoNum type="arabicPeriod"/>
            </a:pPr>
            <a:endParaRPr lang="fr-CA" sz="3200">
              <a:latin typeface="Myriad Pro"/>
            </a:endParaRPr>
          </a:p>
          <a:p>
            <a:pPr marL="1200150" lvl="1" indent="-742950">
              <a:buAutoNum type="arabicPeriod"/>
            </a:pPr>
            <a:r>
              <a:rPr lang="fr-CA" sz="3200" dirty="0">
                <a:latin typeface="Myriad Pro"/>
              </a:rPr>
              <a:t>Selon vous quelles seraient les caractéristiques d'un bon moyen de pression?</a:t>
            </a:r>
            <a:endParaRPr lang="fr-CA" sz="3200" dirty="0">
              <a:ea typeface="Calibri" panose="020F0502020204030204"/>
              <a:cs typeface="Calibri" panose="020F0502020204030204"/>
            </a:endParaRPr>
          </a:p>
          <a:p>
            <a:endParaRPr lang="fr-CA">
              <a:latin typeface="Myriad Pro"/>
            </a:endParaRPr>
          </a:p>
          <a:p>
            <a:endParaRPr lang="fr-CA"/>
          </a:p>
          <a:p>
            <a:endParaRPr lang="fr-CA"/>
          </a:p>
        </p:txBody>
      </p:sp>
    </p:spTree>
    <p:extLst>
      <p:ext uri="{BB962C8B-B14F-4D97-AF65-F5344CB8AC3E}">
        <p14:creationId xmlns:p14="http://schemas.microsoft.com/office/powerpoint/2010/main" val="40852817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PGQ version 6.pptx" id="{CF7780F5-7033-4321-9766-2505AF8D7A5A}" vid="{513BBA71-826D-46D6-A57D-C7870DF3E17A}"/>
    </a:ext>
  </a:extLst>
</a:theme>
</file>

<file path=ppt/theme/theme2.xml><?xml version="1.0" encoding="utf-8"?>
<a:theme xmlns:a="http://schemas.openxmlformats.org/drawingml/2006/main" name="3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PGQ version 6.pptx" id="{CF7780F5-7033-4321-9766-2505AF8D7A5A}" vid="{53534341-A1E3-464B-BCE8-A8BDDB9FA521}"/>
    </a:ext>
  </a:extLst>
</a:theme>
</file>

<file path=ppt/theme/theme3.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PGQ version 6.pptx" id="{CF7780F5-7033-4321-9766-2505AF8D7A5A}" vid="{9C50FE1F-9FE7-4766-B364-442F8085A56B}"/>
    </a:ext>
  </a:ext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PGQ version 6.pptx" id="{CF7780F5-7033-4321-9766-2505AF8D7A5A}" vid="{D8B55EDE-795B-48BC-A615-22910E5946AB}"/>
    </a:ext>
  </a:extLst>
</a:theme>
</file>

<file path=ppt/theme/theme5.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PGQ version 6.pptx" id="{CF7780F5-7033-4321-9766-2505AF8D7A5A}" vid="{3870E345-8162-4EEA-B59D-25534A27BA9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856cd58-e128-4169-8c81-d073e1c30a61" xsi:nil="true"/>
    <lcf76f155ced4ddcb4097134ff3c332f xmlns="092f552f-70b2-4299-9b40-5554eb34d623">
      <Terms xmlns="http://schemas.microsoft.com/office/infopath/2007/PartnerControls"/>
    </lcf76f155ced4ddcb4097134ff3c332f>
    <Pr_x00e9_cisionssurlecontenu xmlns="092f552f-70b2-4299-9b40-5554eb34d623" xsi:nil="true"/>
    <SharedWithUsers xmlns="2856cd58-e128-4169-8c81-d073e1c30a61">
      <UserInfo>
        <DisplayName>Nathalie Côté</DisplayName>
        <AccountId>16</AccountId>
        <AccountType/>
      </UserInfo>
      <UserInfo>
        <DisplayName>Christopher Plourde</DisplayName>
        <AccountId>153</AccountId>
        <AccountType/>
      </UserInfo>
      <UserInfo>
        <DisplayName>Lydia Martel</DisplayName>
        <AccountId>14</AccountId>
        <AccountType/>
      </UserInfo>
      <UserInfo>
        <DisplayName>Michael Andriantsoavina</DisplayName>
        <AccountId>11</AccountId>
        <AccountType/>
      </UserInfo>
      <UserInfo>
        <DisplayName>Isabelle Albernhe</DisplayName>
        <AccountId>165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05055C63FAB748A189F12C2D1FA056" ma:contentTypeVersion="18" ma:contentTypeDescription="Crée un document." ma:contentTypeScope="" ma:versionID="9b3cd4050ce9c5da4997d2bf3151c428">
  <xsd:schema xmlns:xsd="http://www.w3.org/2001/XMLSchema" xmlns:xs="http://www.w3.org/2001/XMLSchema" xmlns:p="http://schemas.microsoft.com/office/2006/metadata/properties" xmlns:ns2="092f552f-70b2-4299-9b40-5554eb34d623" xmlns:ns3="2856cd58-e128-4169-8c81-d073e1c30a61" targetNamespace="http://schemas.microsoft.com/office/2006/metadata/properties" ma:root="true" ma:fieldsID="bb371f402c67616e7a4b524b8035f805" ns2:_="" ns3:_="">
    <xsd:import namespace="092f552f-70b2-4299-9b40-5554eb34d623"/>
    <xsd:import namespace="2856cd58-e128-4169-8c81-d073e1c30a6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Pr_x00e9_cisionssurlecontenu"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f552f-70b2-4299-9b40-5554eb34d6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Pr_x00e9_cisionssurlecontenu" ma:index="12" nillable="true" ma:displayName="Précisions sur le contenu" ma:format="Dropdown" ma:internalName="Pr_x00e9_cisionssurlecontenu">
      <xsd:simpleType>
        <xsd:restriction base="dms:Text">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13e85953-b66f-4c1e-bf5f-0800326d7f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56cd58-e128-4169-8c81-d073e1c30a61"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cb242503-66dd-4068-884f-315426841e62}" ma:internalName="TaxCatchAll" ma:showField="CatchAllData" ma:web="2856cd58-e128-4169-8c81-d073e1c30a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0E0AE4-6ED4-4DC7-937C-2B6543B3AF15}">
  <ds:schemaRefs>
    <ds:schemaRef ds:uri="092f552f-70b2-4299-9b40-5554eb34d623"/>
    <ds:schemaRef ds:uri="2856cd58-e128-4169-8c81-d073e1c30a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B34CFF3-6077-4CF9-8350-52A70E82844A}">
  <ds:schemaRefs>
    <ds:schemaRef ds:uri="http://schemas.microsoft.com/sharepoint/v3/contenttype/forms"/>
  </ds:schemaRefs>
</ds:datastoreItem>
</file>

<file path=customXml/itemProps3.xml><?xml version="1.0" encoding="utf-8"?>
<ds:datastoreItem xmlns:ds="http://schemas.openxmlformats.org/officeDocument/2006/customXml" ds:itemID="{FB66A7C7-1482-45D1-B95C-913DAC01709A}">
  <ds:schemaRefs>
    <ds:schemaRef ds:uri="092f552f-70b2-4299-9b40-5554eb34d623"/>
    <ds:schemaRef ds:uri="2856cd58-e128-4169-8c81-d073e1c30a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 SPGQ version 6</Template>
  <TotalTime>0</TotalTime>
  <Words>2081</Words>
  <Application>Microsoft Office PowerPoint</Application>
  <PresentationFormat>Grand écran</PresentationFormat>
  <Paragraphs>166</Paragraphs>
  <Slides>13</Slides>
  <Notes>12</Notes>
  <HiddenSlides>0</HiddenSlides>
  <MMClips>0</MMClips>
  <ScaleCrop>false</ScaleCrop>
  <HeadingPairs>
    <vt:vector size="6" baseType="variant">
      <vt:variant>
        <vt:lpstr>Polices utilisées</vt:lpstr>
      </vt:variant>
      <vt:variant>
        <vt:i4>4</vt:i4>
      </vt:variant>
      <vt:variant>
        <vt:lpstr>Thème</vt:lpstr>
      </vt:variant>
      <vt:variant>
        <vt:i4>5</vt:i4>
      </vt:variant>
      <vt:variant>
        <vt:lpstr>Titres des diapositives</vt:lpstr>
      </vt:variant>
      <vt:variant>
        <vt:i4>13</vt:i4>
      </vt:variant>
    </vt:vector>
  </HeadingPairs>
  <TitlesOfParts>
    <vt:vector size="22" baseType="lpstr">
      <vt:lpstr>Arial</vt:lpstr>
      <vt:lpstr>Calibri</vt:lpstr>
      <vt:lpstr>Calibri Light</vt:lpstr>
      <vt:lpstr>Myriad Pro</vt:lpstr>
      <vt:lpstr>Thème Office</vt:lpstr>
      <vt:lpstr>3_Conception personnalisée</vt:lpstr>
      <vt:lpstr>2_Conception personnalisée</vt:lpstr>
      <vt:lpstr>Conception personnalisée</vt:lpstr>
      <vt:lpstr>1_Conception personnalisée</vt:lpstr>
      <vt:lpstr>Forum sur la mobilisation 2023</vt:lpstr>
      <vt:lpstr>L'ordre du jour 4 octobre</vt:lpstr>
      <vt:lpstr>Objectifs du Forum</vt:lpstr>
      <vt:lpstr>L'état des négociations</vt:lpstr>
      <vt:lpstr>La mobilisation</vt:lpstr>
      <vt:lpstr>Les moyens de pression</vt:lpstr>
      <vt:lpstr>Définition: mobilisation</vt:lpstr>
      <vt:lpstr>Pourquoi les moyens de pression</vt:lpstr>
      <vt:lpstr>  Questions</vt:lpstr>
      <vt:lpstr>Les caractéristiques d'un bon moyen de pression</vt:lpstr>
      <vt:lpstr>Jean-Noël Grenier</vt:lpstr>
      <vt:lpstr>Mobilisation des membres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2</dc:title>
  <dc:creator>Shirley Coderre</dc:creator>
  <cp:lastModifiedBy>Shirley Coderre</cp:lastModifiedBy>
  <cp:revision>43</cp:revision>
  <dcterms:created xsi:type="dcterms:W3CDTF">2023-09-17T17:44:16Z</dcterms:created>
  <dcterms:modified xsi:type="dcterms:W3CDTF">2023-10-03T13:25:12Z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0x0101001C05055C63FAB748A189F12C2D1FA056</vt:lpwstr>
  </property>
  <property fmtid="{D5CDD505-2E9C-101B-9397-08002B2CF9AE}" pid="3" name="MediaServiceImageTags">
    <vt:lpwstr/>
  </property>
  <property fmtid="{D5CDD505-2E9C-101B-9397-08002B2CF9AE}" pid="4" name="MSIP_Label_58410ad2-fadb-41c6-8d19-4124c5260b75_Enabled">
    <vt:lpwstr>true</vt:lpwstr>
  </property>
  <property fmtid="{D5CDD505-2E9C-101B-9397-08002B2CF9AE}" pid="5" name="MSIP_Label_58410ad2-fadb-41c6-8d19-4124c5260b75_SetDate">
    <vt:lpwstr>2023-08-21T12:24:59Z</vt:lpwstr>
  </property>
  <property fmtid="{D5CDD505-2E9C-101B-9397-08002B2CF9AE}" pid="6" name="MSIP_Label_58410ad2-fadb-41c6-8d19-4124c5260b75_Method">
    <vt:lpwstr>Standard</vt:lpwstr>
  </property>
  <property fmtid="{D5CDD505-2E9C-101B-9397-08002B2CF9AE}" pid="7" name="MSIP_Label_58410ad2-fadb-41c6-8d19-4124c5260b75_Name">
    <vt:lpwstr>defa4170-0d19-0005-0004-bc88714345d2</vt:lpwstr>
  </property>
  <property fmtid="{D5CDD505-2E9C-101B-9397-08002B2CF9AE}" pid="8" name="MSIP_Label_58410ad2-fadb-41c6-8d19-4124c5260b75_SiteId">
    <vt:lpwstr>d18b1d8f-6e66-45dd-ae4f-130d658bb9ec</vt:lpwstr>
  </property>
  <property fmtid="{D5CDD505-2E9C-101B-9397-08002B2CF9AE}" pid="9" name="MSIP_Label_58410ad2-fadb-41c6-8d19-4124c5260b75_ActionId">
    <vt:lpwstr>3cd63cc1-4898-4cfe-8eea-cc1e36a78362</vt:lpwstr>
  </property>
  <property fmtid="{D5CDD505-2E9C-101B-9397-08002B2CF9AE}" pid="10" name="MSIP_Label_58410ad2-fadb-41c6-8d19-4124c5260b75_ContentBits">
    <vt:lpwstr>0</vt:lpwstr>
  </property>
</Properties>
</file>