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6" r:id="rId5"/>
    <p:sldMasterId id="2147483684" r:id="rId6"/>
    <p:sldMasterId id="2147483708" r:id="rId7"/>
    <p:sldMasterId id="2147483721" r:id="rId8"/>
    <p:sldMasterId id="2147483660" r:id="rId9"/>
  </p:sldMasterIdLst>
  <p:notesMasterIdLst>
    <p:notesMasterId r:id="rId45"/>
  </p:notesMasterIdLst>
  <p:sldIdLst>
    <p:sldId id="267" r:id="rId10"/>
    <p:sldId id="266" r:id="rId11"/>
    <p:sldId id="273" r:id="rId12"/>
    <p:sldId id="272" r:id="rId13"/>
    <p:sldId id="279" r:id="rId14"/>
    <p:sldId id="281" r:id="rId15"/>
    <p:sldId id="282" r:id="rId16"/>
    <p:sldId id="283" r:id="rId17"/>
    <p:sldId id="307" r:id="rId18"/>
    <p:sldId id="285" r:id="rId19"/>
    <p:sldId id="301" r:id="rId20"/>
    <p:sldId id="288" r:id="rId21"/>
    <p:sldId id="299" r:id="rId22"/>
    <p:sldId id="313" r:id="rId23"/>
    <p:sldId id="284" r:id="rId24"/>
    <p:sldId id="298" r:id="rId25"/>
    <p:sldId id="300" r:id="rId26"/>
    <p:sldId id="311" r:id="rId27"/>
    <p:sldId id="302" r:id="rId28"/>
    <p:sldId id="308" r:id="rId29"/>
    <p:sldId id="292" r:id="rId30"/>
    <p:sldId id="303" r:id="rId31"/>
    <p:sldId id="304" r:id="rId32"/>
    <p:sldId id="305" r:id="rId33"/>
    <p:sldId id="314" r:id="rId34"/>
    <p:sldId id="306" r:id="rId35"/>
    <p:sldId id="293" r:id="rId36"/>
    <p:sldId id="291" r:id="rId37"/>
    <p:sldId id="265" r:id="rId38"/>
    <p:sldId id="295" r:id="rId39"/>
    <p:sldId id="277" r:id="rId40"/>
    <p:sldId id="309" r:id="rId41"/>
    <p:sldId id="310" r:id="rId42"/>
    <p:sldId id="312" r:id="rId43"/>
    <p:sldId id="270"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1729"/>
    <a:srgbClr val="EA6060"/>
    <a:srgbClr val="007B95"/>
    <a:srgbClr val="4472C4"/>
    <a:srgbClr val="0076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D3E85-5D80-42FA-059B-BFDDFB7B9FDE}" v="20" dt="2023-10-03T11:13:06.331"/>
    <p1510:client id="{0AF5C9E9-B83E-7852-062C-62480733675B}" v="101" dt="2023-10-02T18:44:51.434"/>
    <p1510:client id="{2BDC887D-33AB-1FE6-B121-B9C789C6AFC9}" v="11" dt="2023-09-29T16:15:04.664"/>
    <p1510:client id="{33BD91E6-989B-6D86-D375-9AF6E54EA7D8}" v="364" dt="2023-09-25T19:51:29.547"/>
    <p1510:client id="{4170A307-41E0-1EAC-1B1F-E1B65FA62535}" v="7" dt="2023-10-02T17:51:42.236"/>
    <p1510:client id="{606C9796-A9D4-A486-0E79-DA883C3A4E64}" v="3" dt="2023-09-25T13:26:19.978"/>
    <p1510:client id="{6DF0FCF8-3F5C-0D2D-EA6A-4059B906A89D}" v="591" dt="2023-10-02T18:22:43.236"/>
    <p1510:client id="{6EFDE51E-63F6-45CE-A25E-C5C63FCCED98}" v="339" dt="2023-09-24T22:03:47.415"/>
    <p1510:client id="{740481B5-DF14-2596-DD3B-EB57DECFD656}" v="1020" dt="2023-09-27T18:43:38.625"/>
    <p1510:client id="{871D7167-6239-A8F6-E6CB-5154D9A3013B}" v="2100" dt="2023-09-27T14:25:30.440"/>
    <p1510:client id="{9B3B1318-F11C-7AE3-5C45-9A1EE5DCDCE5}" v="123" dt="2023-10-02T14:28:22.765"/>
    <p1510:client id="{A412A84B-EEC7-7CF6-4F83-471B4671C818}" v="902" dt="2023-09-27T12:23:29.219"/>
    <p1510:client id="{AB536D46-9547-B9AC-2D5C-33A58E2B2DDB}" v="316" dt="2023-09-25T20:32:44.187"/>
    <p1510:client id="{D5F34476-0791-0186-D097-DE42750E37CA}" v="4" dt="2023-10-02T18:49:10.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34714138993504E-2"/>
          <c:y val="2.7158083329771213E-2"/>
          <c:w val="0.87811746357792231"/>
          <c:h val="0.78989611930858972"/>
        </c:manualLayout>
      </c:layout>
      <c:areaChart>
        <c:grouping val="standard"/>
        <c:varyColors val="0"/>
        <c:ser>
          <c:idx val="1"/>
          <c:order val="0"/>
          <c:tx>
            <c:strRef>
              <c:f>Feuil1!$C$1</c:f>
              <c:strCache>
                <c:ptCount val="1"/>
                <c:pt idx="0">
                  <c:v>Série 2</c:v>
                </c:pt>
              </c:strCache>
            </c:strRef>
          </c:tx>
          <c:spPr>
            <a:solidFill>
              <a:schemeClr val="accent1">
                <a:lumMod val="75000"/>
              </a:schemeClr>
            </a:solidFill>
            <a:ln>
              <a:noFill/>
            </a:ln>
            <a:effectLst/>
          </c:spPr>
          <c:cat>
            <c:strRef>
              <c:f>Feuil1!$A$2:$A$8</c:f>
              <c:strCache>
                <c:ptCount val="7"/>
                <c:pt idx="0">
                  <c:v>31/03/2023 </c:v>
                </c:pt>
                <c:pt idx="1">
                  <c:v>15/04/2023</c:v>
                </c:pt>
                <c:pt idx="2">
                  <c:v>15/06/2023</c:v>
                </c:pt>
                <c:pt idx="3">
                  <c:v>15/09/2023</c:v>
                </c:pt>
                <c:pt idx="4">
                  <c:v>15/10/2023</c:v>
                </c:pt>
                <c:pt idx="5">
                  <c:v>15/01/2024</c:v>
                </c:pt>
                <c:pt idx="6">
                  <c:v>01/06/2024</c:v>
                </c:pt>
              </c:strCache>
            </c:strRef>
          </c:cat>
          <c:val>
            <c:numRef>
              <c:f>Feuil1!$C$2:$C$8</c:f>
              <c:numCache>
                <c:formatCode>General</c:formatCode>
                <c:ptCount val="7"/>
                <c:pt idx="0">
                  <c:v>0</c:v>
                </c:pt>
                <c:pt idx="1">
                  <c:v>45</c:v>
                </c:pt>
                <c:pt idx="2">
                  <c:v>35</c:v>
                </c:pt>
                <c:pt idx="3">
                  <c:v>65</c:v>
                </c:pt>
                <c:pt idx="4">
                  <c:v>60</c:v>
                </c:pt>
                <c:pt idx="5">
                  <c:v>75</c:v>
                </c:pt>
                <c:pt idx="6">
                  <c:v>100</c:v>
                </c:pt>
              </c:numCache>
            </c:numRef>
          </c:val>
          <c:extLst>
            <c:ext xmlns:c16="http://schemas.microsoft.com/office/drawing/2014/chart" uri="{C3380CC4-5D6E-409C-BE32-E72D297353CC}">
              <c16:uniqueId val="{00000001-11E8-491C-A9BC-F51E55B73CC0}"/>
            </c:ext>
          </c:extLst>
        </c:ser>
        <c:dLbls>
          <c:showLegendKey val="0"/>
          <c:showVal val="0"/>
          <c:showCatName val="0"/>
          <c:showSerName val="0"/>
          <c:showPercent val="0"/>
          <c:showBubbleSize val="0"/>
        </c:dLbls>
        <c:axId val="779719887"/>
        <c:axId val="779704079"/>
      </c:areaChart>
      <c:catAx>
        <c:axId val="779719887"/>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CA" sz="1800"/>
                  <a:t>Estimation de la période de mobilisation </a:t>
                </a:r>
              </a:p>
            </c:rich>
          </c:tx>
          <c:layout>
            <c:manualLayout>
              <c:xMode val="edge"/>
              <c:yMode val="edge"/>
              <c:x val="0.31657508844003202"/>
              <c:y val="0.9074820204727833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79704079"/>
        <c:crossesAt val="0"/>
        <c:auto val="1"/>
        <c:lblAlgn val="ctr"/>
        <c:lblOffset val="100"/>
        <c:noMultiLvlLbl val="0"/>
      </c:catAx>
      <c:valAx>
        <c:axId val="779704079"/>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CA"/>
                  <a:t>Niveau de mobilisation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79719887"/>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0.13024</cdr:x>
      <cdr:y>0.57724</cdr:y>
    </cdr:from>
    <cdr:to>
      <cdr:x>0.32866</cdr:x>
      <cdr:y>0.78586</cdr:y>
    </cdr:to>
    <cdr:sp macro="" textlink="">
      <cdr:nvSpPr>
        <cdr:cNvPr id="2" name="Ellipse 1"/>
        <cdr:cNvSpPr/>
      </cdr:nvSpPr>
      <cdr:spPr>
        <a:xfrm xmlns:a="http://schemas.openxmlformats.org/drawingml/2006/main">
          <a:off x="1369597" y="2511765"/>
          <a:ext cx="2086505" cy="907776"/>
        </a:xfrm>
        <a:prstGeom xmlns:a="http://schemas.openxmlformats.org/drawingml/2006/main" prst="ellipse">
          <a:avLst/>
        </a:prstGeom>
        <a:solidFill xmlns:a="http://schemas.openxmlformats.org/drawingml/2006/main">
          <a:srgbClr val="92D050"/>
        </a:solidFill>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CA" sz="2000" dirty="0" err="1">
              <a:solidFill>
                <a:prstClr val="black"/>
              </a:solidFill>
              <a:latin typeface="Constantia"/>
            </a:rPr>
            <a:t>Légères</a:t>
          </a:r>
          <a:r>
            <a:rPr lang="en-CA" sz="2000" dirty="0">
              <a:solidFill>
                <a:prstClr val="black"/>
              </a:solidFill>
              <a:latin typeface="Constantia"/>
            </a:rPr>
            <a:t> </a:t>
          </a:r>
          <a:endParaRPr lang="fr-CA" sz="2000" dirty="0">
            <a:solidFill>
              <a:prstClr val="black"/>
            </a:solidFill>
            <a:latin typeface="Constantia"/>
          </a:endParaRPr>
        </a:p>
      </cdr:txBody>
    </cdr:sp>
  </cdr:relSizeAnchor>
  <cdr:relSizeAnchor xmlns:cdr="http://schemas.openxmlformats.org/drawingml/2006/chartDrawing">
    <cdr:from>
      <cdr:x>0.38818</cdr:x>
      <cdr:y>0.37589</cdr:y>
    </cdr:from>
    <cdr:to>
      <cdr:x>0.6347</cdr:x>
      <cdr:y>0.62411</cdr:y>
    </cdr:to>
    <cdr:sp macro="" textlink="">
      <cdr:nvSpPr>
        <cdr:cNvPr id="3" name="Ellipse 2"/>
        <cdr:cNvSpPr/>
      </cdr:nvSpPr>
      <cdr:spPr>
        <a:xfrm xmlns:a="http://schemas.openxmlformats.org/drawingml/2006/main">
          <a:off x="4081962" y="1635603"/>
          <a:ext cx="2592305" cy="1080132"/>
        </a:xfrm>
        <a:prstGeom xmlns:a="http://schemas.openxmlformats.org/drawingml/2006/main" prst="ellipse">
          <a:avLst/>
        </a:prstGeom>
        <a:solidFill xmlns:a="http://schemas.openxmlformats.org/drawingml/2006/main">
          <a:srgbClr val="FFFF00"/>
        </a:solidFill>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CA" sz="2800" dirty="0" err="1">
              <a:solidFill>
                <a:prstClr val="black"/>
              </a:solidFill>
              <a:latin typeface="Constantia"/>
            </a:rPr>
            <a:t>Modérées</a:t>
          </a:r>
          <a:r>
            <a:rPr lang="en-CA" sz="2000" dirty="0">
              <a:solidFill>
                <a:prstClr val="black"/>
              </a:solidFill>
              <a:latin typeface="Constantia"/>
            </a:rPr>
            <a:t> </a:t>
          </a:r>
          <a:endParaRPr lang="fr-CA" sz="2000" dirty="0">
            <a:solidFill>
              <a:prstClr val="black"/>
            </a:solidFill>
            <a:latin typeface="Constantia"/>
          </a:endParaRPr>
        </a:p>
      </cdr:txBody>
    </cdr:sp>
  </cdr:relSizeAnchor>
  <cdr:relSizeAnchor xmlns:cdr="http://schemas.openxmlformats.org/drawingml/2006/chartDrawing">
    <cdr:from>
      <cdr:x>0.71101</cdr:x>
      <cdr:y>0.11235</cdr:y>
    </cdr:from>
    <cdr:to>
      <cdr:x>1</cdr:x>
      <cdr:y>0.43917</cdr:y>
    </cdr:to>
    <cdr:sp macro="" textlink="">
      <cdr:nvSpPr>
        <cdr:cNvPr id="4" name="Ellipse 3"/>
        <cdr:cNvSpPr/>
      </cdr:nvSpPr>
      <cdr:spPr>
        <a:xfrm xmlns:a="http://schemas.openxmlformats.org/drawingml/2006/main">
          <a:off x="7476696" y="488871"/>
          <a:ext cx="3038904" cy="1422104"/>
        </a:xfrm>
        <a:prstGeom xmlns:a="http://schemas.openxmlformats.org/drawingml/2006/main" prst="ellipse">
          <a:avLst/>
        </a:prstGeom>
        <a:solidFill xmlns:a="http://schemas.openxmlformats.org/drawingml/2006/main">
          <a:srgbClr val="FF0000"/>
        </a:solidFill>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n-CA" sz="3600" dirty="0">
              <a:solidFill>
                <a:prstClr val="black"/>
              </a:solidFill>
              <a:latin typeface="Constantia"/>
            </a:rPr>
            <a:t>Lourdes</a:t>
          </a:r>
          <a:endParaRPr lang="fr-CA" sz="3600" dirty="0">
            <a:solidFill>
              <a:prstClr val="black"/>
            </a:solidFill>
            <a:latin typeface="Constantia"/>
          </a:endParaRPr>
        </a:p>
      </cdr:txBody>
    </cdr:sp>
  </cdr:relSizeAnchor>
  <cdr:relSizeAnchor xmlns:cdr="http://schemas.openxmlformats.org/drawingml/2006/chartDrawing">
    <cdr:from>
      <cdr:x>0.2329</cdr:x>
      <cdr:y>0.1555</cdr:y>
    </cdr:from>
    <cdr:to>
      <cdr:x>0.43132</cdr:x>
      <cdr:y>0.36412</cdr:y>
    </cdr:to>
    <cdr:sp macro="" textlink="">
      <cdr:nvSpPr>
        <cdr:cNvPr id="5" name="Ellipse 4"/>
        <cdr:cNvSpPr/>
      </cdr:nvSpPr>
      <cdr:spPr>
        <a:xfrm xmlns:a="http://schemas.openxmlformats.org/drawingml/2006/main">
          <a:off x="2449052" y="676616"/>
          <a:ext cx="2086505" cy="907776"/>
        </a:xfrm>
        <a:prstGeom xmlns:a="http://schemas.openxmlformats.org/drawingml/2006/main" prst="ellipse">
          <a:avLst/>
        </a:prstGeom>
        <a:solidFill xmlns:a="http://schemas.openxmlformats.org/drawingml/2006/main">
          <a:schemeClr val="accent1">
            <a:lumMod val="40000"/>
            <a:lumOff val="60000"/>
          </a:schemeClr>
        </a:solidFill>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CA" sz="2000" dirty="0">
              <a:solidFill>
                <a:prstClr val="black"/>
              </a:solidFill>
              <a:latin typeface="Constantia"/>
            </a:rPr>
            <a:t>Actions  </a:t>
          </a:r>
          <a:endParaRPr lang="fr-CA" sz="2000" dirty="0">
            <a:solidFill>
              <a:prstClr val="black"/>
            </a:solidFill>
            <a:latin typeface="Constantia"/>
          </a:endParaRPr>
        </a:p>
      </cdr:txBody>
    </cdr:sp>
  </cdr:relSizeAnchor>
  <cdr:relSizeAnchor xmlns:cdr="http://schemas.openxmlformats.org/drawingml/2006/chartDrawing">
    <cdr:from>
      <cdr:x>0.51831</cdr:x>
      <cdr:y>0.05104</cdr:y>
    </cdr:from>
    <cdr:to>
      <cdr:x>0.71673</cdr:x>
      <cdr:y>0.25966</cdr:y>
    </cdr:to>
    <cdr:sp macro="" textlink="">
      <cdr:nvSpPr>
        <cdr:cNvPr id="6" name="Ellipse 5"/>
        <cdr:cNvSpPr/>
      </cdr:nvSpPr>
      <cdr:spPr>
        <a:xfrm xmlns:a="http://schemas.openxmlformats.org/drawingml/2006/main">
          <a:off x="5450305" y="222108"/>
          <a:ext cx="2086506" cy="907776"/>
        </a:xfrm>
        <a:prstGeom xmlns:a="http://schemas.openxmlformats.org/drawingml/2006/main" prst="ellipse">
          <a:avLst/>
        </a:prstGeom>
        <a:solidFill xmlns:a="http://schemas.openxmlformats.org/drawingml/2006/main">
          <a:schemeClr val="accent1">
            <a:lumMod val="40000"/>
            <a:lumOff val="60000"/>
          </a:schemeClr>
        </a:solidFill>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CA" sz="2000" dirty="0">
              <a:solidFill>
                <a:prstClr val="black"/>
              </a:solidFill>
              <a:latin typeface="Constantia"/>
            </a:rPr>
            <a:t>Actions  </a:t>
          </a:r>
          <a:endParaRPr lang="fr-CA" sz="2000" dirty="0">
            <a:solidFill>
              <a:prstClr val="black"/>
            </a:solidFill>
            <a:latin typeface="Constantia"/>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06B77-702C-4817-A481-6ABFE4A0ECBB}" type="datetimeFigureOut">
              <a:rPr lang="fr-CA" smtClean="0"/>
              <a:t>2023-10-03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8C6AC-D752-4820-9063-99ACD3ED8027}" type="slidenum">
              <a:rPr lang="fr-CA" smtClean="0"/>
              <a:t>‹N°›</a:t>
            </a:fld>
            <a:endParaRPr lang="fr-CA"/>
          </a:p>
        </p:txBody>
      </p:sp>
    </p:spTree>
    <p:extLst>
      <p:ext uri="{BB962C8B-B14F-4D97-AF65-F5344CB8AC3E}">
        <p14:creationId xmlns:p14="http://schemas.microsoft.com/office/powerpoint/2010/main" val="2141145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a:t>
            </a:fld>
            <a:endParaRPr lang="fr-CA"/>
          </a:p>
        </p:txBody>
      </p:sp>
    </p:spTree>
    <p:extLst>
      <p:ext uri="{BB962C8B-B14F-4D97-AF65-F5344CB8AC3E}">
        <p14:creationId xmlns:p14="http://schemas.microsoft.com/office/powerpoint/2010/main" val="317963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10</a:t>
            </a:fld>
            <a:endParaRPr lang="fr-CA"/>
          </a:p>
        </p:txBody>
      </p:sp>
    </p:spTree>
    <p:extLst>
      <p:ext uri="{BB962C8B-B14F-4D97-AF65-F5344CB8AC3E}">
        <p14:creationId xmlns:p14="http://schemas.microsoft.com/office/powerpoint/2010/main" val="392305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11</a:t>
            </a:fld>
            <a:endParaRPr lang="fr-CA"/>
          </a:p>
        </p:txBody>
      </p:sp>
    </p:spTree>
    <p:extLst>
      <p:ext uri="{BB962C8B-B14F-4D97-AF65-F5344CB8AC3E}">
        <p14:creationId xmlns:p14="http://schemas.microsoft.com/office/powerpoint/2010/main" val="1997233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CA"/>
          </a:p>
          <a:p>
            <a:r>
              <a:rPr lang="en-CA" b="1"/>
              <a:t>La </a:t>
            </a:r>
            <a:r>
              <a:rPr lang="en-CA" b="1" err="1"/>
              <a:t>stratégie</a:t>
            </a:r>
            <a:r>
              <a:rPr lang="en-CA" b="1"/>
              <a:t> </a:t>
            </a:r>
            <a:r>
              <a:rPr lang="en-CA" b="1" err="1"/>
              <a:t>syndicale</a:t>
            </a:r>
            <a:r>
              <a:rPr lang="en-CA" b="1"/>
              <a:t> </a:t>
            </a:r>
            <a:r>
              <a:rPr lang="en-CA" b="1" err="1"/>
              <a:t>peut</a:t>
            </a:r>
            <a:r>
              <a:rPr lang="en-CA" b="1" baseline="0"/>
              <a:t> </a:t>
            </a:r>
            <a:r>
              <a:rPr lang="en-CA" b="1" baseline="0" err="1"/>
              <a:t>être</a:t>
            </a:r>
            <a:r>
              <a:rPr lang="en-CA" b="1" baseline="0"/>
              <a:t> </a:t>
            </a:r>
            <a:r>
              <a:rPr lang="en-CA" b="1" baseline="0" err="1"/>
              <a:t>regroupée</a:t>
            </a:r>
            <a:r>
              <a:rPr lang="en-CA" b="1" baseline="0"/>
              <a:t> sous trois volets</a:t>
            </a:r>
            <a:r>
              <a:rPr lang="en-CA" baseline="0"/>
              <a:t>, </a:t>
            </a:r>
            <a:r>
              <a:rPr lang="en-CA" baseline="0" err="1"/>
              <a:t>soit</a:t>
            </a:r>
            <a:r>
              <a:rPr lang="en-CA" baseline="0"/>
              <a:t> la </a:t>
            </a:r>
            <a:r>
              <a:rPr lang="en-CA" baseline="0" err="1"/>
              <a:t>capacité</a:t>
            </a:r>
            <a:r>
              <a:rPr lang="en-CA" baseline="0"/>
              <a:t> de mobilisation,</a:t>
            </a:r>
            <a:r>
              <a:rPr lang="en-CA" u="sng" baseline="0"/>
              <a:t> la </a:t>
            </a:r>
            <a:r>
              <a:rPr lang="en-CA" u="sng" baseline="0" err="1"/>
              <a:t>nécessité</a:t>
            </a:r>
            <a:r>
              <a:rPr lang="en-CA" u="sng" baseline="0"/>
              <a:t> des actions</a:t>
            </a:r>
            <a:r>
              <a:rPr lang="en-CA" baseline="0"/>
              <a:t> et les </a:t>
            </a:r>
            <a:r>
              <a:rPr lang="en-CA" baseline="0" err="1"/>
              <a:t>ressources</a:t>
            </a:r>
            <a:r>
              <a:rPr lang="en-CA" baseline="0"/>
              <a:t> </a:t>
            </a:r>
            <a:r>
              <a:rPr lang="en-CA" baseline="0" err="1"/>
              <a:t>disponibles</a:t>
            </a:r>
            <a:endParaRPr lang="en-CA" baseline="0"/>
          </a:p>
          <a:p>
            <a:endParaRPr lang="en-CA" baseline="0"/>
          </a:p>
          <a:p>
            <a:r>
              <a:rPr lang="en-CA" b="1" baseline="0" err="1"/>
              <a:t>Ressources</a:t>
            </a:r>
            <a:r>
              <a:rPr lang="en-CA" b="1" baseline="0"/>
              <a:t> </a:t>
            </a:r>
            <a:r>
              <a:rPr lang="en-CA" b="1" baseline="0" err="1"/>
              <a:t>disponibles</a:t>
            </a:r>
            <a:r>
              <a:rPr lang="en-CA" b="1" baseline="0"/>
              <a:t>:</a:t>
            </a:r>
            <a:endParaRPr lang="en-CA" b="1" baseline="0">
              <a:ea typeface="Calibri"/>
              <a:cs typeface="Calibri"/>
            </a:endParaRPr>
          </a:p>
          <a:p>
            <a:pPr marL="241300" indent="-241300">
              <a:buAutoNum type="arabicParenR"/>
            </a:pPr>
            <a:r>
              <a:rPr lang="fr-CA"/>
              <a:t>Ressources humaines(Personnes élues tous niveaux,</a:t>
            </a:r>
            <a:r>
              <a:rPr lang="fr-CA" baseline="0"/>
              <a:t> </a:t>
            </a:r>
            <a:r>
              <a:rPr lang="fr-CA"/>
              <a:t>Personnes salariées du SPGQ,</a:t>
            </a:r>
            <a:r>
              <a:rPr lang="fr-CA" baseline="0"/>
              <a:t> </a:t>
            </a:r>
            <a:r>
              <a:rPr lang="fr-CA"/>
              <a:t>Personnes-ressources engagées temporairement)</a:t>
            </a:r>
            <a:endParaRPr lang="fr-CA">
              <a:ea typeface="Calibri"/>
              <a:cs typeface="Calibri"/>
            </a:endParaRPr>
          </a:p>
          <a:p>
            <a:pPr marL="241300" indent="-241300">
              <a:buAutoNum type="arabicParenR"/>
            </a:pPr>
            <a:r>
              <a:rPr lang="fr-CA"/>
              <a:t>Ressources matérielles(Matériel de promotion,</a:t>
            </a:r>
            <a:r>
              <a:rPr lang="fr-CA" baseline="0"/>
              <a:t> </a:t>
            </a:r>
            <a:r>
              <a:rPr lang="fr-CA"/>
              <a:t>Impression interne</a:t>
            </a:r>
            <a:r>
              <a:rPr lang="fr-CA" baseline="0"/>
              <a:t>, </a:t>
            </a:r>
            <a:r>
              <a:rPr lang="fr-CA"/>
              <a:t>Etc.)</a:t>
            </a:r>
            <a:endParaRPr lang="fr-CA">
              <a:ea typeface="Calibri"/>
              <a:cs typeface="Calibri"/>
            </a:endParaRPr>
          </a:p>
          <a:p>
            <a:pPr marL="241300" indent="-241300">
              <a:buAutoNum type="arabicParenR"/>
            </a:pPr>
            <a:r>
              <a:rPr lang="fr-CA"/>
              <a:t>Ressources financières</a:t>
            </a:r>
            <a:r>
              <a:rPr lang="fr-CA" baseline="0"/>
              <a:t> (</a:t>
            </a:r>
            <a:r>
              <a:rPr lang="fr-CA"/>
              <a:t>Budget du SPGQ</a:t>
            </a:r>
            <a:r>
              <a:rPr lang="fr-CA" baseline="0"/>
              <a:t> </a:t>
            </a:r>
            <a:r>
              <a:rPr lang="fr-CA"/>
              <a:t>Fond de grève)</a:t>
            </a:r>
            <a:endParaRPr lang="fr-CA">
              <a:ea typeface="Calibri"/>
              <a:cs typeface="Calibri"/>
            </a:endParaRPr>
          </a:p>
          <a:p>
            <a:r>
              <a:rPr lang="fr-CA" b="1"/>
              <a:t>Capacité de mobilisation:</a:t>
            </a:r>
            <a:endParaRPr lang="fr-CA" b="1">
              <a:ea typeface="Calibri"/>
              <a:cs typeface="Calibri"/>
            </a:endParaRPr>
          </a:p>
          <a:p>
            <a:pPr marL="241300" indent="-241300">
              <a:buAutoNum type="arabicParenR"/>
            </a:pPr>
            <a:r>
              <a:rPr lang="fr-CA"/>
              <a:t>Réseau de communication (Rôle de la personne déléguée,</a:t>
            </a:r>
            <a:r>
              <a:rPr lang="fr-CA" baseline="0"/>
              <a:t> </a:t>
            </a:r>
            <a:r>
              <a:rPr lang="fr-CA"/>
              <a:t>Liste de membres à jour)</a:t>
            </a:r>
            <a:endParaRPr lang="fr-CA">
              <a:ea typeface="Calibri"/>
              <a:cs typeface="Calibri"/>
            </a:endParaRPr>
          </a:p>
          <a:p>
            <a:pPr marL="241300" indent="-241300">
              <a:buAutoNum type="arabicParenR"/>
            </a:pPr>
            <a:r>
              <a:rPr lang="fr-CA"/>
              <a:t>Implication des ressources</a:t>
            </a:r>
            <a:r>
              <a:rPr lang="fr-CA" baseline="0"/>
              <a:t> (</a:t>
            </a:r>
            <a:r>
              <a:rPr lang="fr-CA"/>
              <a:t>Disponibilités  de chacun (à sa mesure,</a:t>
            </a:r>
            <a:r>
              <a:rPr lang="fr-CA" baseline="0"/>
              <a:t> </a:t>
            </a:r>
            <a:r>
              <a:rPr lang="fr-CA"/>
              <a:t>avec et selon ses compétences))</a:t>
            </a:r>
            <a:endParaRPr lang="fr-CA">
              <a:ea typeface="Calibri"/>
              <a:cs typeface="Calibri"/>
            </a:endParaRPr>
          </a:p>
          <a:p>
            <a:pPr marL="241300" indent="-241300">
              <a:buAutoNum type="arabicParenR"/>
            </a:pPr>
            <a:r>
              <a:rPr lang="fr-CA"/>
              <a:t>Motivation des troupes</a:t>
            </a:r>
            <a:r>
              <a:rPr lang="fr-CA" baseline="0"/>
              <a:t> (</a:t>
            </a:r>
            <a:r>
              <a:rPr lang="fr-CA"/>
              <a:t>Rencontre d’unités/ de section/ ADS,</a:t>
            </a:r>
            <a:r>
              <a:rPr lang="fr-CA" baseline="0"/>
              <a:t> </a:t>
            </a:r>
            <a:r>
              <a:rPr lang="fr-CA"/>
              <a:t>Babillard,</a:t>
            </a:r>
            <a:r>
              <a:rPr lang="fr-CA" baseline="0"/>
              <a:t> </a:t>
            </a:r>
            <a:r>
              <a:rPr lang="fr-CA"/>
              <a:t>contrer le discours patronal)</a:t>
            </a:r>
            <a:endParaRPr lang="fr-CA">
              <a:ea typeface="Calibri"/>
              <a:cs typeface="Calibri"/>
            </a:endParaRPr>
          </a:p>
          <a:p>
            <a:endParaRPr lang="fr-CA"/>
          </a:p>
        </p:txBody>
      </p:sp>
      <p:sp>
        <p:nvSpPr>
          <p:cNvPr id="4" name="Espace réservé du numéro de diapositive 3"/>
          <p:cNvSpPr>
            <a:spLocks noGrp="1"/>
          </p:cNvSpPr>
          <p:nvPr>
            <p:ph type="sldNum" sz="quarter" idx="10"/>
          </p:nvPr>
        </p:nvSpPr>
        <p:spPr/>
        <p:txBody>
          <a:bodyPr/>
          <a:lstStyle/>
          <a:p>
            <a:pPr defTabSz="966554">
              <a:defRPr/>
            </a:pPr>
            <a:fld id="{1B8D32B8-C153-40C7-A132-3AB06021B024}" type="slidenum">
              <a:rPr lang="fr-CA">
                <a:solidFill>
                  <a:prstClr val="black"/>
                </a:solidFill>
                <a:latin typeface="Calibri"/>
              </a:rPr>
              <a:pPr defTabSz="966554">
                <a:defRPr/>
              </a:pPr>
              <a:t>12</a:t>
            </a:fld>
            <a:endParaRPr lang="fr-CA">
              <a:solidFill>
                <a:prstClr val="black"/>
              </a:solidFill>
              <a:latin typeface="Calibri"/>
            </a:endParaRPr>
          </a:p>
        </p:txBody>
      </p:sp>
    </p:spTree>
    <p:extLst>
      <p:ext uri="{BB962C8B-B14F-4D97-AF65-F5344CB8AC3E}">
        <p14:creationId xmlns:p14="http://schemas.microsoft.com/office/powerpoint/2010/main" val="22911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aseline="0">
              <a:ea typeface="Calibri"/>
              <a:cs typeface="Calibri"/>
            </a:endParaRPr>
          </a:p>
          <a:p>
            <a:pPr marL="236761" indent="-236761">
              <a:buFont typeface="+mj-lt"/>
              <a:buAutoNum type="arabicPeriod"/>
            </a:pPr>
            <a:r>
              <a:rPr lang="fr-CA" baseline="0"/>
              <a:t>Il faut faire la distinction entre les moyens et la mobilisation (nous pouvons faire des actions qui ne nécessite pas de mobilisation,  mais si on veut maintenir la mobilisation il faut que nos actions soient mobilisatrice et aient une impact minimal.</a:t>
            </a:r>
          </a:p>
          <a:p>
            <a:pPr marL="236761" indent="-236761">
              <a:buFont typeface="+mj-lt"/>
              <a:buAutoNum type="arabicPeriod"/>
            </a:pPr>
            <a:r>
              <a:rPr lang="fr-CA" baseline="0"/>
              <a:t>Il faut que la </a:t>
            </a:r>
            <a:r>
              <a:rPr lang="fr-CA" u="sng" baseline="0"/>
              <a:t>mobilisation des membres soit en symbiose avec la négociation</a:t>
            </a:r>
            <a:r>
              <a:rPr lang="fr-CA" baseline="0"/>
              <a:t>. C’est-à-dire qu’au moment où nous serons au point de rupture au niveau de la négociation la mobilisation des membres doit être au maximum. </a:t>
            </a:r>
          </a:p>
          <a:p>
            <a:pPr marL="236761" indent="-236761">
              <a:buFont typeface="+mj-lt"/>
              <a:buAutoNum type="arabicPeriod"/>
            </a:pPr>
            <a:r>
              <a:rPr lang="fr-CA" u="sng"/>
              <a:t>La stratégie ne</a:t>
            </a:r>
            <a:r>
              <a:rPr lang="fr-CA" u="sng" baseline="0"/>
              <a:t> doit pas être fixe dans le temps</a:t>
            </a:r>
            <a:r>
              <a:rPr lang="fr-CA" baseline="0"/>
              <a:t>. La conjoncture pourrait faire en sorte que devions ajuster notre stratégie. Si des évènements survenaient et qui était propice à une augmentation des moyens de pression nous devons réagir . Ainsi, la stratégie de mobilisation doit constamment s’ajuster en fonction de la conjoncture.  </a:t>
            </a:r>
          </a:p>
          <a:p>
            <a:pPr marL="236761" indent="-236761">
              <a:buFont typeface="+mj-lt"/>
              <a:buAutoNum type="arabicPeriod"/>
            </a:pPr>
            <a:r>
              <a:rPr lang="fr-CA" u="sng" baseline="0"/>
              <a:t>La gradation des actions: </a:t>
            </a:r>
            <a:r>
              <a:rPr lang="fr-CA" u="none" baseline="0"/>
              <a:t> A</a:t>
            </a:r>
            <a:r>
              <a:rPr lang="fr-CA" baseline="0"/>
              <a:t>u début d’une négociation tous nos membres n’ont pas le même niveau de mobilisation, nous devons donc débuter avec des moyens plus légers afin de lancer un message clair à l’employeur  (il est vrai que des moyens légers ne changeront pas l'évolution d’une négo, toutefois, si les membres ne démontrent pas clairement leur appui aux revendications, l’employeur en sera informé et sa position tiendra compte de ce contexte). Sachez que l’employeur tiens de statistique de vos activités de mobilisation afin de déterminer si nos membres sont mobilisés. Votre comité de négo ne pourra pas changer le cours d’une négo s’il n’a pas l’appui de ses troupes. </a:t>
            </a:r>
          </a:p>
          <a:p>
            <a:pPr marL="236761" indent="-236761">
              <a:buFont typeface="+mj-lt"/>
              <a:buAutoNum type="arabicPeriod"/>
            </a:pPr>
            <a:endParaRPr lang="fr-CA" baseline="0"/>
          </a:p>
          <a:p>
            <a:r>
              <a:rPr lang="fr-CA" u="sng"/>
              <a:t>Stratégie globale intégrée  </a:t>
            </a:r>
          </a:p>
          <a:p>
            <a:endParaRPr lang="fr-CA" u="sng"/>
          </a:p>
          <a:p>
            <a:r>
              <a:rPr lang="fr-CA"/>
              <a:t>Les actions doivent être en concordance avec la négociation et être exercées à des moments stratégiques</a:t>
            </a:r>
          </a:p>
          <a:p>
            <a:pPr marL="236761" indent="-236761">
              <a:buFont typeface="+mj-lt"/>
              <a:buAutoNum type="arabicPeriod"/>
            </a:pPr>
            <a:endParaRPr lang="fr-CA"/>
          </a:p>
          <a:p>
            <a:r>
              <a:rPr lang="fr-CA"/>
              <a:t>Pour ce faire :</a:t>
            </a:r>
          </a:p>
          <a:p>
            <a:pPr marL="1183805" lvl="2" indent="-236761">
              <a:buFont typeface="+mj-lt"/>
              <a:buAutoNum type="arabicPeriod"/>
            </a:pPr>
            <a:r>
              <a:rPr lang="fr-CA"/>
              <a:t>Estimer dans le temps la durée de la négociation </a:t>
            </a:r>
          </a:p>
          <a:p>
            <a:pPr marL="1183805" lvl="2" indent="-236761">
              <a:buFont typeface="+mj-lt"/>
              <a:buAutoNum type="arabicPeriod"/>
            </a:pPr>
            <a:r>
              <a:rPr lang="fr-CA"/>
              <a:t>Déterminer les moments stratégiques </a:t>
            </a:r>
          </a:p>
          <a:p>
            <a:pPr marL="1183805" lvl="2" indent="-236761">
              <a:buFont typeface="+mj-lt"/>
              <a:buAutoNum type="arabicPeriod"/>
            </a:pPr>
            <a:r>
              <a:rPr lang="fr-CA"/>
              <a:t>Demandes rassembleuses </a:t>
            </a:r>
          </a:p>
          <a:p>
            <a:pPr marL="1183805" lvl="2" indent="-236761">
              <a:buFont typeface="+mj-lt"/>
              <a:buAutoNum type="arabicPeriod"/>
            </a:pPr>
            <a:r>
              <a:rPr lang="fr-CA"/>
              <a:t>Demandes qui s’inscrivent dans un consensus social</a:t>
            </a:r>
          </a:p>
          <a:p>
            <a:pPr marL="1183805" lvl="2" indent="-236761">
              <a:buFont typeface="+mj-lt"/>
              <a:buAutoNum type="arabicPeriod"/>
            </a:pPr>
            <a:r>
              <a:rPr lang="fr-CA"/>
              <a:t>Communication</a:t>
            </a:r>
          </a:p>
          <a:p>
            <a:pPr marL="1183805" lvl="2" indent="-236761">
              <a:buFont typeface="+mj-lt"/>
              <a:buAutoNum type="arabicPeriod"/>
            </a:pPr>
            <a:r>
              <a:rPr lang="fr-CA"/>
              <a:t>Promouvoir les revendications </a:t>
            </a:r>
          </a:p>
          <a:p>
            <a:pPr marL="1183805" lvl="2" indent="-236761">
              <a:buFont typeface="+mj-lt"/>
              <a:buAutoNum type="arabicPeriod"/>
            </a:pPr>
            <a:r>
              <a:rPr lang="fr-CA"/>
              <a:t>Les emplois des personnes possessionnelles</a:t>
            </a:r>
          </a:p>
          <a:p>
            <a:pPr marL="1183805" lvl="2" indent="-236761">
              <a:buFont typeface="+mj-lt"/>
              <a:buAutoNum type="arabicPeriod"/>
            </a:pPr>
            <a:r>
              <a:rPr lang="fr-CA"/>
              <a:t>Informer les membres   </a:t>
            </a:r>
          </a:p>
          <a:p>
            <a:pPr marL="1183805" lvl="2" indent="-236761">
              <a:buFont typeface="+mj-lt"/>
              <a:buAutoNum type="arabicPeriod"/>
            </a:pPr>
            <a:r>
              <a:rPr lang="fr-CA"/>
              <a:t>Appliquer les actions de façon graduelle et ces dernières doivent être exercées à des moments stratégiques en fonction de la planification </a:t>
            </a:r>
          </a:p>
        </p:txBody>
      </p:sp>
      <p:sp>
        <p:nvSpPr>
          <p:cNvPr id="4" name="Espace réservé du numéro de diapositive 3"/>
          <p:cNvSpPr>
            <a:spLocks noGrp="1"/>
          </p:cNvSpPr>
          <p:nvPr>
            <p:ph type="sldNum" sz="quarter" idx="10"/>
          </p:nvPr>
        </p:nvSpPr>
        <p:spPr/>
        <p:txBody>
          <a:bodyPr/>
          <a:lstStyle/>
          <a:p>
            <a:fld id="{8B8B234E-635D-49D0-B990-61C1508257E6}" type="slidenum">
              <a:rPr lang="fr-CA" smtClean="0"/>
              <a:t>13</a:t>
            </a:fld>
            <a:endParaRPr lang="fr-CA"/>
          </a:p>
        </p:txBody>
      </p:sp>
    </p:spTree>
    <p:extLst>
      <p:ext uri="{BB962C8B-B14F-4D97-AF65-F5344CB8AC3E}">
        <p14:creationId xmlns:p14="http://schemas.microsoft.com/office/powerpoint/2010/main" val="2010238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14</a:t>
            </a:fld>
            <a:endParaRPr lang="fr-CA"/>
          </a:p>
        </p:txBody>
      </p:sp>
    </p:spTree>
    <p:extLst>
      <p:ext uri="{BB962C8B-B14F-4D97-AF65-F5344CB8AC3E}">
        <p14:creationId xmlns:p14="http://schemas.microsoft.com/office/powerpoint/2010/main" val="2152712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En </a:t>
            </a:r>
            <a:r>
              <a:rPr lang="en-US" err="1">
                <a:ea typeface="Calibri"/>
                <a:cs typeface="Calibri"/>
              </a:rPr>
              <a:t>groupe</a:t>
            </a:r>
            <a:r>
              <a:rPr lang="en-US">
                <a:ea typeface="Calibri"/>
                <a:cs typeface="Calibri"/>
              </a:rPr>
              <a:t> on </a:t>
            </a:r>
            <a:r>
              <a:rPr lang="en-US" err="1">
                <a:ea typeface="Calibri"/>
                <a:cs typeface="Calibri"/>
              </a:rPr>
              <a:t>vous</a:t>
            </a:r>
            <a:r>
              <a:rPr lang="en-US">
                <a:ea typeface="Calibri"/>
                <a:cs typeface="Calibri"/>
              </a:rPr>
              <a:t> </a:t>
            </a:r>
            <a:r>
              <a:rPr lang="en-US" err="1">
                <a:ea typeface="Calibri"/>
                <a:cs typeface="Calibri"/>
              </a:rPr>
              <a:t>demande</a:t>
            </a:r>
            <a:r>
              <a:rPr lang="en-US">
                <a:ea typeface="Calibri"/>
                <a:cs typeface="Calibri"/>
              </a:rPr>
              <a:t> </a:t>
            </a:r>
            <a:r>
              <a:rPr lang="en-US" err="1">
                <a:ea typeface="Calibri"/>
                <a:cs typeface="Calibri"/>
              </a:rPr>
              <a:t>d'établir</a:t>
            </a:r>
            <a:r>
              <a:rPr lang="en-US">
                <a:ea typeface="Calibri"/>
                <a:cs typeface="Calibri"/>
              </a:rPr>
              <a:t> </a:t>
            </a:r>
            <a:r>
              <a:rPr lang="en-US" err="1">
                <a:ea typeface="Calibri"/>
                <a:cs typeface="Calibri"/>
              </a:rPr>
              <a:t>une</a:t>
            </a:r>
            <a:r>
              <a:rPr lang="en-US">
                <a:ea typeface="Calibri"/>
                <a:cs typeface="Calibri"/>
              </a:rPr>
              <a:t> </a:t>
            </a:r>
            <a:r>
              <a:rPr lang="en-US" err="1">
                <a:ea typeface="Calibri"/>
                <a:cs typeface="Calibri"/>
              </a:rPr>
              <a:t>liste</a:t>
            </a:r>
            <a:r>
              <a:rPr lang="en-US">
                <a:ea typeface="Calibri"/>
                <a:cs typeface="Calibri"/>
              </a:rPr>
              <a:t> de </a:t>
            </a:r>
            <a:r>
              <a:rPr lang="en-US" err="1">
                <a:ea typeface="Calibri"/>
                <a:cs typeface="Calibri"/>
              </a:rPr>
              <a:t>moyens</a:t>
            </a:r>
            <a:r>
              <a:rPr lang="en-US">
                <a:ea typeface="Calibri"/>
                <a:cs typeface="Calibri"/>
              </a:rPr>
              <a:t> de pression de </a:t>
            </a:r>
            <a:r>
              <a:rPr lang="en-US" err="1">
                <a:ea typeface="Calibri"/>
                <a:cs typeface="Calibri"/>
              </a:rPr>
              <a:t>légers</a:t>
            </a:r>
            <a:r>
              <a:rPr lang="en-US">
                <a:ea typeface="Calibri"/>
                <a:cs typeface="Calibri"/>
              </a:rPr>
              <a:t>  </a:t>
            </a:r>
            <a:r>
              <a:rPr lang="en-US" err="1">
                <a:ea typeface="Calibri"/>
                <a:cs typeface="Calibri"/>
              </a:rPr>
              <a:t>lourd</a:t>
            </a:r>
            <a:r>
              <a:rPr lang="en-US">
                <a:ea typeface="Calibri"/>
                <a:cs typeface="Calibri"/>
              </a:rPr>
              <a:t> </a:t>
            </a:r>
            <a:endParaRPr lang="fr-FR"/>
          </a:p>
          <a:p>
            <a:r>
              <a:rPr lang="en-US">
                <a:ea typeface="Calibri"/>
                <a:cs typeface="Calibri"/>
              </a:rPr>
              <a:t>                   </a:t>
            </a:r>
            <a:r>
              <a:rPr lang="en-US" b="1">
                <a:ea typeface="Calibri"/>
                <a:cs typeface="Calibri"/>
              </a:rPr>
              <a:t>(</a:t>
            </a:r>
            <a:r>
              <a:rPr lang="en-US" b="1" err="1">
                <a:ea typeface="Calibri"/>
                <a:cs typeface="Calibri"/>
              </a:rPr>
              <a:t>exemple</a:t>
            </a:r>
            <a:r>
              <a:rPr lang="en-US" b="1">
                <a:ea typeface="Calibri"/>
                <a:cs typeface="Calibri"/>
              </a:rPr>
              <a:t>: </a:t>
            </a:r>
            <a:r>
              <a:rPr lang="en-US" b="1" err="1">
                <a:ea typeface="Calibri"/>
                <a:cs typeface="Calibri"/>
              </a:rPr>
              <a:t>actuellement</a:t>
            </a:r>
            <a:r>
              <a:rPr lang="en-US" b="1">
                <a:ea typeface="Calibri"/>
                <a:cs typeface="Calibri"/>
              </a:rPr>
              <a:t> le port d'un </a:t>
            </a:r>
            <a:r>
              <a:rPr lang="en-US" b="1" err="1">
                <a:ea typeface="Calibri"/>
                <a:cs typeface="Calibri"/>
              </a:rPr>
              <a:t>autocollant</a:t>
            </a:r>
            <a:r>
              <a:rPr lang="en-US" b="1">
                <a:ea typeface="Calibri"/>
                <a:cs typeface="Calibri"/>
              </a:rPr>
              <a:t> </a:t>
            </a:r>
            <a:r>
              <a:rPr lang="en-US" b="1" err="1">
                <a:ea typeface="Calibri"/>
                <a:cs typeface="Calibri"/>
              </a:rPr>
              <a:t>comme</a:t>
            </a:r>
            <a:r>
              <a:rPr lang="en-US" b="1">
                <a:ea typeface="Calibri"/>
                <a:cs typeface="Calibri"/>
              </a:rPr>
              <a:t> </a:t>
            </a:r>
            <a:r>
              <a:rPr lang="en-US" b="1" u="sng">
                <a:ea typeface="Calibri"/>
                <a:cs typeface="Calibri"/>
              </a:rPr>
              <a:t>le </a:t>
            </a:r>
            <a:r>
              <a:rPr lang="en-US" b="1" u="sng" err="1">
                <a:ea typeface="Calibri"/>
                <a:cs typeface="Calibri"/>
              </a:rPr>
              <a:t>coeur</a:t>
            </a:r>
            <a:r>
              <a:rPr lang="en-US" b="1" u="sng">
                <a:ea typeface="Calibri"/>
                <a:cs typeface="Calibri"/>
              </a:rPr>
              <a:t> bleu, les pauses,</a:t>
            </a:r>
            <a:r>
              <a:rPr lang="en-US" b="1">
                <a:ea typeface="Calibri"/>
                <a:cs typeface="Calibri"/>
              </a:rPr>
              <a:t> </a:t>
            </a:r>
            <a:r>
              <a:rPr lang="en-US" b="1" err="1">
                <a:ea typeface="Calibri"/>
                <a:cs typeface="Calibri"/>
              </a:rPr>
              <a:t>jusqu'à</a:t>
            </a:r>
            <a:r>
              <a:rPr lang="en-US" b="1">
                <a:ea typeface="Calibri"/>
                <a:cs typeface="Calibri"/>
              </a:rPr>
              <a:t> la </a:t>
            </a:r>
            <a:r>
              <a:rPr lang="en-US" b="1" err="1">
                <a:ea typeface="Calibri"/>
                <a:cs typeface="Calibri"/>
              </a:rPr>
              <a:t>grève</a:t>
            </a:r>
            <a:r>
              <a:rPr lang="en-US" b="1">
                <a:ea typeface="Calibri"/>
                <a:cs typeface="Calibri"/>
              </a:rPr>
              <a:t>)</a:t>
            </a:r>
          </a:p>
          <a:p>
            <a:endParaRPr lang="en-US" b="1">
              <a:ea typeface="Calibri"/>
              <a:cs typeface="Calibri"/>
            </a:endParaRPr>
          </a:p>
          <a:p>
            <a:r>
              <a:rPr lang="en-US"/>
              <a:t>Accord et </a:t>
            </a:r>
            <a:r>
              <a:rPr lang="en-US" err="1"/>
              <a:t>consentement</a:t>
            </a:r>
            <a:r>
              <a:rPr lang="en-US"/>
              <a:t> du plus grand </a:t>
            </a:r>
            <a:r>
              <a:rPr lang="en-US" err="1"/>
              <a:t>nombre</a:t>
            </a:r>
            <a:r>
              <a:rPr lang="en-US"/>
              <a:t> de membres, de </a:t>
            </a:r>
            <a:r>
              <a:rPr lang="en-US" err="1"/>
              <a:t>l'opinion</a:t>
            </a:r>
            <a:r>
              <a:rPr lang="en-US"/>
              <a:t> </a:t>
            </a:r>
            <a:r>
              <a:rPr lang="en-US" err="1"/>
              <a:t>publique</a:t>
            </a:r>
            <a:r>
              <a:rPr lang="en-US"/>
              <a:t> : Consensus social.</a:t>
            </a:r>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15</a:t>
            </a:fld>
            <a:endParaRPr lang="fr-CA"/>
          </a:p>
        </p:txBody>
      </p:sp>
    </p:spTree>
    <p:extLst>
      <p:ext uri="{BB962C8B-B14F-4D97-AF65-F5344CB8AC3E}">
        <p14:creationId xmlns:p14="http://schemas.microsoft.com/office/powerpoint/2010/main" val="3124873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a:t>Pour que les </a:t>
            </a:r>
            <a:r>
              <a:rPr lang="en-US" b="1" err="1"/>
              <a:t>moyens</a:t>
            </a:r>
            <a:r>
              <a:rPr lang="en-US" b="1"/>
              <a:t> de pression </a:t>
            </a:r>
            <a:r>
              <a:rPr lang="en-US" b="1" err="1"/>
              <a:t>soient</a:t>
            </a:r>
            <a:r>
              <a:rPr lang="en-US" b="1"/>
              <a:t> </a:t>
            </a:r>
            <a:r>
              <a:rPr lang="en-US" b="1" err="1"/>
              <a:t>jugés</a:t>
            </a:r>
            <a:r>
              <a:rPr lang="en-US" b="1"/>
              <a:t> </a:t>
            </a:r>
            <a:r>
              <a:rPr lang="en-US" b="1" err="1"/>
              <a:t>légaux</a:t>
            </a:r>
            <a:r>
              <a:rPr lang="en-US"/>
              <a:t>, </a:t>
            </a:r>
            <a:r>
              <a:rPr lang="en-US" err="1"/>
              <a:t>ils</a:t>
            </a:r>
            <a:r>
              <a:rPr lang="en-US"/>
              <a:t> ne </a:t>
            </a:r>
            <a:r>
              <a:rPr lang="en-US" err="1"/>
              <a:t>doivent</a:t>
            </a:r>
            <a:r>
              <a:rPr lang="en-US"/>
              <a:t> pas </a:t>
            </a:r>
            <a:r>
              <a:rPr lang="en-US" err="1"/>
              <a:t>entraver</a:t>
            </a:r>
            <a:r>
              <a:rPr lang="en-US"/>
              <a:t> les services à rendre</a:t>
            </a:r>
            <a:endParaRPr lang="fr-FR"/>
          </a:p>
          <a:p>
            <a:r>
              <a:rPr lang="en-US"/>
              <a:t>. </a:t>
            </a:r>
            <a:endParaRPr lang="fr-FR">
              <a:ea typeface="Calibri"/>
              <a:cs typeface="Calibri"/>
            </a:endParaRPr>
          </a:p>
          <a:p>
            <a:r>
              <a:rPr lang="en-US" err="1"/>
              <a:t>Évidemment</a:t>
            </a:r>
            <a:r>
              <a:rPr lang="en-US"/>
              <a:t> nous ne </a:t>
            </a:r>
            <a:r>
              <a:rPr lang="en-US" err="1"/>
              <a:t>parlons</a:t>
            </a:r>
            <a:r>
              <a:rPr lang="en-US"/>
              <a:t> pas de </a:t>
            </a:r>
            <a:r>
              <a:rPr lang="en-US" err="1"/>
              <a:t>grève</a:t>
            </a:r>
            <a:r>
              <a:rPr lang="en-US"/>
              <a:t> ici.</a:t>
            </a:r>
            <a:endParaRPr lang="fr-FR"/>
          </a:p>
          <a:p>
            <a:r>
              <a:rPr lang="en-US" b="1"/>
              <a:t> </a:t>
            </a:r>
            <a:r>
              <a:rPr lang="en-US" b="1" err="1"/>
              <a:t>Voici</a:t>
            </a:r>
            <a:r>
              <a:rPr lang="en-US" b="1"/>
              <a:t> des </a:t>
            </a:r>
            <a:r>
              <a:rPr lang="en-US" b="1" err="1"/>
              <a:t>moyens</a:t>
            </a:r>
            <a:r>
              <a:rPr lang="en-US" b="1"/>
              <a:t> de pression qui </a:t>
            </a:r>
            <a:r>
              <a:rPr lang="en-US" b="1" err="1"/>
              <a:t>ont</a:t>
            </a:r>
            <a:r>
              <a:rPr lang="en-US" b="1"/>
              <a:t> </a:t>
            </a:r>
            <a:r>
              <a:rPr lang="en-US" b="1" err="1"/>
              <a:t>été</a:t>
            </a:r>
            <a:r>
              <a:rPr lang="en-US" b="1"/>
              <a:t> </a:t>
            </a:r>
            <a:r>
              <a:rPr lang="en-US" b="1" err="1"/>
              <a:t>jugés</a:t>
            </a:r>
            <a:r>
              <a:rPr lang="en-US" b="1"/>
              <a:t> </a:t>
            </a:r>
            <a:r>
              <a:rPr lang="en-US" b="1" err="1"/>
              <a:t>légaux</a:t>
            </a:r>
            <a:r>
              <a:rPr lang="en-US" b="1"/>
              <a:t>.</a:t>
            </a:r>
            <a:r>
              <a:rPr lang="en-US"/>
              <a:t> </a:t>
            </a:r>
            <a:endParaRPr lang="fr-FR"/>
          </a:p>
          <a:p>
            <a:r>
              <a:rPr lang="en-US"/>
              <a:t>L’utilisation des </a:t>
            </a:r>
            <a:r>
              <a:rPr lang="en-US" err="1"/>
              <a:t>médias</a:t>
            </a:r>
            <a:r>
              <a:rPr lang="en-US"/>
              <a:t> </a:t>
            </a:r>
            <a:r>
              <a:rPr lang="en-US" err="1"/>
              <a:t>sociaux</a:t>
            </a:r>
            <a:r>
              <a:rPr lang="en-US"/>
              <a:t> pour faire </a:t>
            </a:r>
            <a:r>
              <a:rPr lang="en-US" err="1"/>
              <a:t>circuler</a:t>
            </a:r>
            <a:r>
              <a:rPr lang="en-US"/>
              <a:t> les arguments </a:t>
            </a:r>
            <a:r>
              <a:rPr lang="en-US" err="1"/>
              <a:t>justifiant</a:t>
            </a:r>
            <a:r>
              <a:rPr lang="en-US"/>
              <a:t> la position </a:t>
            </a:r>
            <a:r>
              <a:rPr lang="en-US" err="1"/>
              <a:t>syndicale</a:t>
            </a:r>
            <a:r>
              <a:rPr lang="en-US"/>
              <a:t>. De </a:t>
            </a:r>
            <a:r>
              <a:rPr lang="en-US" err="1"/>
              <a:t>même</a:t>
            </a:r>
            <a:r>
              <a:rPr lang="en-US"/>
              <a:t> la </a:t>
            </a:r>
            <a:r>
              <a:rPr lang="en-US" err="1"/>
              <a:t>prise</a:t>
            </a:r>
            <a:r>
              <a:rPr lang="en-US"/>
              <a:t> de photo </a:t>
            </a:r>
            <a:r>
              <a:rPr lang="en-US" err="1"/>
              <a:t>ou</a:t>
            </a:r>
            <a:r>
              <a:rPr lang="en-US"/>
              <a:t> de </a:t>
            </a:r>
            <a:r>
              <a:rPr lang="en-US" err="1"/>
              <a:t>vidéo</a:t>
            </a:r>
            <a:r>
              <a:rPr lang="en-US"/>
              <a:t> sur la </a:t>
            </a:r>
            <a:r>
              <a:rPr lang="en-US" err="1"/>
              <a:t>ligne</a:t>
            </a:r>
            <a:r>
              <a:rPr lang="en-US"/>
              <a:t> de </a:t>
            </a:r>
            <a:r>
              <a:rPr lang="en-US" err="1"/>
              <a:t>piquetage</a:t>
            </a:r>
            <a:r>
              <a:rPr lang="en-US"/>
              <a:t> pour identifier </a:t>
            </a:r>
            <a:r>
              <a:rPr lang="en-US" err="1"/>
              <a:t>ou</a:t>
            </a:r>
            <a:r>
              <a:rPr lang="en-US"/>
              <a:t> faire </a:t>
            </a:r>
            <a:r>
              <a:rPr lang="en-US" err="1"/>
              <a:t>voir</a:t>
            </a:r>
            <a:r>
              <a:rPr lang="en-US"/>
              <a:t> </a:t>
            </a:r>
            <a:r>
              <a:rPr lang="en-US" err="1"/>
              <a:t>ceux</a:t>
            </a:r>
            <a:r>
              <a:rPr lang="en-US"/>
              <a:t> qui la </a:t>
            </a:r>
            <a:r>
              <a:rPr lang="en-US" err="1"/>
              <a:t>franchissent</a:t>
            </a:r>
            <a:r>
              <a:rPr lang="en-US"/>
              <a:t>. Ce </a:t>
            </a:r>
            <a:r>
              <a:rPr lang="en-US" err="1"/>
              <a:t>qu’il</a:t>
            </a:r>
            <a:r>
              <a:rPr lang="en-US"/>
              <a:t> faut </a:t>
            </a:r>
            <a:r>
              <a:rPr lang="en-US" err="1"/>
              <a:t>comprendre</a:t>
            </a:r>
            <a:r>
              <a:rPr lang="en-US"/>
              <a:t> </a:t>
            </a:r>
            <a:r>
              <a:rPr lang="en-US" err="1"/>
              <a:t>c’est</a:t>
            </a:r>
            <a:r>
              <a:rPr lang="en-US"/>
              <a:t> que </a:t>
            </a:r>
            <a:r>
              <a:rPr lang="en-US" err="1"/>
              <a:t>l’idée</a:t>
            </a:r>
            <a:r>
              <a:rPr lang="en-US"/>
              <a:t> d’être </a:t>
            </a:r>
            <a:r>
              <a:rPr lang="en-US" err="1"/>
              <a:t>identifiée</a:t>
            </a:r>
            <a:r>
              <a:rPr lang="en-US"/>
              <a:t> </a:t>
            </a:r>
            <a:r>
              <a:rPr lang="en-US" err="1"/>
              <a:t>ou</a:t>
            </a:r>
            <a:r>
              <a:rPr lang="en-US"/>
              <a:t> </a:t>
            </a:r>
            <a:r>
              <a:rPr lang="en-US" err="1"/>
              <a:t>reconnue</a:t>
            </a:r>
            <a:r>
              <a:rPr lang="en-US"/>
              <a:t> au moment de traverser </a:t>
            </a:r>
            <a:r>
              <a:rPr lang="en-US" err="1"/>
              <a:t>une</a:t>
            </a:r>
            <a:r>
              <a:rPr lang="en-US"/>
              <a:t> </a:t>
            </a:r>
            <a:r>
              <a:rPr lang="en-US" err="1"/>
              <a:t>ligne</a:t>
            </a:r>
            <a:r>
              <a:rPr lang="en-US"/>
              <a:t> de </a:t>
            </a:r>
            <a:r>
              <a:rPr lang="en-US" err="1"/>
              <a:t>piquetage</a:t>
            </a:r>
            <a:r>
              <a:rPr lang="en-US"/>
              <a:t> rend </a:t>
            </a:r>
            <a:r>
              <a:rPr lang="en-US" err="1"/>
              <a:t>inconfortable</a:t>
            </a:r>
            <a:r>
              <a:rPr lang="en-US"/>
              <a:t>. Un piquet de </a:t>
            </a:r>
            <a:r>
              <a:rPr lang="en-US" err="1"/>
              <a:t>grève</a:t>
            </a:r>
            <a:r>
              <a:rPr lang="en-US"/>
              <a:t> </a:t>
            </a:r>
            <a:r>
              <a:rPr lang="en-US" err="1"/>
              <a:t>tente</a:t>
            </a:r>
            <a:r>
              <a:rPr lang="en-US"/>
              <a:t> le plus </a:t>
            </a:r>
            <a:r>
              <a:rPr lang="en-US" err="1"/>
              <a:t>souvent</a:t>
            </a:r>
            <a:r>
              <a:rPr lang="en-US"/>
              <a:t> </a:t>
            </a:r>
            <a:r>
              <a:rPr lang="en-US" err="1"/>
              <a:t>d’attirer</a:t>
            </a:r>
            <a:r>
              <a:rPr lang="en-US"/>
              <a:t> la </a:t>
            </a:r>
            <a:r>
              <a:rPr lang="en-US" err="1"/>
              <a:t>solidarité</a:t>
            </a:r>
            <a:r>
              <a:rPr lang="en-US"/>
              <a:t>. </a:t>
            </a:r>
            <a:r>
              <a:rPr lang="en-US" err="1"/>
              <a:t>C’est</a:t>
            </a:r>
            <a:r>
              <a:rPr lang="en-US"/>
              <a:t> </a:t>
            </a:r>
            <a:r>
              <a:rPr lang="en-US" err="1"/>
              <a:t>pourquoi</a:t>
            </a:r>
            <a:r>
              <a:rPr lang="en-US"/>
              <a:t> on ne traverse un piquet de </a:t>
            </a:r>
            <a:r>
              <a:rPr lang="en-US" err="1"/>
              <a:t>grève</a:t>
            </a:r>
            <a:r>
              <a:rPr lang="en-US"/>
              <a:t> que </a:t>
            </a:r>
            <a:r>
              <a:rPr lang="en-US" err="1"/>
              <a:t>lorsque</a:t>
            </a:r>
            <a:r>
              <a:rPr lang="en-US"/>
              <a:t> </a:t>
            </a:r>
            <a:r>
              <a:rPr lang="en-US" err="1"/>
              <a:t>l’employeur</a:t>
            </a:r>
            <a:r>
              <a:rPr lang="en-US"/>
              <a:t> </a:t>
            </a:r>
            <a:r>
              <a:rPr lang="en-US" err="1"/>
              <a:t>peut</a:t>
            </a:r>
            <a:r>
              <a:rPr lang="en-US"/>
              <a:t> assurer </a:t>
            </a:r>
            <a:r>
              <a:rPr lang="en-US" err="1"/>
              <a:t>notre</a:t>
            </a:r>
            <a:r>
              <a:rPr lang="en-US"/>
              <a:t> </a:t>
            </a:r>
            <a:r>
              <a:rPr lang="en-US" err="1"/>
              <a:t>sécurité</a:t>
            </a:r>
            <a:r>
              <a:rPr lang="en-US"/>
              <a:t>. Et </a:t>
            </a:r>
            <a:r>
              <a:rPr lang="en-US" err="1"/>
              <a:t>notre</a:t>
            </a:r>
            <a:r>
              <a:rPr lang="en-US"/>
              <a:t> </a:t>
            </a:r>
            <a:r>
              <a:rPr lang="en-US" err="1"/>
              <a:t>sécurité</a:t>
            </a:r>
            <a:r>
              <a:rPr lang="en-US"/>
              <a:t> </a:t>
            </a:r>
            <a:r>
              <a:rPr lang="en-US" err="1"/>
              <a:t>est</a:t>
            </a:r>
            <a:r>
              <a:rPr lang="en-US"/>
              <a:t> </a:t>
            </a:r>
            <a:r>
              <a:rPr lang="en-US" err="1"/>
              <a:t>menacée</a:t>
            </a:r>
            <a:r>
              <a:rPr lang="en-US"/>
              <a:t> </a:t>
            </a:r>
            <a:r>
              <a:rPr lang="en-US" err="1"/>
              <a:t>dès</a:t>
            </a:r>
            <a:r>
              <a:rPr lang="en-US"/>
              <a:t> </a:t>
            </a:r>
            <a:r>
              <a:rPr lang="en-US" err="1"/>
              <a:t>qu’un</a:t>
            </a:r>
            <a:r>
              <a:rPr lang="en-US"/>
              <a:t> piquet de </a:t>
            </a:r>
            <a:r>
              <a:rPr lang="en-US" err="1"/>
              <a:t>grève</a:t>
            </a:r>
            <a:r>
              <a:rPr lang="en-US"/>
              <a:t> </a:t>
            </a:r>
            <a:r>
              <a:rPr lang="en-US" err="1"/>
              <a:t>est</a:t>
            </a:r>
            <a:r>
              <a:rPr lang="en-US"/>
              <a:t> </a:t>
            </a:r>
            <a:r>
              <a:rPr lang="en-US" err="1"/>
              <a:t>nombreux</a:t>
            </a:r>
            <a:r>
              <a:rPr lang="en-US"/>
              <a:t> et </a:t>
            </a:r>
            <a:r>
              <a:rPr lang="en-US" err="1"/>
              <a:t>serré</a:t>
            </a:r>
            <a:r>
              <a:rPr lang="en-US"/>
              <a:t> </a:t>
            </a:r>
            <a:r>
              <a:rPr lang="en-US" err="1"/>
              <a:t>ou</a:t>
            </a:r>
            <a:r>
              <a:rPr lang="en-US"/>
              <a:t> </a:t>
            </a:r>
            <a:r>
              <a:rPr lang="en-US" err="1"/>
              <a:t>menaçant</a:t>
            </a:r>
            <a:r>
              <a:rPr lang="en-US"/>
              <a:t>.  </a:t>
            </a:r>
            <a:endParaRPr lang="fr-FR">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16</a:t>
            </a:fld>
            <a:endParaRPr lang="fr-CA"/>
          </a:p>
        </p:txBody>
      </p:sp>
    </p:spTree>
    <p:extLst>
      <p:ext uri="{BB962C8B-B14F-4D97-AF65-F5344CB8AC3E}">
        <p14:creationId xmlns:p14="http://schemas.microsoft.com/office/powerpoint/2010/main" val="1547951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 Il y a une abondante jurisprudence qui autorise le port de macaron, le placardage d'affiche ou d'autocollants, etc. </a:t>
            </a:r>
            <a:endParaRPr lang="fr-FR" b="1"/>
          </a:p>
          <a:p>
            <a:r>
              <a:rPr lang="en-US" b="1"/>
              <a:t>               En autant que ceux-ci comporte des messages NEUTRES</a:t>
            </a:r>
            <a:endParaRPr lang="fr-FR" b="1">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17</a:t>
            </a:fld>
            <a:endParaRPr lang="fr-CA"/>
          </a:p>
        </p:txBody>
      </p:sp>
    </p:spTree>
    <p:extLst>
      <p:ext uri="{BB962C8B-B14F-4D97-AF65-F5344CB8AC3E}">
        <p14:creationId xmlns:p14="http://schemas.microsoft.com/office/powerpoint/2010/main" val="928694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err="1"/>
              <a:t>Piquetage</a:t>
            </a:r>
            <a:r>
              <a:rPr lang="en-US"/>
              <a:t> </a:t>
            </a:r>
            <a:r>
              <a:rPr lang="en-US" err="1"/>
              <a:t>primaire</a:t>
            </a:r>
            <a:endParaRPr lang="fr-FR" err="1"/>
          </a:p>
          <a:p>
            <a:pPr marL="171450" indent="-171450">
              <a:buFont typeface="Arial"/>
              <a:buChar char="•"/>
            </a:pPr>
            <a:r>
              <a:rPr lang="en-US"/>
              <a:t>           </a:t>
            </a:r>
            <a:r>
              <a:rPr lang="en-US" err="1"/>
              <a:t>Piquetage</a:t>
            </a:r>
            <a:r>
              <a:rPr lang="en-US"/>
              <a:t> </a:t>
            </a:r>
            <a:r>
              <a:rPr lang="en-US" err="1"/>
              <a:t>dirigé</a:t>
            </a:r>
            <a:r>
              <a:rPr lang="en-US"/>
              <a:t> </a:t>
            </a:r>
            <a:r>
              <a:rPr lang="en-US" err="1"/>
              <a:t>contre</a:t>
            </a:r>
            <a:r>
              <a:rPr lang="en-US"/>
              <a:t> </a:t>
            </a:r>
            <a:r>
              <a:rPr lang="en-US" err="1"/>
              <a:t>l'employeur</a:t>
            </a:r>
            <a:r>
              <a:rPr lang="en-US"/>
              <a:t> qui </a:t>
            </a:r>
            <a:r>
              <a:rPr lang="en-US" err="1"/>
              <a:t>est</a:t>
            </a:r>
            <a:r>
              <a:rPr lang="en-US"/>
              <a:t> à </a:t>
            </a:r>
            <a:r>
              <a:rPr lang="en-US" err="1"/>
              <a:t>l'origine</a:t>
            </a:r>
            <a:r>
              <a:rPr lang="en-US"/>
              <a:t> du </a:t>
            </a:r>
            <a:r>
              <a:rPr lang="en-US" err="1"/>
              <a:t>conflit</a:t>
            </a:r>
            <a:r>
              <a:rPr lang="en-US"/>
              <a:t> .</a:t>
            </a:r>
            <a:endParaRPr lang="en-US">
              <a:ea typeface="Calibri" panose="020F0502020204030204"/>
              <a:cs typeface="Calibri" panose="020F0502020204030204"/>
            </a:endParaRPr>
          </a:p>
          <a:p>
            <a:pPr marL="171450" indent="-171450">
              <a:buFont typeface="Arial"/>
              <a:buChar char="•"/>
            </a:pPr>
            <a:r>
              <a:rPr lang="en-US"/>
              <a:t>         Ce type de </a:t>
            </a:r>
            <a:r>
              <a:rPr lang="en-US" err="1"/>
              <a:t>piquetage</a:t>
            </a:r>
            <a:r>
              <a:rPr lang="en-US"/>
              <a:t> </a:t>
            </a:r>
            <a:r>
              <a:rPr lang="en-US" err="1"/>
              <a:t>peut</a:t>
            </a:r>
            <a:r>
              <a:rPr lang="en-US"/>
              <a:t> </a:t>
            </a:r>
            <a:r>
              <a:rPr lang="en-US" err="1"/>
              <a:t>être</a:t>
            </a:r>
            <a:r>
              <a:rPr lang="en-US"/>
              <a:t> </a:t>
            </a:r>
            <a:r>
              <a:rPr lang="en-US" err="1"/>
              <a:t>effectué</a:t>
            </a:r>
            <a:r>
              <a:rPr lang="en-US"/>
              <a:t> </a:t>
            </a:r>
            <a:r>
              <a:rPr lang="en-US" err="1"/>
              <a:t>soit</a:t>
            </a:r>
            <a:r>
              <a:rPr lang="en-US"/>
              <a:t> à </a:t>
            </a:r>
            <a:r>
              <a:rPr lang="en-US" err="1"/>
              <a:t>l'endroit</a:t>
            </a:r>
            <a:r>
              <a:rPr lang="en-US"/>
              <a:t> </a:t>
            </a:r>
            <a:r>
              <a:rPr lang="en-US" err="1"/>
              <a:t>même</a:t>
            </a:r>
            <a:r>
              <a:rPr lang="en-US"/>
              <a:t> </a:t>
            </a:r>
            <a:r>
              <a:rPr lang="en-US" err="1"/>
              <a:t>où</a:t>
            </a:r>
            <a:r>
              <a:rPr lang="en-US"/>
              <a:t> le </a:t>
            </a:r>
            <a:r>
              <a:rPr lang="en-US" err="1"/>
              <a:t>conflit</a:t>
            </a:r>
            <a:r>
              <a:rPr lang="en-US"/>
              <a:t> a lieu, </a:t>
            </a:r>
            <a:r>
              <a:rPr lang="en-US" err="1"/>
              <a:t>soit</a:t>
            </a:r>
            <a:r>
              <a:rPr lang="en-US"/>
              <a:t> </a:t>
            </a:r>
            <a:r>
              <a:rPr lang="en-US" err="1"/>
              <a:t>devant</a:t>
            </a:r>
            <a:r>
              <a:rPr lang="en-US"/>
              <a:t> tout </a:t>
            </a:r>
            <a:r>
              <a:rPr lang="en-US" err="1"/>
              <a:t>autre</a:t>
            </a:r>
            <a:r>
              <a:rPr lang="en-US"/>
              <a:t> </a:t>
            </a:r>
            <a:r>
              <a:rPr lang="en-US" err="1"/>
              <a:t>immeuble</a:t>
            </a:r>
            <a:r>
              <a:rPr lang="en-US"/>
              <a:t> de la </a:t>
            </a:r>
            <a:r>
              <a:rPr lang="en-US" err="1"/>
              <a:t>même</a:t>
            </a:r>
            <a:r>
              <a:rPr lang="en-US"/>
              <a:t> </a:t>
            </a:r>
            <a:r>
              <a:rPr lang="en-US" err="1"/>
              <a:t>entreprise</a:t>
            </a:r>
            <a:r>
              <a:rPr lang="en-US"/>
              <a:t>. Ce </a:t>
            </a:r>
            <a:r>
              <a:rPr lang="en-US" err="1"/>
              <a:t>piquetage</a:t>
            </a:r>
            <a:r>
              <a:rPr lang="en-US"/>
              <a:t> </a:t>
            </a:r>
            <a:r>
              <a:rPr lang="en-US" err="1"/>
              <a:t>peut</a:t>
            </a:r>
            <a:r>
              <a:rPr lang="en-US"/>
              <a:t> </a:t>
            </a:r>
            <a:r>
              <a:rPr lang="en-US" err="1"/>
              <a:t>s'adresser</a:t>
            </a:r>
            <a:r>
              <a:rPr lang="en-US"/>
              <a:t> aux </a:t>
            </a:r>
            <a:r>
              <a:rPr lang="en-US" err="1"/>
              <a:t>travailleurs</a:t>
            </a:r>
            <a:r>
              <a:rPr lang="en-US"/>
              <a:t> </a:t>
            </a:r>
            <a:r>
              <a:rPr lang="en-US" err="1"/>
              <a:t>ou</a:t>
            </a:r>
            <a:r>
              <a:rPr lang="en-US"/>
              <a:t> aux </a:t>
            </a:r>
            <a:r>
              <a:rPr lang="en-US" err="1"/>
              <a:t>consommateurs</a:t>
            </a:r>
            <a:endParaRPr lang="en-US" err="1">
              <a:ea typeface="Calibri"/>
              <a:cs typeface="Calibri"/>
            </a:endParaRPr>
          </a:p>
          <a:p>
            <a:pPr marL="171450" indent="-171450">
              <a:buFont typeface="Arial"/>
              <a:buChar char="•"/>
            </a:pPr>
            <a:endParaRPr lang="en-US">
              <a:ea typeface="Calibri"/>
              <a:cs typeface="Calibri"/>
            </a:endParaRPr>
          </a:p>
          <a:p>
            <a:r>
              <a:rPr lang="en-US" b="1"/>
              <a:t>Le piquetage secondaire est légal statue la Cour suprême</a:t>
            </a:r>
            <a:endParaRPr lang="en-US"/>
          </a:p>
          <a:p>
            <a:r>
              <a:rPr lang="en-US"/>
              <a:t>Les </a:t>
            </a:r>
            <a:r>
              <a:rPr lang="en-US" err="1"/>
              <a:t>travailleurs</a:t>
            </a:r>
            <a:r>
              <a:rPr lang="en-US"/>
              <a:t> </a:t>
            </a:r>
            <a:r>
              <a:rPr lang="en-US" err="1"/>
              <a:t>peuvent</a:t>
            </a:r>
            <a:r>
              <a:rPr lang="en-US"/>
              <a:t> faire du piquetage pacifiquement devant des entreprises et d’autres endroits qui ne sont pas directement liés à leur conflit de travail pour faire connaître les revendications de leur syndicat, a statué hier (24 janvier 2002) la Cour suprême du Canada. Les syndiqués ne sont cependant pas autorisés à faire du piquetage devant les résidences privées des dirigeants d’entreprises ou d’autres personnes impliquées dans le conflit. La Cour suprême a statué à l’unanimité que le «piquetage secondaire» est légitime à la condition que les participants ne fassent pas d’intimidation, ne causent pas de dommages à la propriété et n’adoptent pas un comportement criminel.</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18</a:t>
            </a:fld>
            <a:endParaRPr lang="fr-CA"/>
          </a:p>
        </p:txBody>
      </p:sp>
    </p:spTree>
    <p:extLst>
      <p:ext uri="{BB962C8B-B14F-4D97-AF65-F5344CB8AC3E}">
        <p14:creationId xmlns:p14="http://schemas.microsoft.com/office/powerpoint/2010/main" val="4188415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Pour </a:t>
            </a:r>
            <a:r>
              <a:rPr lang="en-US" err="1">
                <a:ea typeface="Calibri"/>
                <a:cs typeface="Calibri"/>
              </a:rPr>
              <a:t>qu'il</a:t>
            </a:r>
            <a:r>
              <a:rPr lang="en-US">
                <a:ea typeface="Calibri"/>
                <a:cs typeface="Calibri"/>
              </a:rPr>
              <a:t> y </a:t>
            </a:r>
            <a:r>
              <a:rPr lang="en-US" err="1">
                <a:ea typeface="Calibri"/>
                <a:cs typeface="Calibri"/>
              </a:rPr>
              <a:t>ait</a:t>
            </a:r>
            <a:r>
              <a:rPr lang="en-US">
                <a:ea typeface="Calibri"/>
                <a:cs typeface="Calibri"/>
              </a:rPr>
              <a:t> </a:t>
            </a:r>
            <a:r>
              <a:rPr lang="en-US" err="1">
                <a:ea typeface="Calibri"/>
                <a:cs typeface="Calibri"/>
              </a:rPr>
              <a:t>grève</a:t>
            </a:r>
            <a:r>
              <a:rPr lang="en-US">
                <a:ea typeface="Calibri"/>
                <a:cs typeface="Calibri"/>
              </a:rPr>
              <a:t> il doit y </a:t>
            </a:r>
            <a:r>
              <a:rPr lang="en-US" err="1">
                <a:ea typeface="Calibri"/>
                <a:cs typeface="Calibri"/>
              </a:rPr>
              <a:t>avoir</a:t>
            </a:r>
            <a:r>
              <a:rPr lang="en-US">
                <a:ea typeface="Calibri"/>
                <a:cs typeface="Calibri"/>
              </a:rPr>
              <a:t> un vote de </a:t>
            </a:r>
            <a:r>
              <a:rPr lang="en-US" err="1">
                <a:ea typeface="Calibri"/>
                <a:cs typeface="Calibri"/>
              </a:rPr>
              <a:t>grève</a:t>
            </a:r>
            <a:r>
              <a:rPr lang="en-US">
                <a:ea typeface="Calibri"/>
                <a:cs typeface="Calibri"/>
              </a:rPr>
              <a:t> des </a:t>
            </a:r>
            <a:r>
              <a:rPr lang="en-US" err="1">
                <a:ea typeface="Calibri"/>
                <a:cs typeface="Calibri"/>
              </a:rPr>
              <a:t>membres</a:t>
            </a:r>
            <a:r>
              <a:rPr lang="en-US">
                <a:ea typeface="Calibri"/>
                <a:cs typeface="Calibri"/>
              </a:rPr>
              <a:t> du CU </a:t>
            </a:r>
            <a:r>
              <a:rPr lang="en-US" err="1">
                <a:ea typeface="Calibri"/>
                <a:cs typeface="Calibri"/>
              </a:rPr>
              <a:t>concerné</a:t>
            </a:r>
            <a:r>
              <a:rPr lang="en-US">
                <a:ea typeface="Calibri"/>
                <a:cs typeface="Calibri"/>
              </a:rPr>
              <a:t> (EX </a:t>
            </a:r>
            <a:r>
              <a:rPr lang="en-US" err="1">
                <a:ea typeface="Calibri"/>
                <a:cs typeface="Calibri"/>
              </a:rPr>
              <a:t>Collèges</a:t>
            </a:r>
            <a:r>
              <a:rPr lang="en-US">
                <a:ea typeface="Calibri"/>
                <a:cs typeface="Calibri"/>
              </a:rPr>
              <a:t>, FP, ARQ</a:t>
            </a: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19</a:t>
            </a:fld>
            <a:endParaRPr lang="fr-CA"/>
          </a:p>
        </p:txBody>
      </p:sp>
    </p:spTree>
    <p:extLst>
      <p:ext uri="{BB962C8B-B14F-4D97-AF65-F5344CB8AC3E}">
        <p14:creationId xmlns:p14="http://schemas.microsoft.com/office/powerpoint/2010/main" val="2139480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Bonjour</a:t>
            </a: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2</a:t>
            </a:fld>
            <a:endParaRPr lang="fr-CA"/>
          </a:p>
        </p:txBody>
      </p:sp>
    </p:spTree>
    <p:extLst>
      <p:ext uri="{BB962C8B-B14F-4D97-AF65-F5344CB8AC3E}">
        <p14:creationId xmlns:p14="http://schemas.microsoft.com/office/powerpoint/2010/main" val="3987330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La grève est le moyen de pression le plus intense de la stratégie syndicale" Et la grève générale illimité est le moyen ultime</a:t>
            </a:r>
          </a:p>
          <a:p>
            <a:r>
              <a:rPr lang="fr-CA">
                <a:ea typeface="Calibri"/>
                <a:cs typeface="Calibri"/>
              </a:rPr>
              <a:t>Type des grèves: tournante : affecte en alternance différents secteurs</a:t>
            </a:r>
          </a:p>
          <a:p>
            <a:r>
              <a:rPr lang="fr-CA">
                <a:ea typeface="Calibri"/>
                <a:cs typeface="Calibri"/>
              </a:rPr>
              <a:t>                              Perlée: succession concertés d'arrêt de travail de courte durée</a:t>
            </a:r>
          </a:p>
          <a:p>
            <a:r>
              <a:rPr lang="fr-CA">
                <a:ea typeface="Calibri"/>
                <a:cs typeface="Calibri"/>
              </a:rPr>
              <a:t>                              Illimité Arrêt tous les membres de l'unité de négo pour une durée indéterminée</a:t>
            </a: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20</a:t>
            </a:fld>
            <a:endParaRPr lang="fr-CA"/>
          </a:p>
        </p:txBody>
      </p:sp>
    </p:spTree>
    <p:extLst>
      <p:ext uri="{BB962C8B-B14F-4D97-AF65-F5344CB8AC3E}">
        <p14:creationId xmlns:p14="http://schemas.microsoft.com/office/powerpoint/2010/main" val="2508488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21</a:t>
            </a:fld>
            <a:endParaRPr lang="fr-CA"/>
          </a:p>
        </p:txBody>
      </p:sp>
    </p:spTree>
    <p:extLst>
      <p:ext uri="{BB962C8B-B14F-4D97-AF65-F5344CB8AC3E}">
        <p14:creationId xmlns:p14="http://schemas.microsoft.com/office/powerpoint/2010/main" val="3846308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22</a:t>
            </a:fld>
            <a:endParaRPr lang="fr-CA"/>
          </a:p>
        </p:txBody>
      </p:sp>
    </p:spTree>
    <p:extLst>
      <p:ext uri="{BB962C8B-B14F-4D97-AF65-F5344CB8AC3E}">
        <p14:creationId xmlns:p14="http://schemas.microsoft.com/office/powerpoint/2010/main" val="552858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23</a:t>
            </a:fld>
            <a:endParaRPr lang="fr-CA"/>
          </a:p>
        </p:txBody>
      </p:sp>
    </p:spTree>
    <p:extLst>
      <p:ext uri="{BB962C8B-B14F-4D97-AF65-F5344CB8AC3E}">
        <p14:creationId xmlns:p14="http://schemas.microsoft.com/office/powerpoint/2010/main" val="2365903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err="1">
                <a:ea typeface="Calibri"/>
                <a:cs typeface="Calibri"/>
              </a:rPr>
              <a:t>Piquetage</a:t>
            </a:r>
            <a:r>
              <a:rPr lang="en-US">
                <a:ea typeface="Calibri"/>
                <a:cs typeface="Calibri"/>
              </a:rPr>
              <a:t> </a:t>
            </a:r>
            <a:r>
              <a:rPr lang="en-US" err="1">
                <a:ea typeface="Calibri"/>
                <a:cs typeface="Calibri"/>
              </a:rPr>
              <a:t>légal</a:t>
            </a:r>
            <a:r>
              <a:rPr lang="en-US">
                <a:ea typeface="Calibri"/>
                <a:cs typeface="Calibri"/>
              </a:rPr>
              <a:t> OÙ </a:t>
            </a:r>
            <a:r>
              <a:rPr lang="en-US" err="1">
                <a:ea typeface="Calibri"/>
                <a:cs typeface="Calibri"/>
              </a:rPr>
              <a:t>allons</a:t>
            </a:r>
            <a:r>
              <a:rPr lang="en-US">
                <a:ea typeface="Calibri"/>
                <a:cs typeface="Calibri"/>
              </a:rPr>
              <a:t>-nous </a:t>
            </a:r>
            <a:r>
              <a:rPr lang="en-US" err="1">
                <a:ea typeface="Calibri"/>
                <a:cs typeface="Calibri"/>
              </a:rPr>
              <a:t>piqueter</a:t>
            </a:r>
            <a:r>
              <a:rPr lang="en-US">
                <a:ea typeface="Calibri"/>
                <a:cs typeface="Calibri"/>
              </a:rPr>
              <a:t>?</a:t>
            </a:r>
          </a:p>
          <a:p>
            <a:r>
              <a:rPr lang="en-US">
                <a:ea typeface="Calibri"/>
                <a:cs typeface="Calibri"/>
              </a:rPr>
              <a:t>           </a:t>
            </a:r>
            <a:r>
              <a:rPr lang="en-US" b="1">
                <a:ea typeface="Calibri"/>
                <a:cs typeface="Calibri"/>
              </a:rPr>
              <a:t>Principal :</a:t>
            </a:r>
            <a:r>
              <a:rPr lang="en-US">
                <a:ea typeface="Calibri"/>
                <a:cs typeface="Calibri"/>
              </a:rPr>
              <a:t> </a:t>
            </a:r>
            <a:r>
              <a:rPr lang="en-US" err="1">
                <a:ea typeface="Calibri"/>
                <a:cs typeface="Calibri"/>
              </a:rPr>
              <a:t>devant</a:t>
            </a:r>
            <a:r>
              <a:rPr lang="en-US">
                <a:ea typeface="Calibri"/>
                <a:cs typeface="Calibri"/>
              </a:rPr>
              <a:t> les </a:t>
            </a:r>
            <a:r>
              <a:rPr lang="en-US" err="1">
                <a:ea typeface="Calibri"/>
                <a:cs typeface="Calibri"/>
              </a:rPr>
              <a:t>édifices</a:t>
            </a:r>
            <a:r>
              <a:rPr lang="en-US">
                <a:ea typeface="Calibri"/>
                <a:cs typeface="Calibri"/>
              </a:rPr>
              <a:t> de </a:t>
            </a:r>
            <a:r>
              <a:rPr lang="en-US" err="1">
                <a:ea typeface="Calibri"/>
                <a:cs typeface="Calibri"/>
              </a:rPr>
              <a:t>l'employeur</a:t>
            </a:r>
            <a:endParaRPr lang="en-US">
              <a:ea typeface="Calibri"/>
              <a:cs typeface="Calibri"/>
            </a:endParaRPr>
          </a:p>
          <a:p>
            <a:r>
              <a:rPr lang="en-US">
                <a:ea typeface="Calibri"/>
                <a:cs typeface="Calibri"/>
              </a:rPr>
              <a:t>           </a:t>
            </a:r>
            <a:r>
              <a:rPr lang="en-US" b="1" err="1">
                <a:ea typeface="Calibri"/>
                <a:cs typeface="Calibri"/>
              </a:rPr>
              <a:t>Secondaire</a:t>
            </a:r>
            <a:r>
              <a:rPr lang="en-US">
                <a:ea typeface="Calibri"/>
                <a:cs typeface="Calibri"/>
              </a:rPr>
              <a:t>: </a:t>
            </a:r>
            <a:r>
              <a:rPr lang="en-US" err="1">
                <a:ea typeface="Calibri"/>
                <a:cs typeface="Calibri"/>
              </a:rPr>
              <a:t>devant</a:t>
            </a:r>
            <a:r>
              <a:rPr lang="en-US">
                <a:ea typeface="Calibri"/>
                <a:cs typeface="Calibri"/>
              </a:rPr>
              <a:t> les </a:t>
            </a:r>
            <a:r>
              <a:rPr lang="en-US" err="1">
                <a:ea typeface="Calibri"/>
                <a:cs typeface="Calibri"/>
              </a:rPr>
              <a:t>édifices</a:t>
            </a:r>
            <a:r>
              <a:rPr lang="en-US">
                <a:ea typeface="Calibri"/>
                <a:cs typeface="Calibri"/>
              </a:rPr>
              <a:t> d'un tiers</a:t>
            </a:r>
          </a:p>
          <a:p>
            <a:r>
              <a:rPr lang="en-US">
                <a:ea typeface="Calibri"/>
                <a:cs typeface="Calibri"/>
              </a:rPr>
              <a:t>                                   </a:t>
            </a:r>
            <a:r>
              <a:rPr lang="en-US" err="1">
                <a:ea typeface="Calibri"/>
                <a:cs typeface="Calibri"/>
              </a:rPr>
              <a:t>D'autres</a:t>
            </a:r>
            <a:r>
              <a:rPr lang="en-US">
                <a:ea typeface="Calibri"/>
                <a:cs typeface="Calibri"/>
              </a:rPr>
              <a:t> </a:t>
            </a:r>
            <a:r>
              <a:rPr lang="en-US" err="1">
                <a:ea typeface="Calibri"/>
                <a:cs typeface="Calibri"/>
              </a:rPr>
              <a:t>propriétés</a:t>
            </a:r>
            <a:r>
              <a:rPr lang="en-US">
                <a:ea typeface="Calibri"/>
                <a:cs typeface="Calibri"/>
              </a:rPr>
              <a:t> de </a:t>
            </a:r>
            <a:r>
              <a:rPr lang="en-US" err="1">
                <a:ea typeface="Calibri"/>
                <a:cs typeface="Calibri"/>
              </a:rPr>
              <a:t>l'employeur</a:t>
            </a:r>
            <a:r>
              <a:rPr lang="en-US">
                <a:ea typeface="Calibri"/>
                <a:cs typeface="Calibri"/>
              </a:rPr>
              <a:t> non </a:t>
            </a:r>
            <a:r>
              <a:rPr lang="en-US" err="1">
                <a:ea typeface="Calibri"/>
                <a:cs typeface="Calibri"/>
              </a:rPr>
              <a:t>visée</a:t>
            </a:r>
            <a:r>
              <a:rPr lang="en-US">
                <a:ea typeface="Calibri"/>
                <a:cs typeface="Calibri"/>
              </a:rPr>
              <a:t> par le </a:t>
            </a:r>
            <a:r>
              <a:rPr lang="en-US" err="1">
                <a:ea typeface="Calibri"/>
                <a:cs typeface="Calibri"/>
              </a:rPr>
              <a:t>conflit</a:t>
            </a:r>
            <a:endParaRPr lang="en-US">
              <a:ea typeface="Calibri"/>
              <a:cs typeface="Calibri"/>
            </a:endParaRPr>
          </a:p>
          <a:p>
            <a:r>
              <a:rPr lang="en-US">
                <a:ea typeface="Calibri"/>
                <a:cs typeface="Calibri"/>
              </a:rPr>
              <a:t>          Devant des </a:t>
            </a:r>
            <a:r>
              <a:rPr lang="en-US" err="1">
                <a:ea typeface="Calibri"/>
                <a:cs typeface="Calibri"/>
              </a:rPr>
              <a:t>résidences</a:t>
            </a:r>
            <a:r>
              <a:rPr lang="en-US">
                <a:ea typeface="Calibri"/>
                <a:cs typeface="Calibri"/>
              </a:rPr>
              <a:t> </a:t>
            </a:r>
            <a:r>
              <a:rPr lang="en-US" err="1">
                <a:ea typeface="Calibri"/>
                <a:cs typeface="Calibri"/>
              </a:rPr>
              <a:t>privées</a:t>
            </a:r>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24</a:t>
            </a:fld>
            <a:endParaRPr lang="fr-CA"/>
          </a:p>
        </p:txBody>
      </p:sp>
    </p:spTree>
    <p:extLst>
      <p:ext uri="{BB962C8B-B14F-4D97-AF65-F5344CB8AC3E}">
        <p14:creationId xmlns:p14="http://schemas.microsoft.com/office/powerpoint/2010/main" val="251801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err="1">
                <a:ea typeface="Calibri"/>
                <a:cs typeface="Calibri"/>
              </a:rPr>
              <a:t>Piquetage</a:t>
            </a:r>
            <a:r>
              <a:rPr lang="en-US">
                <a:ea typeface="Calibri"/>
                <a:cs typeface="Calibri"/>
              </a:rPr>
              <a:t> </a:t>
            </a:r>
            <a:r>
              <a:rPr lang="en-US" err="1">
                <a:ea typeface="Calibri"/>
                <a:cs typeface="Calibri"/>
              </a:rPr>
              <a:t>légal</a:t>
            </a:r>
            <a:r>
              <a:rPr lang="en-US">
                <a:ea typeface="Calibri"/>
                <a:cs typeface="Calibri"/>
              </a:rPr>
              <a:t> OÙ </a:t>
            </a:r>
            <a:r>
              <a:rPr lang="en-US" err="1">
                <a:ea typeface="Calibri"/>
                <a:cs typeface="Calibri"/>
              </a:rPr>
              <a:t>allons</a:t>
            </a:r>
            <a:r>
              <a:rPr lang="en-US">
                <a:ea typeface="Calibri"/>
                <a:cs typeface="Calibri"/>
              </a:rPr>
              <a:t>-nous </a:t>
            </a:r>
            <a:r>
              <a:rPr lang="en-US" err="1">
                <a:ea typeface="Calibri"/>
                <a:cs typeface="Calibri"/>
              </a:rPr>
              <a:t>piqueter</a:t>
            </a:r>
            <a:r>
              <a:rPr lang="en-US">
                <a:ea typeface="Calibri"/>
                <a:cs typeface="Calibri"/>
              </a:rPr>
              <a:t>?</a:t>
            </a:r>
          </a:p>
          <a:p>
            <a:r>
              <a:rPr lang="en-US">
                <a:ea typeface="Calibri"/>
                <a:cs typeface="Calibri"/>
              </a:rPr>
              <a:t>           </a:t>
            </a:r>
            <a:r>
              <a:rPr lang="en-US" b="1">
                <a:ea typeface="Calibri"/>
                <a:cs typeface="Calibri"/>
              </a:rPr>
              <a:t>Principal :</a:t>
            </a:r>
            <a:r>
              <a:rPr lang="en-US">
                <a:ea typeface="Calibri"/>
                <a:cs typeface="Calibri"/>
              </a:rPr>
              <a:t> </a:t>
            </a:r>
            <a:r>
              <a:rPr lang="en-US" err="1">
                <a:ea typeface="Calibri"/>
                <a:cs typeface="Calibri"/>
              </a:rPr>
              <a:t>devant</a:t>
            </a:r>
            <a:r>
              <a:rPr lang="en-US">
                <a:ea typeface="Calibri"/>
                <a:cs typeface="Calibri"/>
              </a:rPr>
              <a:t> les </a:t>
            </a:r>
            <a:r>
              <a:rPr lang="en-US" err="1">
                <a:ea typeface="Calibri"/>
                <a:cs typeface="Calibri"/>
              </a:rPr>
              <a:t>édifices</a:t>
            </a:r>
            <a:r>
              <a:rPr lang="en-US">
                <a:ea typeface="Calibri"/>
                <a:cs typeface="Calibri"/>
              </a:rPr>
              <a:t> de </a:t>
            </a:r>
            <a:r>
              <a:rPr lang="en-US" err="1">
                <a:ea typeface="Calibri"/>
                <a:cs typeface="Calibri"/>
              </a:rPr>
              <a:t>l'employeur</a:t>
            </a:r>
            <a:endParaRPr lang="en-US">
              <a:ea typeface="Calibri"/>
              <a:cs typeface="Calibri"/>
            </a:endParaRPr>
          </a:p>
          <a:p>
            <a:r>
              <a:rPr lang="en-US">
                <a:ea typeface="Calibri"/>
                <a:cs typeface="Calibri"/>
              </a:rPr>
              <a:t>           </a:t>
            </a:r>
            <a:r>
              <a:rPr lang="en-US" b="1" err="1">
                <a:ea typeface="Calibri"/>
                <a:cs typeface="Calibri"/>
              </a:rPr>
              <a:t>Secondaire</a:t>
            </a:r>
            <a:r>
              <a:rPr lang="en-US">
                <a:ea typeface="Calibri"/>
                <a:cs typeface="Calibri"/>
              </a:rPr>
              <a:t>: </a:t>
            </a:r>
            <a:r>
              <a:rPr lang="en-US" err="1">
                <a:ea typeface="Calibri"/>
                <a:cs typeface="Calibri"/>
              </a:rPr>
              <a:t>devant</a:t>
            </a:r>
            <a:r>
              <a:rPr lang="en-US">
                <a:ea typeface="Calibri"/>
                <a:cs typeface="Calibri"/>
              </a:rPr>
              <a:t> les </a:t>
            </a:r>
            <a:r>
              <a:rPr lang="en-US" err="1">
                <a:ea typeface="Calibri"/>
                <a:cs typeface="Calibri"/>
              </a:rPr>
              <a:t>édifices</a:t>
            </a:r>
            <a:r>
              <a:rPr lang="en-US">
                <a:ea typeface="Calibri"/>
                <a:cs typeface="Calibri"/>
              </a:rPr>
              <a:t> d'un tiers</a:t>
            </a:r>
          </a:p>
          <a:p>
            <a:r>
              <a:rPr lang="en-US">
                <a:ea typeface="Calibri"/>
                <a:cs typeface="Calibri"/>
              </a:rPr>
              <a:t>                                   </a:t>
            </a:r>
            <a:r>
              <a:rPr lang="en-US" err="1">
                <a:ea typeface="Calibri"/>
                <a:cs typeface="Calibri"/>
              </a:rPr>
              <a:t>D'autres</a:t>
            </a:r>
            <a:r>
              <a:rPr lang="en-US">
                <a:ea typeface="Calibri"/>
                <a:cs typeface="Calibri"/>
              </a:rPr>
              <a:t> </a:t>
            </a:r>
            <a:r>
              <a:rPr lang="en-US" err="1">
                <a:ea typeface="Calibri"/>
                <a:cs typeface="Calibri"/>
              </a:rPr>
              <a:t>propriétés</a:t>
            </a:r>
            <a:r>
              <a:rPr lang="en-US">
                <a:ea typeface="Calibri"/>
                <a:cs typeface="Calibri"/>
              </a:rPr>
              <a:t> de </a:t>
            </a:r>
            <a:r>
              <a:rPr lang="en-US" err="1">
                <a:ea typeface="Calibri"/>
                <a:cs typeface="Calibri"/>
              </a:rPr>
              <a:t>l'employeur</a:t>
            </a:r>
            <a:r>
              <a:rPr lang="en-US">
                <a:ea typeface="Calibri"/>
                <a:cs typeface="Calibri"/>
              </a:rPr>
              <a:t> non </a:t>
            </a:r>
            <a:r>
              <a:rPr lang="en-US" err="1">
                <a:ea typeface="Calibri"/>
                <a:cs typeface="Calibri"/>
              </a:rPr>
              <a:t>visée</a:t>
            </a:r>
            <a:r>
              <a:rPr lang="en-US">
                <a:ea typeface="Calibri"/>
                <a:cs typeface="Calibri"/>
              </a:rPr>
              <a:t> par le </a:t>
            </a:r>
            <a:r>
              <a:rPr lang="en-US" err="1">
                <a:ea typeface="Calibri"/>
                <a:cs typeface="Calibri"/>
              </a:rPr>
              <a:t>conflit</a:t>
            </a:r>
            <a:endParaRPr lang="en-US">
              <a:ea typeface="Calibri"/>
              <a:cs typeface="Calibri"/>
            </a:endParaRPr>
          </a:p>
          <a:p>
            <a:r>
              <a:rPr lang="en-US">
                <a:ea typeface="Calibri"/>
                <a:cs typeface="Calibri"/>
              </a:rPr>
              <a:t>          Devant des </a:t>
            </a:r>
            <a:r>
              <a:rPr lang="en-US" err="1">
                <a:ea typeface="Calibri"/>
                <a:cs typeface="Calibri"/>
              </a:rPr>
              <a:t>résidences</a:t>
            </a:r>
            <a:r>
              <a:rPr lang="en-US">
                <a:ea typeface="Calibri"/>
                <a:cs typeface="Calibri"/>
              </a:rPr>
              <a:t> </a:t>
            </a:r>
            <a:r>
              <a:rPr lang="en-US" err="1">
                <a:ea typeface="Calibri"/>
                <a:cs typeface="Calibri"/>
              </a:rPr>
              <a:t>privées</a:t>
            </a:r>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25</a:t>
            </a:fld>
            <a:endParaRPr lang="fr-CA"/>
          </a:p>
        </p:txBody>
      </p:sp>
    </p:spTree>
    <p:extLst>
      <p:ext uri="{BB962C8B-B14F-4D97-AF65-F5344CB8AC3E}">
        <p14:creationId xmlns:p14="http://schemas.microsoft.com/office/powerpoint/2010/main" val="2746813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a:ea typeface="Calibri"/>
                <a:cs typeface="Calibri"/>
              </a:rPr>
              <a:t>Objectif</a:t>
            </a:r>
            <a:r>
              <a:rPr lang="en-US">
                <a:ea typeface="Calibri"/>
                <a:cs typeface="Calibri"/>
              </a:rPr>
              <a:t>: </a:t>
            </a:r>
          </a:p>
          <a:p>
            <a:r>
              <a:rPr lang="en-US" b="1">
                <a:ea typeface="Calibri"/>
                <a:cs typeface="Calibri"/>
              </a:rPr>
              <a:t>           </a:t>
            </a:r>
            <a:r>
              <a:rPr lang="en-US" b="1" err="1">
                <a:ea typeface="Calibri"/>
                <a:cs typeface="Calibri"/>
              </a:rPr>
              <a:t>rendre</a:t>
            </a:r>
            <a:r>
              <a:rPr lang="en-US" b="1">
                <a:ea typeface="Calibri"/>
                <a:cs typeface="Calibri"/>
              </a:rPr>
              <a:t> visible</a:t>
            </a:r>
            <a:r>
              <a:rPr lang="en-US">
                <a:ea typeface="Calibri"/>
                <a:cs typeface="Calibri"/>
              </a:rPr>
              <a:t> le </a:t>
            </a:r>
            <a:r>
              <a:rPr lang="en-US" err="1">
                <a:ea typeface="Calibri"/>
                <a:cs typeface="Calibri"/>
              </a:rPr>
              <a:t>conflit</a:t>
            </a:r>
            <a:r>
              <a:rPr lang="en-US">
                <a:ea typeface="Calibri"/>
                <a:cs typeface="Calibri"/>
              </a:rPr>
              <a:t>, </a:t>
            </a:r>
            <a:r>
              <a:rPr lang="en-US" b="1">
                <a:ea typeface="Calibri"/>
                <a:cs typeface="Calibri"/>
              </a:rPr>
              <a:t>informer</a:t>
            </a:r>
            <a:r>
              <a:rPr lang="en-US">
                <a:ea typeface="Calibri"/>
                <a:cs typeface="Calibri"/>
              </a:rPr>
              <a:t> le public, </a:t>
            </a:r>
            <a:r>
              <a:rPr lang="en-US" b="1" err="1">
                <a:ea typeface="Calibri"/>
                <a:cs typeface="Calibri"/>
              </a:rPr>
              <a:t>dénoncer</a:t>
            </a:r>
            <a:r>
              <a:rPr lang="en-US" b="1">
                <a:ea typeface="Calibri"/>
                <a:cs typeface="Calibri"/>
              </a:rPr>
              <a:t> </a:t>
            </a:r>
            <a:r>
              <a:rPr lang="en-US">
                <a:ea typeface="Calibri"/>
                <a:cs typeface="Calibri"/>
              </a:rPr>
              <a:t>des pratiques </a:t>
            </a:r>
            <a:r>
              <a:rPr lang="en-US" err="1">
                <a:ea typeface="Calibri"/>
                <a:cs typeface="Calibri"/>
              </a:rPr>
              <a:t>patronales</a:t>
            </a:r>
            <a:r>
              <a:rPr lang="en-US">
                <a:ea typeface="Calibri"/>
                <a:cs typeface="Calibri"/>
              </a:rPr>
              <a:t>, causer un </a:t>
            </a:r>
            <a:r>
              <a:rPr lang="en-US" err="1">
                <a:ea typeface="Calibri"/>
                <a:cs typeface="Calibri"/>
              </a:rPr>
              <a:t>préjudice</a:t>
            </a:r>
            <a:r>
              <a:rPr lang="en-US">
                <a:ea typeface="Calibri"/>
                <a:cs typeface="Calibri"/>
              </a:rPr>
              <a:t> </a:t>
            </a:r>
            <a:r>
              <a:rPr lang="en-US" err="1">
                <a:ea typeface="Calibri"/>
                <a:cs typeface="Calibri"/>
              </a:rPr>
              <a:t>économique</a:t>
            </a:r>
            <a:r>
              <a:rPr lang="en-US">
                <a:ea typeface="Calibri"/>
                <a:cs typeface="Calibri"/>
              </a:rPr>
              <a:t> à                     </a:t>
            </a:r>
            <a:r>
              <a:rPr lang="en-US" err="1">
                <a:ea typeface="Calibri"/>
                <a:cs typeface="Calibri"/>
              </a:rPr>
              <a:t>L'employeur</a:t>
            </a:r>
          </a:p>
          <a:p>
            <a:endParaRPr lang="en-US">
              <a:ea typeface="Calibri"/>
              <a:cs typeface="Calibri"/>
            </a:endParaRPr>
          </a:p>
          <a:p>
            <a:r>
              <a:rPr lang="en-US">
                <a:ea typeface="Calibri"/>
                <a:cs typeface="Calibri"/>
              </a:rPr>
              <a:t>Pour </a:t>
            </a:r>
            <a:r>
              <a:rPr lang="en-US" err="1">
                <a:ea typeface="Calibri"/>
                <a:cs typeface="Calibri"/>
              </a:rPr>
              <a:t>vous</a:t>
            </a:r>
            <a:r>
              <a:rPr lang="en-US">
                <a:ea typeface="Calibri"/>
                <a:cs typeface="Calibri"/>
              </a:rPr>
              <a:t> </a:t>
            </a:r>
            <a:r>
              <a:rPr lang="en-US" err="1">
                <a:ea typeface="Calibri"/>
                <a:cs typeface="Calibri"/>
              </a:rPr>
              <a:t>suivre</a:t>
            </a:r>
            <a:r>
              <a:rPr lang="en-US">
                <a:ea typeface="Calibri"/>
                <a:cs typeface="Calibri"/>
              </a:rPr>
              <a:t> la F</a:t>
            </a:r>
            <a:r>
              <a:rPr lang="en-US" b="1">
                <a:ea typeface="Calibri"/>
                <a:cs typeface="Calibri"/>
              </a:rPr>
              <a:t>ormation  sur le terrain qui </a:t>
            </a:r>
            <a:r>
              <a:rPr lang="en-US" b="1" err="1">
                <a:ea typeface="Calibri"/>
                <a:cs typeface="Calibri"/>
              </a:rPr>
              <a:t>pourrait</a:t>
            </a:r>
            <a:r>
              <a:rPr lang="en-US" b="1">
                <a:ea typeface="Calibri"/>
                <a:cs typeface="Calibri"/>
              </a:rPr>
              <a:t> </a:t>
            </a:r>
            <a:r>
              <a:rPr lang="en-US" b="1" err="1">
                <a:ea typeface="Calibri"/>
                <a:cs typeface="Calibri"/>
              </a:rPr>
              <a:t>être</a:t>
            </a:r>
            <a:r>
              <a:rPr lang="en-US" b="1">
                <a:ea typeface="Calibri"/>
                <a:cs typeface="Calibri"/>
              </a:rPr>
              <a:t> </a:t>
            </a:r>
            <a:r>
              <a:rPr lang="en-US" b="1" err="1">
                <a:ea typeface="Calibri"/>
                <a:cs typeface="Calibri"/>
              </a:rPr>
              <a:t>donnée</a:t>
            </a:r>
            <a:r>
              <a:rPr lang="en-US" b="1">
                <a:ea typeface="Calibri"/>
                <a:cs typeface="Calibri"/>
              </a:rPr>
              <a:t> </a:t>
            </a:r>
            <a:endParaRPr lang="en-US">
              <a:ea typeface="Calibri"/>
              <a:cs typeface="Calibri"/>
            </a:endParaRPr>
          </a:p>
          <a:p>
            <a:r>
              <a:rPr lang="en-US">
                <a:ea typeface="Calibri"/>
                <a:cs typeface="Calibri"/>
              </a:rPr>
              <a:t>Type de </a:t>
            </a:r>
            <a:r>
              <a:rPr lang="en-US" err="1">
                <a:ea typeface="Calibri"/>
                <a:cs typeface="Calibri"/>
              </a:rPr>
              <a:t>piquetage</a:t>
            </a:r>
            <a:endParaRPr lang="en-US">
              <a:ea typeface="Calibri"/>
              <a:cs typeface="Calibri"/>
            </a:endParaRPr>
          </a:p>
          <a:p>
            <a:r>
              <a:rPr lang="en-US" err="1">
                <a:ea typeface="Calibri"/>
                <a:cs typeface="Calibri"/>
              </a:rPr>
              <a:t>L'organisatio</a:t>
            </a:r>
            <a:r>
              <a:rPr lang="en-US">
                <a:ea typeface="Calibri"/>
                <a:cs typeface="Calibri"/>
              </a:rPr>
              <a:t> de </a:t>
            </a:r>
            <a:r>
              <a:rPr lang="en-US" err="1">
                <a:ea typeface="Calibri"/>
                <a:cs typeface="Calibri"/>
              </a:rPr>
              <a:t>piquetage</a:t>
            </a:r>
            <a:endParaRPr lang="en-US">
              <a:ea typeface="Calibri"/>
              <a:cs typeface="Calibri"/>
            </a:endParaRPr>
          </a:p>
          <a:p>
            <a:r>
              <a:rPr lang="en-US">
                <a:ea typeface="Calibri"/>
                <a:cs typeface="Calibri"/>
              </a:rPr>
              <a:t>Le </a:t>
            </a:r>
            <a:r>
              <a:rPr lang="en-US" err="1">
                <a:ea typeface="Calibri"/>
                <a:cs typeface="Calibri"/>
              </a:rPr>
              <a:t>rôle</a:t>
            </a:r>
            <a:r>
              <a:rPr lang="en-US">
                <a:ea typeface="Calibri"/>
                <a:cs typeface="Calibri"/>
              </a:rPr>
              <a:t> des divers </a:t>
            </a:r>
            <a:r>
              <a:rPr lang="en-US" err="1">
                <a:ea typeface="Calibri"/>
                <a:cs typeface="Calibri"/>
              </a:rPr>
              <a:t>intervenants</a:t>
            </a:r>
            <a:endParaRPr lang="en-US">
              <a:ea typeface="Calibri"/>
              <a:cs typeface="Calibri"/>
            </a:endParaRPr>
          </a:p>
          <a:p>
            <a:r>
              <a:rPr lang="en-US">
                <a:ea typeface="Calibri"/>
                <a:cs typeface="Calibri"/>
              </a:rPr>
              <a:t>Les </a:t>
            </a:r>
            <a:r>
              <a:rPr lang="en-US" err="1">
                <a:ea typeface="Calibri"/>
                <a:cs typeface="Calibri"/>
              </a:rPr>
              <a:t>règles</a:t>
            </a:r>
            <a:r>
              <a:rPr lang="en-US">
                <a:ea typeface="Calibri"/>
                <a:cs typeface="Calibri"/>
              </a:rPr>
              <a:t> de </a:t>
            </a:r>
            <a:r>
              <a:rPr lang="en-US" err="1">
                <a:ea typeface="Calibri"/>
                <a:cs typeface="Calibri"/>
              </a:rPr>
              <a:t>piquetage</a:t>
            </a:r>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26</a:t>
            </a:fld>
            <a:endParaRPr lang="fr-CA"/>
          </a:p>
        </p:txBody>
      </p:sp>
    </p:spTree>
    <p:extLst>
      <p:ext uri="{BB962C8B-B14F-4D97-AF65-F5344CB8AC3E}">
        <p14:creationId xmlns:p14="http://schemas.microsoft.com/office/powerpoint/2010/main" val="930976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27</a:t>
            </a:fld>
            <a:endParaRPr lang="fr-CA"/>
          </a:p>
        </p:txBody>
      </p:sp>
    </p:spTree>
    <p:extLst>
      <p:ext uri="{BB962C8B-B14F-4D97-AF65-F5344CB8AC3E}">
        <p14:creationId xmlns:p14="http://schemas.microsoft.com/office/powerpoint/2010/main" val="3418672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Le SPGQ </a:t>
            </a:r>
            <a:r>
              <a:rPr lang="en-US" err="1">
                <a:ea typeface="Calibri"/>
                <a:cs typeface="Calibri"/>
              </a:rPr>
              <a:t>en</a:t>
            </a:r>
            <a:r>
              <a:rPr lang="en-US">
                <a:ea typeface="Calibri"/>
                <a:cs typeface="Calibri"/>
              </a:rPr>
              <a:t> Direct: on y </a:t>
            </a:r>
            <a:r>
              <a:rPr lang="en-US" err="1">
                <a:ea typeface="Calibri"/>
                <a:cs typeface="Calibri"/>
              </a:rPr>
              <a:t>retrouve</a:t>
            </a:r>
            <a:r>
              <a:rPr lang="en-US">
                <a:ea typeface="Calibri"/>
                <a:cs typeface="Calibri"/>
              </a:rPr>
              <a:t> entre </a:t>
            </a:r>
            <a:r>
              <a:rPr lang="en-US" err="1">
                <a:ea typeface="Calibri"/>
                <a:cs typeface="Calibri"/>
              </a:rPr>
              <a:t>autres</a:t>
            </a:r>
            <a:r>
              <a:rPr lang="en-US">
                <a:ea typeface="Calibri"/>
                <a:cs typeface="Calibri"/>
              </a:rPr>
              <a:t> de </a:t>
            </a:r>
            <a:r>
              <a:rPr lang="en-US" err="1">
                <a:ea typeface="Calibri"/>
                <a:cs typeface="Calibri"/>
              </a:rPr>
              <a:t>l'information</a:t>
            </a:r>
            <a:r>
              <a:rPr lang="en-US">
                <a:ea typeface="Calibri"/>
                <a:cs typeface="Calibri"/>
              </a:rPr>
              <a:t> </a:t>
            </a:r>
            <a:r>
              <a:rPr lang="en-US" err="1">
                <a:ea typeface="Calibri"/>
                <a:cs typeface="Calibri"/>
              </a:rPr>
              <a:t>relativement</a:t>
            </a:r>
            <a:r>
              <a:rPr lang="en-US">
                <a:ea typeface="Calibri"/>
                <a:cs typeface="Calibri"/>
              </a:rPr>
              <a:t> à</a:t>
            </a:r>
          </a:p>
          <a:p>
            <a:pPr marL="228600" indent="-228600">
              <a:buAutoNum type="arabicPeriod"/>
            </a:pPr>
            <a:r>
              <a:rPr lang="en-US">
                <a:ea typeface="Calibri"/>
                <a:cs typeface="Calibri"/>
              </a:rPr>
              <a:t>Les </a:t>
            </a:r>
            <a:r>
              <a:rPr lang="en-US" err="1">
                <a:ea typeface="Calibri"/>
                <a:cs typeface="Calibri"/>
              </a:rPr>
              <a:t>cotisants</a:t>
            </a:r>
            <a:endParaRPr lang="en-US">
              <a:ea typeface="Calibri"/>
              <a:cs typeface="Calibri"/>
            </a:endParaRPr>
          </a:p>
          <a:p>
            <a:pPr marL="228600" indent="-228600">
              <a:buAutoNum type="arabicPeriod"/>
            </a:pPr>
            <a:r>
              <a:rPr lang="en-US" err="1">
                <a:ea typeface="Calibri"/>
                <a:cs typeface="Calibri"/>
              </a:rPr>
              <a:t>Votre</a:t>
            </a:r>
            <a:r>
              <a:rPr lang="en-US">
                <a:ea typeface="Calibri"/>
                <a:cs typeface="Calibri"/>
              </a:rPr>
              <a:t> </a:t>
            </a:r>
            <a:r>
              <a:rPr lang="en-US" err="1">
                <a:ea typeface="Calibri"/>
                <a:cs typeface="Calibri"/>
              </a:rPr>
              <a:t>unité</a:t>
            </a:r>
            <a:r>
              <a:rPr lang="en-US">
                <a:ea typeface="Calibri"/>
                <a:cs typeface="Calibri"/>
              </a:rPr>
              <a:t> / les </a:t>
            </a:r>
            <a:r>
              <a:rPr lang="en-US" err="1">
                <a:ea typeface="Calibri"/>
                <a:cs typeface="Calibri"/>
              </a:rPr>
              <a:t>membres</a:t>
            </a:r>
            <a:r>
              <a:rPr lang="en-US">
                <a:ea typeface="Calibri"/>
                <a:cs typeface="Calibri"/>
              </a:rPr>
              <a:t> et non-</a:t>
            </a:r>
            <a:r>
              <a:rPr lang="en-US" err="1">
                <a:ea typeface="Calibri"/>
                <a:cs typeface="Calibri"/>
              </a:rPr>
              <a:t>membre</a:t>
            </a:r>
            <a:endParaRPr lang="en-US">
              <a:ea typeface="Calibri"/>
              <a:cs typeface="Calibri"/>
            </a:endParaRPr>
          </a:p>
          <a:p>
            <a:pPr marL="228600" indent="-228600">
              <a:buAutoNum type="arabicPeriod"/>
            </a:pPr>
            <a:r>
              <a:rPr lang="en-US" err="1">
                <a:ea typeface="Calibri"/>
                <a:cs typeface="Calibri"/>
              </a:rPr>
              <a:t>Délégation</a:t>
            </a:r>
            <a:r>
              <a:rPr lang="en-US">
                <a:ea typeface="Calibri"/>
                <a:cs typeface="Calibri"/>
              </a:rPr>
              <a:t> de </a:t>
            </a:r>
            <a:r>
              <a:rPr lang="en-US" err="1">
                <a:ea typeface="Calibri"/>
                <a:cs typeface="Calibri"/>
              </a:rPr>
              <a:t>l'unité</a:t>
            </a:r>
            <a:endParaRPr lang="en-US">
              <a:ea typeface="Calibri"/>
              <a:cs typeface="Calibri"/>
            </a:endParaRPr>
          </a:p>
          <a:p>
            <a:pPr marL="228600" indent="-228600">
              <a:buAutoNum type="arabicPeriod"/>
            </a:pPr>
            <a:r>
              <a:rPr lang="en-US">
                <a:ea typeface="Calibri"/>
                <a:cs typeface="Calibri"/>
              </a:rPr>
              <a:t>Les </a:t>
            </a:r>
            <a:r>
              <a:rPr lang="en-US" err="1">
                <a:ea typeface="Calibri"/>
                <a:cs typeface="Calibri"/>
              </a:rPr>
              <a:t>lieux</a:t>
            </a:r>
            <a:r>
              <a:rPr lang="en-US">
                <a:ea typeface="Calibri"/>
                <a:cs typeface="Calibri"/>
              </a:rPr>
              <a:t> de travail</a:t>
            </a:r>
          </a:p>
          <a:p>
            <a:pPr marL="228600" indent="-228600">
              <a:buAutoNum type="arabicPeriod"/>
            </a:pPr>
            <a:endParaRPr lang="en-US">
              <a:ea typeface="Calibri"/>
              <a:cs typeface="Calibri"/>
            </a:endParaRPr>
          </a:p>
          <a:p>
            <a:r>
              <a:rPr lang="en-US" b="1">
                <a:ea typeface="Calibri"/>
                <a:cs typeface="Calibri"/>
              </a:rPr>
              <a:t>Le service des communications : sans les communications pas de </a:t>
            </a:r>
            <a:r>
              <a:rPr lang="en-US" b="1" err="1">
                <a:ea typeface="Calibri"/>
                <a:cs typeface="Calibri"/>
              </a:rPr>
              <a:t>mobilisation</a:t>
            </a:r>
            <a:r>
              <a:rPr lang="en-US" b="1">
                <a:ea typeface="Calibri"/>
                <a:cs typeface="Calibri"/>
              </a:rPr>
              <a:t> possible</a:t>
            </a: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28</a:t>
            </a:fld>
            <a:endParaRPr lang="fr-CA"/>
          </a:p>
        </p:txBody>
      </p:sp>
    </p:spTree>
    <p:extLst>
      <p:ext uri="{BB962C8B-B14F-4D97-AF65-F5344CB8AC3E}">
        <p14:creationId xmlns:p14="http://schemas.microsoft.com/office/powerpoint/2010/main" val="605579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Le </a:t>
            </a:r>
            <a:r>
              <a:rPr lang="en-US" err="1"/>
              <a:t>comité</a:t>
            </a:r>
            <a:r>
              <a:rPr lang="en-US"/>
              <a:t> </a:t>
            </a:r>
            <a:r>
              <a:rPr lang="en-US" err="1"/>
              <a:t>est</a:t>
            </a:r>
            <a:r>
              <a:rPr lang="en-US"/>
              <a:t> </a:t>
            </a:r>
            <a:r>
              <a:rPr lang="en-US" err="1"/>
              <a:t>formé</a:t>
            </a:r>
            <a:r>
              <a:rPr lang="en-US"/>
              <a:t> de cinq </a:t>
            </a:r>
            <a:r>
              <a:rPr lang="en-US" err="1"/>
              <a:t>membres</a:t>
            </a:r>
            <a:r>
              <a:rPr lang="en-US"/>
              <a:t>, </a:t>
            </a:r>
            <a:r>
              <a:rPr lang="en-US" b="1"/>
              <a:t>et </a:t>
            </a:r>
            <a:r>
              <a:rPr lang="en-US" b="1" err="1"/>
              <a:t>j'ajouterais</a:t>
            </a:r>
            <a:r>
              <a:rPr lang="en-US" b="1"/>
              <a:t> </a:t>
            </a:r>
            <a:r>
              <a:rPr lang="en-US" b="1" err="1"/>
              <a:t>notre</a:t>
            </a:r>
            <a:r>
              <a:rPr lang="en-US" b="1"/>
              <a:t> </a:t>
            </a:r>
            <a:r>
              <a:rPr lang="en-US" b="1" err="1"/>
              <a:t>conseiller</a:t>
            </a:r>
            <a:r>
              <a:rPr lang="en-US" b="1"/>
              <a:t> à la </a:t>
            </a:r>
            <a:r>
              <a:rPr lang="en-US" b="1" err="1"/>
              <a:t>mobilisation</a:t>
            </a:r>
            <a:r>
              <a:rPr lang="en-US" b="1"/>
              <a:t> David </a:t>
            </a:r>
            <a:r>
              <a:rPr lang="en-US" b="1" err="1"/>
              <a:t>Bernans</a:t>
            </a:r>
            <a:endParaRPr lang="fr-FR">
              <a:ea typeface="Calibri" panose="020F0502020204030204"/>
              <a:cs typeface="Calibri" panose="020F0502020204030204"/>
            </a:endParaRPr>
          </a:p>
          <a:p>
            <a:r>
              <a:rPr lang="en-US" err="1"/>
              <a:t>incluant</a:t>
            </a:r>
            <a:r>
              <a:rPr lang="en-US"/>
              <a:t> la </a:t>
            </a:r>
            <a:r>
              <a:rPr lang="en-US" err="1"/>
              <a:t>ou</a:t>
            </a:r>
            <a:r>
              <a:rPr lang="en-US"/>
              <a:t> le </a:t>
            </a:r>
            <a:r>
              <a:rPr lang="en-US" err="1"/>
              <a:t>responsable</a:t>
            </a:r>
            <a:r>
              <a:rPr lang="en-US"/>
              <a:t> du dossier au </a:t>
            </a:r>
            <a:r>
              <a:rPr lang="en-US" err="1"/>
              <a:t>comité</a:t>
            </a:r>
            <a:r>
              <a:rPr lang="en-US"/>
              <a:t> </a:t>
            </a:r>
            <a:r>
              <a:rPr lang="en-US" err="1"/>
              <a:t>exécutif</a:t>
            </a:r>
            <a:r>
              <a:rPr lang="en-US"/>
              <a:t>. </a:t>
            </a:r>
            <a:endParaRPr lang="fr-FR"/>
          </a:p>
          <a:p>
            <a:r>
              <a:rPr lang="en-US"/>
              <a:t>Au </a:t>
            </a:r>
            <a:r>
              <a:rPr lang="en-US" err="1"/>
              <a:t>moins</a:t>
            </a:r>
            <a:r>
              <a:rPr lang="en-US"/>
              <a:t> 2 des </a:t>
            </a:r>
            <a:r>
              <a:rPr lang="en-US" err="1"/>
              <a:t>membres</a:t>
            </a:r>
            <a:r>
              <a:rPr lang="en-US"/>
              <a:t> du </a:t>
            </a:r>
            <a:r>
              <a:rPr lang="en-US" err="1"/>
              <a:t>comité</a:t>
            </a:r>
            <a:r>
              <a:rPr lang="en-US"/>
              <a:t> </a:t>
            </a:r>
            <a:r>
              <a:rPr lang="en-US" err="1"/>
              <a:t>sont</a:t>
            </a:r>
            <a:r>
              <a:rPr lang="en-US"/>
              <a:t> des femmes. Au </a:t>
            </a:r>
            <a:r>
              <a:rPr lang="en-US" err="1"/>
              <a:t>moins</a:t>
            </a:r>
            <a:r>
              <a:rPr lang="en-US"/>
              <a:t> deux </a:t>
            </a:r>
            <a:r>
              <a:rPr lang="en-US" err="1"/>
              <a:t>membres</a:t>
            </a:r>
            <a:r>
              <a:rPr lang="en-US"/>
              <a:t> du </a:t>
            </a:r>
            <a:r>
              <a:rPr lang="en-US" err="1"/>
              <a:t>comité</a:t>
            </a:r>
            <a:r>
              <a:rPr lang="en-US"/>
              <a:t> </a:t>
            </a:r>
            <a:r>
              <a:rPr lang="en-US" err="1"/>
              <a:t>proviennent</a:t>
            </a:r>
            <a:r>
              <a:rPr lang="en-US"/>
              <a:t> de la </a:t>
            </a:r>
            <a:r>
              <a:rPr lang="en-US" err="1"/>
              <a:t>région</a:t>
            </a:r>
            <a:r>
              <a:rPr lang="en-US"/>
              <a:t> de Québec, au </a:t>
            </a:r>
            <a:r>
              <a:rPr lang="en-US" err="1"/>
              <a:t>moins</a:t>
            </a:r>
            <a:r>
              <a:rPr lang="en-US"/>
              <a:t> un de la </a:t>
            </a:r>
            <a:r>
              <a:rPr lang="en-US" err="1"/>
              <a:t>région</a:t>
            </a:r>
            <a:r>
              <a:rPr lang="en-US"/>
              <a:t> de Montréal et </a:t>
            </a:r>
            <a:r>
              <a:rPr lang="en-US" b="1"/>
              <a:t>au </a:t>
            </a:r>
            <a:r>
              <a:rPr lang="en-US" b="1" err="1"/>
              <a:t>moins</a:t>
            </a:r>
            <a:r>
              <a:rPr lang="en-US" b="1"/>
              <a:t> un des </a:t>
            </a:r>
            <a:r>
              <a:rPr lang="en-US" b="1" err="1"/>
              <a:t>autres</a:t>
            </a:r>
            <a:r>
              <a:rPr lang="en-US" b="1"/>
              <a:t> </a:t>
            </a:r>
            <a:r>
              <a:rPr lang="en-US" b="1" err="1"/>
              <a:t>régions</a:t>
            </a:r>
            <a:r>
              <a:rPr lang="en-US" b="1"/>
              <a:t>.</a:t>
            </a:r>
            <a:endParaRPr lang="fr-FR" b="1">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29</a:t>
            </a:fld>
            <a:endParaRPr lang="fr-CA"/>
          </a:p>
        </p:txBody>
      </p:sp>
    </p:spTree>
    <p:extLst>
      <p:ext uri="{BB962C8B-B14F-4D97-AF65-F5344CB8AC3E}">
        <p14:creationId xmlns:p14="http://schemas.microsoft.com/office/powerpoint/2010/main" val="7539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3</a:t>
            </a:fld>
            <a:endParaRPr lang="fr-CA"/>
          </a:p>
        </p:txBody>
      </p:sp>
    </p:spTree>
    <p:extLst>
      <p:ext uri="{BB962C8B-B14F-4D97-AF65-F5344CB8AC3E}">
        <p14:creationId xmlns:p14="http://schemas.microsoft.com/office/powerpoint/2010/main" val="2723961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Faire état de la </a:t>
            </a:r>
            <a:r>
              <a:rPr lang="en-US" err="1">
                <a:ea typeface="Calibri"/>
                <a:cs typeface="Calibri"/>
              </a:rPr>
              <a:t>mobilisation</a:t>
            </a:r>
            <a:r>
              <a:rPr lang="en-US">
                <a:ea typeface="Calibri"/>
                <a:cs typeface="Calibri"/>
              </a:rPr>
              <a:t> dans </a:t>
            </a:r>
            <a:r>
              <a:rPr lang="en-US" err="1">
                <a:ea typeface="Calibri"/>
                <a:cs typeface="Calibri"/>
              </a:rPr>
              <a:t>votre</a:t>
            </a:r>
            <a:r>
              <a:rPr lang="en-US">
                <a:ea typeface="Calibri"/>
                <a:cs typeface="Calibri"/>
              </a:rPr>
              <a:t> section:</a:t>
            </a:r>
          </a:p>
          <a:p>
            <a:r>
              <a:rPr lang="en-US">
                <a:ea typeface="Calibri"/>
                <a:cs typeface="Calibri"/>
              </a:rPr>
              <a:t> Un </a:t>
            </a:r>
            <a:r>
              <a:rPr lang="en-US" err="1">
                <a:ea typeface="Calibri"/>
                <a:cs typeface="Calibri"/>
              </a:rPr>
              <a:t>outil</a:t>
            </a:r>
            <a:r>
              <a:rPr lang="en-US">
                <a:ea typeface="Calibri"/>
                <a:cs typeface="Calibri"/>
              </a:rPr>
              <a:t> sera </a:t>
            </a:r>
            <a:r>
              <a:rPr lang="en-US" err="1">
                <a:ea typeface="Calibri"/>
                <a:cs typeface="Calibri"/>
              </a:rPr>
              <a:t>développé</a:t>
            </a:r>
            <a:r>
              <a:rPr lang="en-US">
                <a:ea typeface="Calibri"/>
                <a:cs typeface="Calibri"/>
              </a:rPr>
              <a:t> pour que nous </a:t>
            </a:r>
            <a:r>
              <a:rPr lang="en-US" err="1">
                <a:ea typeface="Calibri"/>
                <a:cs typeface="Calibri"/>
              </a:rPr>
              <a:t>soyons</a:t>
            </a:r>
            <a:r>
              <a:rPr lang="en-US">
                <a:ea typeface="Calibri"/>
                <a:cs typeface="Calibri"/>
              </a:rPr>
              <a:t> </a:t>
            </a:r>
            <a:r>
              <a:rPr lang="en-US" err="1">
                <a:ea typeface="Calibri"/>
                <a:cs typeface="Calibri"/>
              </a:rPr>
              <a:t>informés</a:t>
            </a:r>
            <a:r>
              <a:rPr lang="en-US">
                <a:ea typeface="Calibri"/>
                <a:cs typeface="Calibri"/>
              </a:rPr>
              <a:t> des actions, du </a:t>
            </a:r>
            <a:r>
              <a:rPr lang="en-US" err="1">
                <a:ea typeface="Calibri"/>
                <a:cs typeface="Calibri"/>
              </a:rPr>
              <a:t>niveau</a:t>
            </a:r>
            <a:r>
              <a:rPr lang="en-US">
                <a:ea typeface="Calibri"/>
                <a:cs typeface="Calibri"/>
              </a:rPr>
              <a:t> de </a:t>
            </a:r>
            <a:r>
              <a:rPr lang="en-US" err="1">
                <a:ea typeface="Calibri"/>
                <a:cs typeface="Calibri"/>
              </a:rPr>
              <a:t>mobilisation</a:t>
            </a:r>
            <a:r>
              <a:rPr lang="en-US">
                <a:ea typeface="Calibri"/>
                <a:cs typeface="Calibri"/>
              </a:rPr>
              <a:t> de section </a:t>
            </a:r>
            <a:r>
              <a:rPr lang="en-US" err="1">
                <a:ea typeface="Calibri"/>
                <a:cs typeface="Calibri"/>
              </a:rPr>
              <a:t>afin</a:t>
            </a:r>
            <a:r>
              <a:rPr lang="en-US">
                <a:ea typeface="Calibri"/>
                <a:cs typeface="Calibri"/>
              </a:rPr>
              <a:t> </a:t>
            </a:r>
            <a:r>
              <a:rPr lang="en-US" err="1">
                <a:ea typeface="Calibri"/>
                <a:cs typeface="Calibri"/>
              </a:rPr>
              <a:t>d'ajuster</a:t>
            </a:r>
            <a:r>
              <a:rPr lang="en-US">
                <a:ea typeface="Calibri"/>
                <a:cs typeface="Calibri"/>
              </a:rPr>
              <a:t> au </a:t>
            </a:r>
            <a:r>
              <a:rPr lang="en-US" err="1">
                <a:ea typeface="Calibri"/>
                <a:cs typeface="Calibri"/>
              </a:rPr>
              <a:t>besoin</a:t>
            </a:r>
            <a:endParaRPr lang="en-US">
              <a:ea typeface="Calibri"/>
              <a:cs typeface="Calibri"/>
            </a:endParaRPr>
          </a:p>
          <a:p>
            <a:r>
              <a:rPr lang="en-US" err="1">
                <a:ea typeface="Calibri"/>
                <a:cs typeface="Calibri"/>
              </a:rPr>
              <a:t>Votre</a:t>
            </a:r>
            <a:r>
              <a:rPr lang="en-US">
                <a:ea typeface="Calibri"/>
                <a:cs typeface="Calibri"/>
              </a:rPr>
              <a:t> </a:t>
            </a:r>
            <a:r>
              <a:rPr lang="en-US" err="1">
                <a:ea typeface="Calibri"/>
                <a:cs typeface="Calibri"/>
              </a:rPr>
              <a:t>rôle</a:t>
            </a:r>
            <a:r>
              <a:rPr lang="en-US">
                <a:ea typeface="Calibri"/>
                <a:cs typeface="Calibri"/>
              </a:rPr>
              <a:t> </a:t>
            </a:r>
            <a:r>
              <a:rPr lang="en-US" err="1">
                <a:ea typeface="Calibri"/>
                <a:cs typeface="Calibri"/>
              </a:rPr>
              <a:t>est</a:t>
            </a:r>
            <a:r>
              <a:rPr lang="en-US">
                <a:ea typeface="Calibri"/>
                <a:cs typeface="Calibri"/>
              </a:rPr>
              <a:t> </a:t>
            </a:r>
            <a:r>
              <a:rPr lang="en-US" err="1">
                <a:ea typeface="Calibri"/>
                <a:cs typeface="Calibri"/>
              </a:rPr>
              <a:t>fondamental</a:t>
            </a:r>
            <a:r>
              <a:rPr lang="en-US">
                <a:ea typeface="Calibri"/>
                <a:cs typeface="Calibri"/>
              </a:rPr>
              <a:t> pour assurer un leadership local </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30</a:t>
            </a:fld>
            <a:endParaRPr lang="fr-CA"/>
          </a:p>
        </p:txBody>
      </p:sp>
    </p:spTree>
    <p:extLst>
      <p:ext uri="{BB962C8B-B14F-4D97-AF65-F5344CB8AC3E}">
        <p14:creationId xmlns:p14="http://schemas.microsoft.com/office/powerpoint/2010/main" val="180856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Dans </a:t>
            </a:r>
            <a:r>
              <a:rPr lang="en-US" err="1">
                <a:ea typeface="Calibri"/>
                <a:cs typeface="Calibri"/>
              </a:rPr>
              <a:t>ce</a:t>
            </a:r>
            <a:r>
              <a:rPr lang="en-US">
                <a:ea typeface="Calibri"/>
                <a:cs typeface="Calibri"/>
              </a:rPr>
              <a:t> guide, </a:t>
            </a:r>
            <a:r>
              <a:rPr lang="en-US" err="1">
                <a:ea typeface="Calibri"/>
                <a:cs typeface="Calibri"/>
              </a:rPr>
              <a:t>vous</a:t>
            </a:r>
            <a:r>
              <a:rPr lang="en-US">
                <a:ea typeface="Calibri"/>
                <a:cs typeface="Calibri"/>
              </a:rPr>
              <a:t> </a:t>
            </a:r>
            <a:r>
              <a:rPr lang="en-US" err="1">
                <a:ea typeface="Calibri"/>
                <a:cs typeface="Calibri"/>
              </a:rPr>
              <a:t>retrouvez</a:t>
            </a:r>
            <a:r>
              <a:rPr lang="en-US">
                <a:ea typeface="Calibri"/>
                <a:cs typeface="Calibri"/>
              </a:rPr>
              <a:t> de l'information concernant..</a:t>
            </a: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31</a:t>
            </a:fld>
            <a:endParaRPr lang="fr-CA"/>
          </a:p>
        </p:txBody>
      </p:sp>
    </p:spTree>
    <p:extLst>
      <p:ext uri="{BB962C8B-B14F-4D97-AF65-F5344CB8AC3E}">
        <p14:creationId xmlns:p14="http://schemas.microsoft.com/office/powerpoint/2010/main" val="1045938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32</a:t>
            </a:fld>
            <a:endParaRPr lang="fr-CA"/>
          </a:p>
        </p:txBody>
      </p:sp>
    </p:spTree>
    <p:extLst>
      <p:ext uri="{BB962C8B-B14F-4D97-AF65-F5344CB8AC3E}">
        <p14:creationId xmlns:p14="http://schemas.microsoft.com/office/powerpoint/2010/main" val="1114346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Faire état de la </a:t>
            </a:r>
            <a:r>
              <a:rPr lang="en-US" err="1">
                <a:ea typeface="Calibri"/>
                <a:cs typeface="Calibri"/>
              </a:rPr>
              <a:t>mobilisation</a:t>
            </a:r>
            <a:r>
              <a:rPr lang="en-US">
                <a:ea typeface="Calibri"/>
                <a:cs typeface="Calibri"/>
              </a:rPr>
              <a:t> dans </a:t>
            </a:r>
            <a:r>
              <a:rPr lang="en-US" err="1">
                <a:ea typeface="Calibri"/>
                <a:cs typeface="Calibri"/>
              </a:rPr>
              <a:t>votre</a:t>
            </a:r>
            <a:r>
              <a:rPr lang="en-US">
                <a:ea typeface="Calibri"/>
                <a:cs typeface="Calibri"/>
              </a:rPr>
              <a:t> section:</a:t>
            </a:r>
          </a:p>
          <a:p>
            <a:r>
              <a:rPr lang="en-US">
                <a:ea typeface="Calibri"/>
                <a:cs typeface="Calibri"/>
              </a:rPr>
              <a:t> Un </a:t>
            </a:r>
            <a:r>
              <a:rPr lang="en-US" err="1">
                <a:ea typeface="Calibri"/>
                <a:cs typeface="Calibri"/>
              </a:rPr>
              <a:t>outil</a:t>
            </a:r>
            <a:r>
              <a:rPr lang="en-US">
                <a:ea typeface="Calibri"/>
                <a:cs typeface="Calibri"/>
              </a:rPr>
              <a:t> sera </a:t>
            </a:r>
            <a:r>
              <a:rPr lang="en-US" err="1">
                <a:ea typeface="Calibri"/>
                <a:cs typeface="Calibri"/>
              </a:rPr>
              <a:t>développé</a:t>
            </a:r>
            <a:r>
              <a:rPr lang="en-US">
                <a:ea typeface="Calibri"/>
                <a:cs typeface="Calibri"/>
              </a:rPr>
              <a:t> pour que nous </a:t>
            </a:r>
            <a:r>
              <a:rPr lang="en-US" err="1">
                <a:ea typeface="Calibri"/>
                <a:cs typeface="Calibri"/>
              </a:rPr>
              <a:t>soyons</a:t>
            </a:r>
            <a:r>
              <a:rPr lang="en-US">
                <a:ea typeface="Calibri"/>
                <a:cs typeface="Calibri"/>
              </a:rPr>
              <a:t> </a:t>
            </a:r>
            <a:r>
              <a:rPr lang="en-US" err="1">
                <a:ea typeface="Calibri"/>
                <a:cs typeface="Calibri"/>
              </a:rPr>
              <a:t>informés</a:t>
            </a:r>
            <a:r>
              <a:rPr lang="en-US">
                <a:ea typeface="Calibri"/>
                <a:cs typeface="Calibri"/>
              </a:rPr>
              <a:t> des actions, du </a:t>
            </a:r>
            <a:r>
              <a:rPr lang="en-US" err="1">
                <a:ea typeface="Calibri"/>
                <a:cs typeface="Calibri"/>
              </a:rPr>
              <a:t>niveau</a:t>
            </a:r>
            <a:r>
              <a:rPr lang="en-US">
                <a:ea typeface="Calibri"/>
                <a:cs typeface="Calibri"/>
              </a:rPr>
              <a:t> de </a:t>
            </a:r>
            <a:r>
              <a:rPr lang="en-US" err="1">
                <a:ea typeface="Calibri"/>
                <a:cs typeface="Calibri"/>
              </a:rPr>
              <a:t>mobilisation</a:t>
            </a:r>
            <a:r>
              <a:rPr lang="en-US">
                <a:ea typeface="Calibri"/>
                <a:cs typeface="Calibri"/>
              </a:rPr>
              <a:t> de section </a:t>
            </a:r>
            <a:r>
              <a:rPr lang="en-US" err="1">
                <a:ea typeface="Calibri"/>
                <a:cs typeface="Calibri"/>
              </a:rPr>
              <a:t>afin</a:t>
            </a:r>
            <a:r>
              <a:rPr lang="en-US">
                <a:ea typeface="Calibri"/>
                <a:cs typeface="Calibri"/>
              </a:rPr>
              <a:t> </a:t>
            </a:r>
            <a:r>
              <a:rPr lang="en-US" err="1">
                <a:ea typeface="Calibri"/>
                <a:cs typeface="Calibri"/>
              </a:rPr>
              <a:t>d'ajuster</a:t>
            </a:r>
            <a:r>
              <a:rPr lang="en-US">
                <a:ea typeface="Calibri"/>
                <a:cs typeface="Calibri"/>
              </a:rPr>
              <a:t> au </a:t>
            </a:r>
            <a:r>
              <a:rPr lang="en-US" err="1">
                <a:ea typeface="Calibri"/>
                <a:cs typeface="Calibri"/>
              </a:rPr>
              <a:t>besoin</a:t>
            </a:r>
            <a:endParaRPr lang="en-US">
              <a:ea typeface="Calibri"/>
              <a:cs typeface="Calibri"/>
            </a:endParaRPr>
          </a:p>
          <a:p>
            <a:r>
              <a:rPr lang="en-US" err="1">
                <a:ea typeface="Calibri"/>
                <a:cs typeface="Calibri"/>
              </a:rPr>
              <a:t>Votre</a:t>
            </a:r>
            <a:r>
              <a:rPr lang="en-US">
                <a:ea typeface="Calibri"/>
                <a:cs typeface="Calibri"/>
              </a:rPr>
              <a:t> </a:t>
            </a:r>
            <a:r>
              <a:rPr lang="en-US" err="1">
                <a:ea typeface="Calibri"/>
                <a:cs typeface="Calibri"/>
              </a:rPr>
              <a:t>rôle</a:t>
            </a:r>
            <a:r>
              <a:rPr lang="en-US">
                <a:ea typeface="Calibri"/>
                <a:cs typeface="Calibri"/>
              </a:rPr>
              <a:t> </a:t>
            </a:r>
            <a:r>
              <a:rPr lang="en-US" err="1">
                <a:ea typeface="Calibri"/>
                <a:cs typeface="Calibri"/>
              </a:rPr>
              <a:t>est</a:t>
            </a:r>
            <a:r>
              <a:rPr lang="en-US">
                <a:ea typeface="Calibri"/>
                <a:cs typeface="Calibri"/>
              </a:rPr>
              <a:t> </a:t>
            </a:r>
            <a:r>
              <a:rPr lang="en-US" err="1">
                <a:ea typeface="Calibri"/>
                <a:cs typeface="Calibri"/>
              </a:rPr>
              <a:t>fondamental</a:t>
            </a:r>
            <a:r>
              <a:rPr lang="en-US">
                <a:ea typeface="Calibri"/>
                <a:cs typeface="Calibri"/>
              </a:rPr>
              <a:t> pour assurer un leadership local </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33</a:t>
            </a:fld>
            <a:endParaRPr lang="fr-CA"/>
          </a:p>
        </p:txBody>
      </p:sp>
    </p:spTree>
    <p:extLst>
      <p:ext uri="{BB962C8B-B14F-4D97-AF65-F5344CB8AC3E}">
        <p14:creationId xmlns:p14="http://schemas.microsoft.com/office/powerpoint/2010/main" val="3142785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Faire état de la </a:t>
            </a:r>
            <a:r>
              <a:rPr lang="en-US" err="1">
                <a:ea typeface="Calibri"/>
                <a:cs typeface="Calibri"/>
              </a:rPr>
              <a:t>mobilisation</a:t>
            </a:r>
            <a:r>
              <a:rPr lang="en-US">
                <a:ea typeface="Calibri"/>
                <a:cs typeface="Calibri"/>
              </a:rPr>
              <a:t> dans </a:t>
            </a:r>
            <a:r>
              <a:rPr lang="en-US" err="1">
                <a:ea typeface="Calibri"/>
                <a:cs typeface="Calibri"/>
              </a:rPr>
              <a:t>votre</a:t>
            </a:r>
            <a:r>
              <a:rPr lang="en-US">
                <a:ea typeface="Calibri"/>
                <a:cs typeface="Calibri"/>
              </a:rPr>
              <a:t> section:</a:t>
            </a:r>
          </a:p>
          <a:p>
            <a:r>
              <a:rPr lang="en-US">
                <a:ea typeface="Calibri"/>
                <a:cs typeface="Calibri"/>
              </a:rPr>
              <a:t> Un </a:t>
            </a:r>
            <a:r>
              <a:rPr lang="en-US" err="1">
                <a:ea typeface="Calibri"/>
                <a:cs typeface="Calibri"/>
              </a:rPr>
              <a:t>outil</a:t>
            </a:r>
            <a:r>
              <a:rPr lang="en-US">
                <a:ea typeface="Calibri"/>
                <a:cs typeface="Calibri"/>
              </a:rPr>
              <a:t> sera </a:t>
            </a:r>
            <a:r>
              <a:rPr lang="en-US" err="1">
                <a:ea typeface="Calibri"/>
                <a:cs typeface="Calibri"/>
              </a:rPr>
              <a:t>développé</a:t>
            </a:r>
            <a:r>
              <a:rPr lang="en-US">
                <a:ea typeface="Calibri"/>
                <a:cs typeface="Calibri"/>
              </a:rPr>
              <a:t> pour que nous </a:t>
            </a:r>
            <a:r>
              <a:rPr lang="en-US" err="1">
                <a:ea typeface="Calibri"/>
                <a:cs typeface="Calibri"/>
              </a:rPr>
              <a:t>soyons</a:t>
            </a:r>
            <a:r>
              <a:rPr lang="en-US">
                <a:ea typeface="Calibri"/>
                <a:cs typeface="Calibri"/>
              </a:rPr>
              <a:t> </a:t>
            </a:r>
            <a:r>
              <a:rPr lang="en-US" err="1">
                <a:ea typeface="Calibri"/>
                <a:cs typeface="Calibri"/>
              </a:rPr>
              <a:t>informés</a:t>
            </a:r>
            <a:r>
              <a:rPr lang="en-US">
                <a:ea typeface="Calibri"/>
                <a:cs typeface="Calibri"/>
              </a:rPr>
              <a:t> des actions, du </a:t>
            </a:r>
            <a:r>
              <a:rPr lang="en-US" err="1">
                <a:ea typeface="Calibri"/>
                <a:cs typeface="Calibri"/>
              </a:rPr>
              <a:t>niveau</a:t>
            </a:r>
            <a:r>
              <a:rPr lang="en-US">
                <a:ea typeface="Calibri"/>
                <a:cs typeface="Calibri"/>
              </a:rPr>
              <a:t> de </a:t>
            </a:r>
            <a:r>
              <a:rPr lang="en-US" err="1">
                <a:ea typeface="Calibri"/>
                <a:cs typeface="Calibri"/>
              </a:rPr>
              <a:t>mobilisation</a:t>
            </a:r>
            <a:r>
              <a:rPr lang="en-US">
                <a:ea typeface="Calibri"/>
                <a:cs typeface="Calibri"/>
              </a:rPr>
              <a:t> de section </a:t>
            </a:r>
            <a:r>
              <a:rPr lang="en-US" err="1">
                <a:ea typeface="Calibri"/>
                <a:cs typeface="Calibri"/>
              </a:rPr>
              <a:t>afin</a:t>
            </a:r>
            <a:r>
              <a:rPr lang="en-US">
                <a:ea typeface="Calibri"/>
                <a:cs typeface="Calibri"/>
              </a:rPr>
              <a:t> </a:t>
            </a:r>
            <a:r>
              <a:rPr lang="en-US" err="1">
                <a:ea typeface="Calibri"/>
                <a:cs typeface="Calibri"/>
              </a:rPr>
              <a:t>d'ajuster</a:t>
            </a:r>
            <a:r>
              <a:rPr lang="en-US">
                <a:ea typeface="Calibri"/>
                <a:cs typeface="Calibri"/>
              </a:rPr>
              <a:t> au </a:t>
            </a:r>
            <a:r>
              <a:rPr lang="en-US" err="1">
                <a:ea typeface="Calibri"/>
                <a:cs typeface="Calibri"/>
              </a:rPr>
              <a:t>besoin</a:t>
            </a:r>
            <a:endParaRPr lang="en-US">
              <a:ea typeface="Calibri"/>
              <a:cs typeface="Calibri"/>
            </a:endParaRPr>
          </a:p>
          <a:p>
            <a:r>
              <a:rPr lang="en-US" err="1">
                <a:ea typeface="Calibri"/>
                <a:cs typeface="Calibri"/>
              </a:rPr>
              <a:t>Votre</a:t>
            </a:r>
            <a:r>
              <a:rPr lang="en-US">
                <a:ea typeface="Calibri"/>
                <a:cs typeface="Calibri"/>
              </a:rPr>
              <a:t> </a:t>
            </a:r>
            <a:r>
              <a:rPr lang="en-US" err="1">
                <a:ea typeface="Calibri"/>
                <a:cs typeface="Calibri"/>
              </a:rPr>
              <a:t>rôle</a:t>
            </a:r>
            <a:r>
              <a:rPr lang="en-US">
                <a:ea typeface="Calibri"/>
                <a:cs typeface="Calibri"/>
              </a:rPr>
              <a:t> </a:t>
            </a:r>
            <a:r>
              <a:rPr lang="en-US" err="1">
                <a:ea typeface="Calibri"/>
                <a:cs typeface="Calibri"/>
              </a:rPr>
              <a:t>est</a:t>
            </a:r>
            <a:r>
              <a:rPr lang="en-US">
                <a:ea typeface="Calibri"/>
                <a:cs typeface="Calibri"/>
              </a:rPr>
              <a:t> </a:t>
            </a:r>
            <a:r>
              <a:rPr lang="en-US" err="1">
                <a:ea typeface="Calibri"/>
                <a:cs typeface="Calibri"/>
              </a:rPr>
              <a:t>fondamental</a:t>
            </a:r>
            <a:r>
              <a:rPr lang="en-US">
                <a:ea typeface="Calibri"/>
                <a:cs typeface="Calibri"/>
              </a:rPr>
              <a:t> pour assurer un leadership local </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34</a:t>
            </a:fld>
            <a:endParaRPr lang="fr-CA"/>
          </a:p>
        </p:txBody>
      </p:sp>
    </p:spTree>
    <p:extLst>
      <p:ext uri="{BB962C8B-B14F-4D97-AF65-F5344CB8AC3E}">
        <p14:creationId xmlns:p14="http://schemas.microsoft.com/office/powerpoint/2010/main" val="2169228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Liberté d’expression</a:t>
            </a:r>
            <a:endParaRPr lang="en-US"/>
          </a:p>
          <a:p>
            <a:endParaRPr lang="fr-CA"/>
          </a:p>
          <a:p>
            <a:r>
              <a:rPr lang="fr-CA"/>
              <a:t>« Il s’ensuit que les travailleurs, tout particulièrement ceux qui sont vulnérables, doivent être en mesure de s’exprimer librement sur les questions touchant leurs conditions de travail. Pour les employés, la liberté d’expression devient une composante non seulement importante, mais  essentielle des relations du travail.</a:t>
            </a:r>
            <a:endParaRPr lang="en-US"/>
          </a:p>
          <a:p>
            <a:endParaRPr lang="fr-CA"/>
          </a:p>
          <a:p>
            <a:r>
              <a:rPr lang="fr-CA"/>
              <a:t>C’est grâce à la liberté d’expression que les travailleurs vulnérables sont en mesure de gagner l’appui du public dans leur quête de meilleures conditions de travail.</a:t>
            </a:r>
            <a:endParaRPr lang="en-US"/>
          </a:p>
          <a:p>
            <a:r>
              <a:rPr lang="fr-CA"/>
              <a:t>Ainsi, le fait de s’exprimer peut souvent servir de moyen d’atteindre leurs objectifs. »</a:t>
            </a:r>
            <a:endParaRPr lang="en-US"/>
          </a:p>
          <a:p>
            <a:endParaRPr lang="fr-CA"/>
          </a:p>
          <a:p>
            <a:r>
              <a:rPr lang="fr-CA"/>
              <a:t>COUR SUPRÊME L’AFFAIRE T.U.A.C, SECTION LOCALE 1518 C.KMART CANADA LTD</a:t>
            </a:r>
            <a:endParaRPr lang="en-US"/>
          </a:p>
          <a:p>
            <a:endParaRPr lang="fr-CA">
              <a:ea typeface="Calibri"/>
              <a:cs typeface="Calibri"/>
            </a:endParaRPr>
          </a:p>
          <a:p>
            <a:r>
              <a:rPr lang="fr-CA" err="1">
                <a:ea typeface="Calibri"/>
                <a:cs typeface="Calibri"/>
              </a:rPr>
              <a:t>Immunauté</a:t>
            </a:r>
          </a:p>
          <a:p>
            <a:endParaRPr lang="fr-CA">
              <a:ea typeface="Calibri"/>
              <a:cs typeface="Calibri"/>
            </a:endParaRPr>
          </a:p>
          <a:p>
            <a:pPr marL="171450" indent="-171450">
              <a:lnSpc>
                <a:spcPct val="90000"/>
              </a:lnSpc>
              <a:spcBef>
                <a:spcPts val="1000"/>
              </a:spcBef>
              <a:buFont typeface="Arial"/>
              <a:buChar char="•"/>
            </a:pPr>
            <a:r>
              <a:rPr lang="fr-CA"/>
              <a:t>  Plus récemment, cette immunité en lien avec la mobilisation a été précisée avec la décision de la juge Myriam Bédard du tribunal administratif du travail où elle cautionne le syndicat pour l’utilisation des outils informatiques de l’employeur (courriel).  Il ressort de cette décision qu’au nom de la liberté d’expression le syndicat pouvait :</a:t>
            </a:r>
            <a:endParaRPr lang="en-US"/>
          </a:p>
          <a:p>
            <a:pPr>
              <a:lnSpc>
                <a:spcPct val="90000"/>
              </a:lnSpc>
              <a:spcBef>
                <a:spcPts val="1000"/>
              </a:spcBef>
            </a:pPr>
            <a:endParaRPr lang="en-US"/>
          </a:p>
          <a:p>
            <a:pPr marL="628650" lvl="1" indent="-171450">
              <a:lnSpc>
                <a:spcPct val="90000"/>
              </a:lnSpc>
              <a:spcBef>
                <a:spcPts val="500"/>
              </a:spcBef>
              <a:buFont typeface="Arial"/>
              <a:buChar char="•"/>
            </a:pPr>
            <a:r>
              <a:rPr lang="fr-CA"/>
              <a:t>Outre passer le droit de propriété (attention) </a:t>
            </a:r>
            <a:r>
              <a:rPr lang="en-US"/>
              <a:t> </a:t>
            </a:r>
          </a:p>
          <a:p>
            <a:pPr marL="628650" lvl="1" indent="-171450">
              <a:lnSpc>
                <a:spcPct val="90000"/>
              </a:lnSpc>
              <a:spcBef>
                <a:spcPts val="500"/>
              </a:spcBef>
              <a:buFont typeface="Arial"/>
              <a:buChar char="•"/>
            </a:pPr>
            <a:r>
              <a:rPr lang="fr-CA"/>
              <a:t>Outre passer les directives concernant le matériel informatique (attention)  </a:t>
            </a:r>
            <a:r>
              <a:rPr lang="en-US"/>
              <a:t> </a:t>
            </a:r>
          </a:p>
          <a:p>
            <a:pPr marL="628650" lvl="1" indent="-171450">
              <a:lnSpc>
                <a:spcPct val="90000"/>
              </a:lnSpc>
              <a:spcBef>
                <a:spcPts val="500"/>
              </a:spcBef>
              <a:buFont typeface="Arial"/>
              <a:buChar char="•"/>
            </a:pPr>
            <a:r>
              <a:rPr lang="fr-CA"/>
              <a:t>Outre passer l’obligation de loyauté (attention)</a:t>
            </a:r>
            <a:r>
              <a:rPr lang="en-US"/>
              <a:t> </a:t>
            </a:r>
          </a:p>
          <a:p>
            <a:pPr marL="628650" lvl="1" indent="-171450">
              <a:lnSpc>
                <a:spcPct val="90000"/>
              </a:lnSpc>
              <a:spcBef>
                <a:spcPts val="500"/>
              </a:spcBef>
              <a:buFont typeface="Arial"/>
              <a:buChar char="•"/>
            </a:pPr>
            <a:r>
              <a:rPr lang="fr-CA"/>
              <a:t>Outre passer le devoir de réserve (attention) </a:t>
            </a:r>
            <a:r>
              <a:rPr lang="en-US"/>
              <a:t> </a:t>
            </a:r>
          </a:p>
          <a:p>
            <a:pPr lvl="1">
              <a:lnSpc>
                <a:spcPct val="90000"/>
              </a:lnSpc>
              <a:spcBef>
                <a:spcPts val="500"/>
              </a:spcBef>
            </a:pPr>
            <a:endParaRPr lang="en-US"/>
          </a:p>
          <a:p>
            <a:pPr marL="171450" indent="-171450">
              <a:lnSpc>
                <a:spcPct val="90000"/>
              </a:lnSpc>
              <a:spcBef>
                <a:spcPts val="1000"/>
              </a:spcBef>
              <a:buFont typeface="Arial"/>
              <a:buChar char="•"/>
            </a:pPr>
            <a:r>
              <a:rPr lang="fr-CA"/>
              <a:t>Dans cette affaire, la juge considère que la transmission du message syndical via le courriel de l'employeur constitue l'exercice légitime du droit à la liberté d'expression.</a:t>
            </a:r>
            <a:r>
              <a:rPr lang="en-US"/>
              <a:t> </a:t>
            </a:r>
          </a:p>
          <a:p>
            <a:pPr>
              <a:lnSpc>
                <a:spcPct val="90000"/>
              </a:lnSpc>
              <a:spcBef>
                <a:spcPts val="1000"/>
              </a:spcBef>
            </a:pPr>
            <a:r>
              <a:rPr lang="fr-CA"/>
              <a:t> </a:t>
            </a:r>
            <a:endParaRPr lang="fr-CA">
              <a:ea typeface="Calibri"/>
              <a:cs typeface="Calibri"/>
            </a:endParaRPr>
          </a:p>
          <a:p>
            <a:pPr>
              <a:lnSpc>
                <a:spcPct val="90000"/>
              </a:lnSpc>
              <a:spcBef>
                <a:spcPts val="1000"/>
              </a:spcBef>
            </a:pPr>
            <a:r>
              <a:rPr lang="fr-CA" i="1"/>
              <a:t>Association professionnelle des ingénieurs du gouvernement du Québec c. procureur générale du Québec</a:t>
            </a:r>
            <a:endParaRPr lang="fr-CA"/>
          </a:p>
          <a:p>
            <a:endParaRPr lang="fr-CA"/>
          </a:p>
          <a:p>
            <a:r>
              <a:rPr lang="fr-CA"/>
              <a:t>Liberté d’expression</a:t>
            </a:r>
            <a:endParaRPr lang="en-US"/>
          </a:p>
          <a:p>
            <a:endParaRPr lang="fr-CA"/>
          </a:p>
          <a:p>
            <a:r>
              <a:rPr lang="fr-CA"/>
              <a:t>« Dans le domaine du travail, la liberté d’expression joue donc un rôle important pour ce qui est d’éliminer ou d’atténuer cette inégalité. C’est grâce à la liberté d’expression que les salariés sont capables de définir et de formuler leurs intérêts communs et, en cas de conflit de travail, d’amener le grand public à appuyer leur cause. Comme le juge Cory l’a souligné dans l’arrêt KMART(précité) « c’est souvent le poids de l’opinion publique qui détermine l’issue de ce conflit.»</a:t>
            </a:r>
            <a:endParaRPr lang="en-US"/>
          </a:p>
          <a:p>
            <a:endParaRPr lang="fr-CA"/>
          </a:p>
          <a:p>
            <a:r>
              <a:rPr lang="fr-CA"/>
              <a:t>La liberté d’expression dans le domaine du travail bénéficie non seulement aux travailleurs et aux syndicats, mais aussi à la société dans son ensemble. »</a:t>
            </a:r>
            <a:endParaRPr lang="en-US"/>
          </a:p>
          <a:p>
            <a:endParaRPr lang="fr-CA"/>
          </a:p>
          <a:p>
            <a:r>
              <a:rPr lang="fr-CA" i="1"/>
              <a:t>S.D.G.M.R., SECTION LOCALE 558 C.PEPSI-COLA CANADA BEVERAGES (WEST) LTD</a:t>
            </a:r>
            <a:endParaRPr lang="en-US"/>
          </a:p>
          <a:p>
            <a:endParaRPr lang="fr-CA" i="1">
              <a:ea typeface="Calibri"/>
              <a:cs typeface="Calibri"/>
            </a:endParaRPr>
          </a:p>
          <a:p>
            <a:r>
              <a:rPr lang="fr-CA"/>
              <a:t>Expliquer la question de fond de la décision:</a:t>
            </a:r>
            <a:endParaRPr lang="en-US"/>
          </a:p>
          <a:p>
            <a:r>
              <a:rPr lang="fr-CA"/>
              <a:t>exemple de piquetage dans un endroit secondaire travailleur Pepsi</a:t>
            </a:r>
            <a:endParaRPr lang="en-US"/>
          </a:p>
          <a:p>
            <a:r>
              <a:rPr lang="fr-CA"/>
              <a:t>Dans cette affaire les membres du syndicat sont allés piqueter devant des établissements qui distribuaient des produits </a:t>
            </a:r>
            <a:r>
              <a:rPr lang="fr-CA" err="1"/>
              <a:t>pepsi-cola</a:t>
            </a:r>
            <a:r>
              <a:rPr lang="fr-CA"/>
              <a:t> et le tribunal a autorisé le piquetage secondaire</a:t>
            </a:r>
            <a:endParaRPr lang="fr-CA">
              <a:ea typeface="Calibri"/>
              <a:cs typeface="Calibri"/>
            </a:endParaRPr>
          </a:p>
          <a:p>
            <a:endParaRPr lang="fr-CA">
              <a:ea typeface="Calibri"/>
              <a:cs typeface="Calibri"/>
            </a:endParaRPr>
          </a:p>
          <a:p>
            <a:endParaRPr lang="fr-CA">
              <a:ea typeface="Calibri"/>
              <a:cs typeface="Calibri"/>
            </a:endParaRP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4</a:t>
            </a:fld>
            <a:endParaRPr lang="fr-CA"/>
          </a:p>
        </p:txBody>
      </p:sp>
    </p:spTree>
    <p:extLst>
      <p:ext uri="{BB962C8B-B14F-4D97-AF65-F5344CB8AC3E}">
        <p14:creationId xmlns:p14="http://schemas.microsoft.com/office/powerpoint/2010/main" val="118995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L’apposition des autocollants à des limites: décision Ville de MTL et Fraternité des policiers de MTL, 2016 QCTA968’</a:t>
            </a:r>
          </a:p>
          <a:p>
            <a:pPr algn="l" rtl="0" fontAlgn="base">
              <a:buFont typeface="Arial" panose="020B0604020202020204" pitchFamily="34" charset="0"/>
              <a:buNone/>
            </a:pPr>
            <a:r>
              <a:rPr lang="fr-CA" sz="1800" b="0" i="0" u="none" strike="noStrike">
                <a:solidFill>
                  <a:srgbClr val="000000"/>
                </a:solidFill>
                <a:effectLst/>
                <a:latin typeface="Tw Cen MT" panose="020B0602020104020603" pitchFamily="34" charset="0"/>
              </a:rPr>
              <a:t>Dans cette affaire l’employeur a déposé un grief patronal à l’effet que cette pratique cause des dommages et engendre des coûts. L’employeur réclame le remboursement des dommages subis, le nettoyage et demande une ordonnance pour faire cesser cette pratique.</a:t>
            </a:r>
          </a:p>
          <a:p>
            <a:pPr algn="l" rtl="0" fontAlgn="base">
              <a:buFont typeface="Arial" panose="020B0604020202020204" pitchFamily="34" charset="0"/>
              <a:buNone/>
            </a:pPr>
            <a:r>
              <a:rPr lang="fr-CA" sz="1800" b="0" i="0" u="none" strike="noStrike">
                <a:solidFill>
                  <a:srgbClr val="000000"/>
                </a:solidFill>
                <a:effectLst/>
                <a:latin typeface="Tw Cen MT" panose="020B0602020104020603" pitchFamily="34" charset="0"/>
              </a:rPr>
              <a:t>L’arbitre soutien que la protection que jouis la liberté d’expression à des limites. Aucune protection n’est accordée lorsqu’il y a destruction de bien.</a:t>
            </a:r>
          </a:p>
          <a:p>
            <a:pPr algn="l" rtl="0" fontAlgn="base">
              <a:buFont typeface="Arial" panose="020B0604020202020204" pitchFamily="34" charset="0"/>
              <a:buNone/>
            </a:pPr>
            <a:r>
              <a:rPr lang="fr-CA" sz="1800" b="0" i="0" u="none" strike="noStrike">
                <a:solidFill>
                  <a:srgbClr val="000000"/>
                </a:solidFill>
                <a:effectLst/>
                <a:latin typeface="Tw Cen MT" panose="020B0602020104020603" pitchFamily="34" charset="0"/>
              </a:rPr>
              <a:t>De plus, dans cette décision l’arbitre questionne les messages sur les autocollants (on écrivait avec les autocollants « voleur ») et donne raison à l’employeur qui ne souhaite pas être associé aux yeux du public comme tel, considérant que leur mission est de les protéger contre de  tels contrevenants.</a:t>
            </a:r>
          </a:p>
          <a:p>
            <a:pPr algn="l" rtl="0" fontAlgn="base">
              <a:buFont typeface="Arial" panose="020B0604020202020204" pitchFamily="34" charset="0"/>
              <a:buNone/>
            </a:pPr>
            <a:r>
              <a:rPr lang="fr-CA" sz="1800" b="0" i="0" u="none" strike="noStrike">
                <a:solidFill>
                  <a:srgbClr val="000000"/>
                </a:solidFill>
                <a:effectLst/>
                <a:latin typeface="Tw Cen MT" panose="020B0602020104020603" pitchFamily="34" charset="0"/>
              </a:rPr>
              <a:t>Ainsi on ne pourrait pas avoir des autocollants qui disent que l’ARQ sont des fraudeurs.</a:t>
            </a:r>
          </a:p>
          <a:p>
            <a:pPr algn="l" rtl="0" fontAlgn="base">
              <a:buFont typeface="Arial" panose="020B0604020202020204" pitchFamily="34" charset="0"/>
              <a:buNone/>
            </a:pPr>
            <a:endParaRPr lang="fr-CA" sz="1800" b="0" i="0" u="none" strike="noStrike">
              <a:solidFill>
                <a:srgbClr val="000000"/>
              </a:solidFill>
              <a:effectLst/>
              <a:latin typeface="Tw Cen MT" panose="020B0602020104020603" pitchFamily="34" charset="0"/>
            </a:endParaRPr>
          </a:p>
          <a:p>
            <a:pPr algn="l" rtl="0" fontAlgn="base">
              <a:buFont typeface="Arial" panose="020B0604020202020204" pitchFamily="34" charset="0"/>
              <a:buNone/>
            </a:pPr>
            <a:r>
              <a:rPr lang="fr-CA" sz="1800" b="0" i="0" u="none" strike="noStrike">
                <a:solidFill>
                  <a:srgbClr val="000000"/>
                </a:solidFill>
                <a:effectLst/>
                <a:latin typeface="Tw Cen MT" panose="020B0602020104020603" pitchFamily="34" charset="0"/>
              </a:rPr>
              <a:t>En conclusion, l’arbitre soutient que les autocollants sur les </a:t>
            </a:r>
            <a:r>
              <a:rPr lang="fr-CA" sz="1800" b="0" i="0" u="none" strike="noStrike" err="1">
                <a:solidFill>
                  <a:srgbClr val="000000"/>
                </a:solidFill>
                <a:effectLst/>
                <a:latin typeface="Tw Cen MT" panose="020B0602020104020603" pitchFamily="34" charset="0"/>
              </a:rPr>
              <a:t>unifors</a:t>
            </a:r>
            <a:r>
              <a:rPr lang="fr-CA" sz="1800" b="0" i="0" u="none" strike="noStrike">
                <a:solidFill>
                  <a:srgbClr val="000000"/>
                </a:solidFill>
                <a:effectLst/>
                <a:latin typeface="Tw Cen MT" panose="020B0602020104020603" pitchFamily="34" charset="0"/>
              </a:rPr>
              <a:t> ne causes pas de dommages et si cela est fait dans le respect de cadre législatif</a:t>
            </a:r>
            <a:endParaRPr lang="fr-CA"/>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5</a:t>
            </a:fld>
            <a:endParaRPr lang="fr-CA"/>
          </a:p>
        </p:txBody>
      </p:sp>
    </p:spTree>
    <p:extLst>
      <p:ext uri="{BB962C8B-B14F-4D97-AF65-F5344CB8AC3E}">
        <p14:creationId xmlns:p14="http://schemas.microsoft.com/office/powerpoint/2010/main" val="290698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À défaut de respecter ces limites, des mesures disciplinaires pourraient être prises à l’égard des salariés prises à défaut</a:t>
            </a:r>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6</a:t>
            </a:fld>
            <a:endParaRPr lang="fr-CA"/>
          </a:p>
        </p:txBody>
      </p:sp>
    </p:spTree>
    <p:extLst>
      <p:ext uri="{BB962C8B-B14F-4D97-AF65-F5344CB8AC3E}">
        <p14:creationId xmlns:p14="http://schemas.microsoft.com/office/powerpoint/2010/main" val="73362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fr-CA" b="0" i="0" u="none" strike="noStrike">
                <a:solidFill>
                  <a:srgbClr val="000000"/>
                </a:solidFill>
                <a:effectLst/>
                <a:latin typeface="Calibri" panose="020F0502020204030204" pitchFamily="34" charset="0"/>
              </a:rPr>
              <a:t>Ne vous improvisez pas dans ce domaine si un message devait être utilisé dans vos boîtes courriel nos juristes auront certainement leurs mots à dire.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fr-CA" b="0" i="0" u="none" strike="noStrike">
                <a:solidFill>
                  <a:srgbClr val="000000"/>
                </a:solidFill>
                <a:effectLst/>
                <a:latin typeface="Calibri" panose="020F0502020204030204" pitchFamily="34" charset="0"/>
              </a:rPr>
              <a:t>Donc, attendez « le go » de vos représentants  </a:t>
            </a:r>
            <a:endParaRPr lang="en-US" b="0" i="0">
              <a:solidFill>
                <a:srgbClr val="444444"/>
              </a:solidFill>
              <a:effectLst/>
              <a:latin typeface="Calibri" panose="020F0502020204030204" pitchFamily="34" charset="0"/>
            </a:endParaRPr>
          </a:p>
          <a:p>
            <a:endParaRPr lang="fr-CA"/>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7</a:t>
            </a:fld>
            <a:endParaRPr lang="fr-CA"/>
          </a:p>
        </p:txBody>
      </p:sp>
    </p:spTree>
    <p:extLst>
      <p:ext uri="{BB962C8B-B14F-4D97-AF65-F5344CB8AC3E}">
        <p14:creationId xmlns:p14="http://schemas.microsoft.com/office/powerpoint/2010/main" val="2666284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fr-CA" b="0" i="0" u="none" strike="noStrike">
                <a:solidFill>
                  <a:srgbClr val="000000"/>
                </a:solidFill>
                <a:effectLst/>
                <a:latin typeface="Calibri" panose="020F0502020204030204" pitchFamily="34" charset="0"/>
              </a:rPr>
              <a:t> </a:t>
            </a:r>
            <a:endParaRPr lang="en-US" b="0" i="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a:t>les avis de convocation d’une assemblée du syndicat </a:t>
            </a:r>
            <a:r>
              <a:rPr lang="fr-CA" sz="1200" b="1"/>
              <a:t>signés par une représentante ou un représentant autorisé du syndicat;</a:t>
            </a:r>
          </a:p>
          <a:p>
            <a:endParaRPr lang="fr-CA"/>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8</a:t>
            </a:fld>
            <a:endParaRPr lang="fr-CA"/>
          </a:p>
        </p:txBody>
      </p:sp>
    </p:spTree>
    <p:extLst>
      <p:ext uri="{BB962C8B-B14F-4D97-AF65-F5344CB8AC3E}">
        <p14:creationId xmlns:p14="http://schemas.microsoft.com/office/powerpoint/2010/main" val="3177174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fr-CA" b="0" i="0" u="none" strike="noStrike">
                <a:solidFill>
                  <a:srgbClr val="000000"/>
                </a:solidFill>
                <a:effectLst/>
                <a:latin typeface="Calibri" panose="020F0502020204030204" pitchFamily="34" charset="0"/>
              </a:rPr>
              <a:t> </a:t>
            </a:r>
            <a:endParaRPr lang="en-US" b="0" i="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a:t>les avis de convocation d’une assemblée du syndicat </a:t>
            </a:r>
            <a:r>
              <a:rPr lang="fr-CA" sz="1200" b="1"/>
              <a:t>signés par une représentante ou un représentant autorisé du syndicat;</a:t>
            </a:r>
          </a:p>
          <a:p>
            <a:endParaRPr lang="fr-CA"/>
          </a:p>
        </p:txBody>
      </p:sp>
      <p:sp>
        <p:nvSpPr>
          <p:cNvPr id="4" name="Espace réservé du numéro de diapositive 3"/>
          <p:cNvSpPr>
            <a:spLocks noGrp="1"/>
          </p:cNvSpPr>
          <p:nvPr>
            <p:ph type="sldNum" sz="quarter" idx="5"/>
          </p:nvPr>
        </p:nvSpPr>
        <p:spPr/>
        <p:txBody>
          <a:bodyPr/>
          <a:lstStyle/>
          <a:p>
            <a:fld id="{0848C6AC-D752-4820-9063-99ACD3ED8027}" type="slidenum">
              <a:rPr lang="fr-CA" smtClean="0"/>
              <a:t>9</a:t>
            </a:fld>
            <a:endParaRPr lang="fr-CA"/>
          </a:p>
        </p:txBody>
      </p:sp>
    </p:spTree>
    <p:extLst>
      <p:ext uri="{BB962C8B-B14F-4D97-AF65-F5344CB8AC3E}">
        <p14:creationId xmlns:p14="http://schemas.microsoft.com/office/powerpoint/2010/main" val="202111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0" name="Graphique 9">
            <a:extLst>
              <a:ext uri="{FF2B5EF4-FFF2-40B4-BE49-F238E27FC236}">
                <a16:creationId xmlns:a16="http://schemas.microsoft.com/office/drawing/2014/main" id="{CA201EC7-130A-5085-563B-C3B3C6FF93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33" y="-241780"/>
            <a:ext cx="12284866" cy="7099779"/>
          </a:xfrm>
          <a:prstGeom prst="rect">
            <a:avLst/>
          </a:prstGeom>
        </p:spPr>
      </p:pic>
      <p:sp>
        <p:nvSpPr>
          <p:cNvPr id="2" name="Titre 1">
            <a:extLst>
              <a:ext uri="{FF2B5EF4-FFF2-40B4-BE49-F238E27FC236}">
                <a16:creationId xmlns:a16="http://schemas.microsoft.com/office/drawing/2014/main" id="{286BF94E-0859-5E95-E4CA-FA51259A9873}"/>
              </a:ext>
            </a:extLst>
          </p:cNvPr>
          <p:cNvSpPr>
            <a:spLocks noGrp="1"/>
          </p:cNvSpPr>
          <p:nvPr>
            <p:ph type="ctrTitle"/>
          </p:nvPr>
        </p:nvSpPr>
        <p:spPr>
          <a:xfrm>
            <a:off x="1524000" y="1122363"/>
            <a:ext cx="9144000" cy="2387600"/>
          </a:xfrm>
        </p:spPr>
        <p:txBody>
          <a:bodyPr anchor="b"/>
          <a:lstStyle>
            <a:lvl1pPr algn="ctr">
              <a:defRPr sz="6000">
                <a:solidFill>
                  <a:schemeClr val="bg1">
                    <a:lumMod val="95000"/>
                  </a:schemeClr>
                </a:solidFill>
              </a:defRPr>
            </a:lvl1pPr>
          </a:lstStyle>
          <a:p>
            <a:r>
              <a:rPr lang="fr-FR"/>
              <a:t>Modifiez le style du titre</a:t>
            </a:r>
            <a:endParaRPr lang="fr-CA"/>
          </a:p>
        </p:txBody>
      </p:sp>
      <p:sp>
        <p:nvSpPr>
          <p:cNvPr id="3" name="Sous-titre 2">
            <a:extLst>
              <a:ext uri="{FF2B5EF4-FFF2-40B4-BE49-F238E27FC236}">
                <a16:creationId xmlns:a16="http://schemas.microsoft.com/office/drawing/2014/main" id="{A37292D2-9200-CA97-5A41-F60DC787557F}"/>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9E21A6C6-E7B4-9E4A-3966-B50106364AE1}"/>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82EA447D-BDE2-8DD8-1A0A-DDF81FAD85C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186584D-792A-4ABA-FE8B-A3CDA0D30ED0}"/>
              </a:ext>
            </a:extLst>
          </p:cNvPr>
          <p:cNvSpPr>
            <a:spLocks noGrp="1"/>
          </p:cNvSpPr>
          <p:nvPr>
            <p:ph type="sldNum" sz="quarter" idx="12"/>
          </p:nvPr>
        </p:nvSpPr>
        <p:spPr/>
        <p:txBody>
          <a:bodyPr/>
          <a:lstStyle/>
          <a:p>
            <a:fld id="{0D5AB7D0-7745-4C81-A786-9680A99F7306}" type="slidenum">
              <a:rPr lang="fr-CA" smtClean="0"/>
              <a:t>‹N°›</a:t>
            </a:fld>
            <a:endParaRPr lang="fr-CA"/>
          </a:p>
        </p:txBody>
      </p:sp>
      <p:pic>
        <p:nvPicPr>
          <p:cNvPr id="13" name="Graphique 12">
            <a:extLst>
              <a:ext uri="{FF2B5EF4-FFF2-40B4-BE49-F238E27FC236}">
                <a16:creationId xmlns:a16="http://schemas.microsoft.com/office/drawing/2014/main" id="{3EEC65C3-AB88-DFDC-59CA-A9FA6A5E22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8303" y="-241780"/>
            <a:ext cx="2645597" cy="3399419"/>
          </a:xfrm>
          <a:prstGeom prst="rect">
            <a:avLst/>
          </a:prstGeom>
        </p:spPr>
      </p:pic>
      <p:pic>
        <p:nvPicPr>
          <p:cNvPr id="17" name="Graphique 16">
            <a:extLst>
              <a:ext uri="{FF2B5EF4-FFF2-40B4-BE49-F238E27FC236}">
                <a16:creationId xmlns:a16="http://schemas.microsoft.com/office/drawing/2014/main" id="{46761070-0128-ED75-18EA-7F8DDF87D7B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610600" y="6029733"/>
            <a:ext cx="3127721" cy="463671"/>
          </a:xfrm>
          <a:prstGeom prst="rect">
            <a:avLst/>
          </a:prstGeom>
        </p:spPr>
      </p:pic>
    </p:spTree>
    <p:extLst>
      <p:ext uri="{BB962C8B-B14F-4D97-AF65-F5344CB8AC3E}">
        <p14:creationId xmlns:p14="http://schemas.microsoft.com/office/powerpoint/2010/main" val="2822008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54AA1-075F-E125-3E8A-C10761E78F0E}"/>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4352F28-12B4-512C-8F8C-F84C833F77F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1BA4D74-EE0E-897A-D69F-459999B93AFD}"/>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DC786EC5-CD77-5F5F-80A3-DD61AC7FC4C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1F0C5E1-8AA3-157F-A556-EB0A834E99AD}"/>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217590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C3DB440-3F6A-37B7-4393-92062ACDD5A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C68A9F7-AAB8-582D-E072-504B0EBFE54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1FD345A-B4B6-7256-066B-F8B22842E8D1}"/>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28F83743-BD43-0375-147D-5A69FB68EFA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3844549-1E46-3D04-45CF-DDD6F28DF73C}"/>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210676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A338DE-1422-622E-799D-7C8AA30170E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F75EEABB-8747-EFA4-F537-3F22C345E2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E91AA3C-312E-7B35-DE2A-0FF6F361582E}"/>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84B7F3AD-8B37-2153-5CB0-BD879479200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F2A107F-D121-535B-0EEF-76CB33D0A441}"/>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580064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750607-9542-D194-A2F7-F51E51EFEC2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3E5C1EB-BE0E-E884-A282-189AD3DAC02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F37CAF3-9CCE-C442-D5E9-63CC68A45EED}"/>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76C9E67A-A9D2-172C-83B6-AC034369890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3854548-0118-EDFE-2FA1-2E074FC76372}"/>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94868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19407-FF87-CCE7-B7BC-C54A2E16536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C3986DAD-FB68-21EB-7388-403D92CC72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7A593C6-D6F2-E723-59F6-DA0D35958E89}"/>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34AC157A-061F-05A8-785D-8AF6A169F66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73B0214-6FDB-85A7-B41F-B76B2E526A03}"/>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4048403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3B23B5-283D-6A8A-787A-61B0E63DAA12}"/>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0F86890-CB93-6D9C-2123-1B4DA91FC89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A468FAE5-DEFB-7581-198B-99DC8A15DCC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61D11B36-022E-BD8F-6AB0-83E9D52E2DFC}"/>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28EE1062-F184-0870-74C4-3B47141D0EC0}"/>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B1F4F32-0E6E-91E9-1903-2BEA4EDBBFAA}"/>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910835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4EDC3-5DC4-7999-AE7F-794E905F6A14}"/>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23A1921-62E1-4214-22EA-0A2F2D2F32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B150285-4378-00BA-8408-CEBE43EEB0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D065932B-3E21-CD39-06EB-BFC1965770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658934F-2966-996B-45EC-B2BB2D81AC2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5D22FEA1-EF1A-40DD-075D-52130910BE9E}"/>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8" name="Espace réservé du pied de page 7">
            <a:extLst>
              <a:ext uri="{FF2B5EF4-FFF2-40B4-BE49-F238E27FC236}">
                <a16:creationId xmlns:a16="http://schemas.microsoft.com/office/drawing/2014/main" id="{7C37ACEF-274D-F8B2-AD18-5D2C5623EA7E}"/>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3EE13330-5E97-01FB-BE26-C0581B017B9F}"/>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031442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BE7551-0953-BF88-0DD4-F567F1F217B0}"/>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CCEC62C-CF59-B70E-D7FF-7F806B97B09D}"/>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4" name="Espace réservé du pied de page 3">
            <a:extLst>
              <a:ext uri="{FF2B5EF4-FFF2-40B4-BE49-F238E27FC236}">
                <a16:creationId xmlns:a16="http://schemas.microsoft.com/office/drawing/2014/main" id="{BAEC6369-5B36-83FE-1A89-8547FA21794C}"/>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BD779285-0499-031E-25DA-9E6E5C52DDB6}"/>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861721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AC5FC0C-7693-0EF8-8F09-B14AB7AF59BF}"/>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3" name="Espace réservé du pied de page 2">
            <a:extLst>
              <a:ext uri="{FF2B5EF4-FFF2-40B4-BE49-F238E27FC236}">
                <a16:creationId xmlns:a16="http://schemas.microsoft.com/office/drawing/2014/main" id="{5A5D5E0B-0F5B-15CE-282B-9A9FBD57B207}"/>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0A9D8A11-BEBF-16CA-CC3E-F9195F226650}"/>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52588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5A1EF-0787-83F3-EBA0-8606245083D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50AE9EA-C8AB-9EA0-5605-1949CAE2C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5B1B4ED8-B071-2DC7-572E-79917D5F7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F1D5D2-21EC-43E6-A6C3-05ED09BF322B}"/>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C6336445-3DE8-87F2-E1C6-5B55D6E92E2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1EB78142-83D8-0323-6ECE-EED38D0116F5}"/>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186236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B6B2F-ED90-F22B-0345-C241BB6B266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49288849-842B-01BE-0C48-87BCC27D5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8B0708D-0E20-2600-B539-5EA6B5C323D0}"/>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71C99C91-779D-A29E-FA31-3717866BCC6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426D527-C3D7-DE44-3EF8-93E3CB4FDEAE}"/>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2631539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AB3F2-EC36-299E-F502-6E44819946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CAF31118-FD06-5C96-3D50-A6E450FEB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9A8080EB-F217-1F8F-6255-FF2A13041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D18624D-ABDD-7D8E-D979-3E60F0B3927F}"/>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0D501F26-0439-5A32-6FDB-6443A20DA1F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B183DB2-90D9-AD8F-B31D-5EEBE349B77D}"/>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764572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58AAD-0056-2C71-2F2C-77BB3010508C}"/>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C4C10CC-FCF7-A21A-8440-44061A516B4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356464B-7F3C-517D-339C-FD5631B26BD4}"/>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EC0CD6F2-6920-4670-4824-3475A8E610C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A75AAD8-E72E-8AB7-4A15-0DB76E13B141}"/>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3732940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4F4D390-AA4E-B620-B840-8B893A713559}"/>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EA8022F-44EF-3CC1-03DD-E94BD923EAB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B095749-674B-C02E-5A1A-A16A3E0396A4}"/>
              </a:ext>
            </a:extLst>
          </p:cNvPr>
          <p:cNvSpPr>
            <a:spLocks noGrp="1"/>
          </p:cNvSpPr>
          <p:nvPr>
            <p:ph type="dt" sz="half" idx="10"/>
          </p:nvPr>
        </p:nvSpPr>
        <p:spPr/>
        <p:txBody>
          <a:bodyPr/>
          <a:lstStyle/>
          <a:p>
            <a:fld id="{8B83671C-B5BF-4264-8CA1-174EE354ED45}"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C1FA09A2-A7A8-A748-85BD-536D8B595C3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027B482-ABA9-BB83-C9F4-B8F6C62DB393}"/>
              </a:ext>
            </a:extLst>
          </p:cNvPr>
          <p:cNvSpPr>
            <a:spLocks noGrp="1"/>
          </p:cNvSpPr>
          <p:nvPr>
            <p:ph type="sldNum" sz="quarter" idx="12"/>
          </p:nvPr>
        </p:nvSpPr>
        <p:spPr/>
        <p:txBody>
          <a:bodyPr/>
          <a:lstStyle/>
          <a:p>
            <a:fld id="{B5AB3A7D-DC97-43DF-AC2B-24E5D896BBA0}" type="slidenum">
              <a:rPr lang="fr-CA" smtClean="0"/>
              <a:t>‹N°›</a:t>
            </a:fld>
            <a:endParaRPr lang="fr-CA"/>
          </a:p>
        </p:txBody>
      </p:sp>
    </p:spTree>
    <p:extLst>
      <p:ext uri="{BB962C8B-B14F-4D97-AF65-F5344CB8AC3E}">
        <p14:creationId xmlns:p14="http://schemas.microsoft.com/office/powerpoint/2010/main" val="2347259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C433C-6EE8-5ABF-24FD-96D98E9D148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F3090B9B-3DF0-BBC2-E7D9-94EC359C6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E4ED8CB4-C347-5A9D-F173-103C4AB0F8D6}"/>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A1351BD9-5F7A-D5B7-57AC-AF08B412CEF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D83EE3D-2121-8419-115F-65A5375409D5}"/>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168139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1239F3-9A84-27E3-DB63-B4778B123CA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A916BB59-4DD3-09CE-D722-917E5E7DF19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3A61B47-9F45-541A-6D95-20224D5C6FAE}"/>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F3DF2D6C-02F0-8BC9-60EF-2C0C12A17E4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7D1979A-2E1E-3559-98FA-756FFB463C5E}"/>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3735835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C054F-3292-B186-4D4B-78DCD10A09F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3A5021FF-6528-4AB0-EF98-60155F5611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1648701-B860-439A-A975-07DE5D3385B7}"/>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952ACF53-15B7-DB9B-E192-4BB76889862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2C2F754-8A13-9A05-3A64-D6FC49CD848C}"/>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582368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BCD1C-BF76-561E-22CB-2AB281433DA8}"/>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ACF3231-872C-F916-BE64-305B3BD1177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DCE1E26B-FC57-1727-DF62-B2C451E830E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EB1B4AEF-F41C-F20B-4C30-65B4A7E3B812}"/>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3DF95D02-D88D-799F-44E0-C73F4F9D92C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0F33AD5-9CC2-04CA-63C7-1153C84BE594}"/>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1198180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20806A-8210-79DC-3066-487DB999A201}"/>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B584BAF-0D2E-62FF-9B8C-69A25D460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33EC10E-462B-7DAE-3303-44A39F543A4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A0240B0C-FEC2-B148-D712-1BB1417349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DE41131-5BC0-C962-8FE8-5278E9109FE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567AB305-18C4-6E95-8FD6-3377F9514623}"/>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8" name="Espace réservé du pied de page 7">
            <a:extLst>
              <a:ext uri="{FF2B5EF4-FFF2-40B4-BE49-F238E27FC236}">
                <a16:creationId xmlns:a16="http://schemas.microsoft.com/office/drawing/2014/main" id="{0C028016-8B25-09FE-BC11-4D81C1C5A52F}"/>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374A7D17-2FDA-37CA-0419-6F03EF7AABF2}"/>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1451580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CCABD-6688-ECAB-D47D-252B23074966}"/>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272DF1B3-8BB4-EF3D-C2D0-0FF4050DB4EE}"/>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4" name="Espace réservé du pied de page 3">
            <a:extLst>
              <a:ext uri="{FF2B5EF4-FFF2-40B4-BE49-F238E27FC236}">
                <a16:creationId xmlns:a16="http://schemas.microsoft.com/office/drawing/2014/main" id="{8C74204F-DCCC-98B3-AEED-3CFF008750B6}"/>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D282831D-FCC7-FC9D-D73F-84F18A49592E}"/>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797530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7C865A6-455C-2C3B-205B-9F9E6D25EAD2}"/>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3" name="Espace réservé du pied de page 2">
            <a:extLst>
              <a:ext uri="{FF2B5EF4-FFF2-40B4-BE49-F238E27FC236}">
                <a16:creationId xmlns:a16="http://schemas.microsoft.com/office/drawing/2014/main" id="{F43D81C1-DC03-2DC6-2FB1-AC3CA6CC737B}"/>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A9FAAF3-912A-A936-21DD-ABC529C30BBF}"/>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378185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12EFF2-1720-006C-602B-A14BD2ECD37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7E9E87D5-1959-CF2E-28FE-DDEAE8D51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ED56F43-75D9-8B4A-B64B-05C95BB7C383}"/>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1C49E1A5-0103-CECC-1FC0-1ED6DB03210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026ACA1-B8C3-5BAD-4338-3493F89E09D0}"/>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3396017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583C5-04DD-7B93-5B06-A33EF9B2712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3A0341D-8199-F814-74F3-A2AE5C7EC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BEE91FD9-59EB-56D0-04E5-E6B925A21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E86E765-3C9E-92A3-F049-D1C360A6FE3F}"/>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6BC89983-8CC8-25BB-08CF-CFD5DA9D640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9EF7744-1788-1F0A-8A36-DD19EC320100}"/>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729496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D8ECD2-814A-30EC-9D95-0DC5DE71784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7F2D782-51A0-03E4-8C3F-A7C39C618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F1888FE3-63DE-31F3-D0F7-453203D4B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FAC6EF8-B822-AC5E-3D0D-BAFF6861EE34}"/>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2A48E06E-DF00-763B-46C3-F04751DCF89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CFBA301-9A9C-A72B-DA03-F037EC356890}"/>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4181432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92F3F-6F46-F5A6-0192-92BB26015F77}"/>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FE0E5BF-006F-3733-DAB7-A184C05E65C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AB68BA8-EE43-8E6F-3C3F-81BDFD40E053}"/>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A5873734-7324-4166-0B25-083093CE1E0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084FBD7-7019-35B6-1E0B-52331DECB831}"/>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2141364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082F8FA-EEB2-44AC-56B7-3C66988F8B1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CCF7948-C83B-50FB-AE4E-E86DA7416B3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C2AFFAB-3D61-DDAA-9037-CCD1112DBDFE}"/>
              </a:ext>
            </a:extLst>
          </p:cNvPr>
          <p:cNvSpPr>
            <a:spLocks noGrp="1"/>
          </p:cNvSpPr>
          <p:nvPr>
            <p:ph type="dt" sz="half" idx="10"/>
          </p:nvPr>
        </p:nvSpPr>
        <p:spPr/>
        <p:txBody>
          <a:bodyPr/>
          <a:lstStyle/>
          <a:p>
            <a:fld id="{CA5A3AF5-C3E4-4985-88AB-4E2B05D784EA}"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CDA3A20A-7492-97BC-8E59-F3237A4E293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CB2DD2A-9C8C-310D-A2C5-70BB3DE5170A}"/>
              </a:ext>
            </a:extLst>
          </p:cNvPr>
          <p:cNvSpPr>
            <a:spLocks noGrp="1"/>
          </p:cNvSpPr>
          <p:nvPr>
            <p:ph type="sldNum" sz="quarter" idx="12"/>
          </p:nvPr>
        </p:nvSpPr>
        <p:spPr/>
        <p:txBody>
          <a:bodyPr/>
          <a:lstStyle/>
          <a:p>
            <a:fld id="{C1EF8E79-E8E3-4983-9C96-BD248B3D1AE6}" type="slidenum">
              <a:rPr lang="fr-CA" smtClean="0"/>
              <a:t>‹N°›</a:t>
            </a:fld>
            <a:endParaRPr lang="fr-CA"/>
          </a:p>
        </p:txBody>
      </p:sp>
    </p:spTree>
    <p:extLst>
      <p:ext uri="{BB962C8B-B14F-4D97-AF65-F5344CB8AC3E}">
        <p14:creationId xmlns:p14="http://schemas.microsoft.com/office/powerpoint/2010/main" val="679805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DC9EBD-87B9-260C-4231-C0B1A2D38AA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280936FC-70CD-5AC2-9575-3261072F9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99BC3129-C48C-5D90-C2B9-4112987354F9}"/>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2428F6DE-EA7A-7852-770C-4D2B05E43E2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568E031-3AD7-B12A-3D10-573F556164E7}"/>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3971216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652A65-282B-5C8F-5589-6A18A767074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3C717AE-AA7C-1CD5-0E4A-A854A5680A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A535D61-0F14-B331-7057-96EC3E1903EA}"/>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372BEB0A-E09D-2F9D-13B8-B938FB83771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F508BD5-4F1D-2002-4141-9419F17FBC20}"/>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2172588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05187-E912-1CEC-840B-733D365488B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918D77E9-B622-CF1C-C1DE-8A3D9FC433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9EC65F-A332-9884-5281-31B55F5C796C}"/>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AAAE86E6-0FBC-1CF9-E67B-50A752336B7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99C49F7-2941-3AEF-C24A-3E76D0B7AE13}"/>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3361708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5F3263-7E06-854B-2EFD-8601FA0A2842}"/>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B2766EFC-0008-36F9-9F0A-E84AC99AEE4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D5062E9D-0CD6-BABD-F141-0DED24D55D7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B4DCB1CD-6803-4F39-545B-2D6503AAA0B5}"/>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3BB44D4C-6207-C6BC-3630-00B9E3CE35F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551ACCF-244D-ED82-2955-EA89CCC2FDA9}"/>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3834455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6DD207-0F02-1C2B-D5B7-E0A503B324E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EA15AF7-20CA-B940-43C1-EE85E48BCA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5D6ECF3-0193-F54F-5C40-FDF4E9E28FE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6E1568D1-0961-079E-07D3-8DC80D0FDC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6526492-7910-A3CF-DB9C-74AF1D61183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CE0988A5-E14B-BD32-3B93-FB43C4EAACDD}"/>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8" name="Espace réservé du pied de page 7">
            <a:extLst>
              <a:ext uri="{FF2B5EF4-FFF2-40B4-BE49-F238E27FC236}">
                <a16:creationId xmlns:a16="http://schemas.microsoft.com/office/drawing/2014/main" id="{C8F4538C-9E90-0F2E-A079-C161D76221E2}"/>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9FB5ECFD-D2C0-3853-82C7-67D8033B801C}"/>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1939334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5745B8-847B-0E6F-A80F-275F7CBE0E95}"/>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49F53085-4729-4A1F-0CC6-3DFA8CC973EB}"/>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4" name="Espace réservé du pied de page 3">
            <a:extLst>
              <a:ext uri="{FF2B5EF4-FFF2-40B4-BE49-F238E27FC236}">
                <a16:creationId xmlns:a16="http://schemas.microsoft.com/office/drawing/2014/main" id="{8CC93320-5453-3E4E-5C3E-7CB17D7A60AD}"/>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02B4CCE4-2474-07FE-ED7B-AD79A3106C51}"/>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215074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CA82E6-736F-291D-4F0F-3F1F3238D6C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F9211B05-4FBA-BD49-92BE-8F894F4B282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E9F15ED9-F713-4AD0-458E-A5AE3CD3380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50621BFB-3CD8-7ECA-A1D6-7EB54305864B}"/>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6C063DC5-D67E-F55F-CEF1-8EBD65472C7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925DD36-73C5-ECA7-3A42-026159EFD480}"/>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522521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2201C2E-184B-98AF-8734-F23AAC945345}"/>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3" name="Espace réservé du pied de page 2">
            <a:extLst>
              <a:ext uri="{FF2B5EF4-FFF2-40B4-BE49-F238E27FC236}">
                <a16:creationId xmlns:a16="http://schemas.microsoft.com/office/drawing/2014/main" id="{BAD0157E-EFD2-348D-D1DA-9586BD874F72}"/>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58F88795-DA0C-557E-9F50-8305B3F66E31}"/>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225165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6FB1DE-4D86-1F3B-BCE0-495E68FA3F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1DAF36E-524B-D5C2-A67C-B28951AE5B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04242C65-6052-C0CA-0915-7196DDA70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CCD98FF-F4B0-1957-EA8B-74CF2A5F9F0E}"/>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F45BBE19-265D-F880-0618-FA354BCFB6A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5958D85-CCDA-4BE8-B7CC-3F02A8B4D4F3}"/>
              </a:ext>
            </a:extLst>
          </p:cNvPr>
          <p:cNvSpPr>
            <a:spLocks noGrp="1"/>
          </p:cNvSpPr>
          <p:nvPr>
            <p:ph type="sldNum" sz="quarter" idx="12"/>
          </p:nvPr>
        </p:nvSpPr>
        <p:spPr/>
        <p:txBody>
          <a:bodyPr/>
          <a:lstStyle/>
          <a:p>
            <a:fld id="{BB9F1D7C-60D6-4CBA-8E03-E779F2028A17}" type="slidenum">
              <a:rPr lang="fr-CA" smtClean="0"/>
              <a:t>‹N°›</a:t>
            </a:fld>
            <a:endParaRPr lang="fr-CA"/>
          </a:p>
        </p:txBody>
      </p:sp>
      <p:pic>
        <p:nvPicPr>
          <p:cNvPr id="8" name="Image 7" descr="Une image contenant diagramme&#10;&#10;Description générée automatiquement">
            <a:extLst>
              <a:ext uri="{FF2B5EF4-FFF2-40B4-BE49-F238E27FC236}">
                <a16:creationId xmlns:a16="http://schemas.microsoft.com/office/drawing/2014/main" id="{36D919FE-C51C-84AC-0F78-175F7CD279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5172"/>
          <a:stretch/>
        </p:blipFill>
        <p:spPr>
          <a:xfrm>
            <a:off x="0" y="2685754"/>
            <a:ext cx="5360401" cy="4035722"/>
          </a:xfrm>
          <a:prstGeom prst="rect">
            <a:avLst/>
          </a:prstGeom>
        </p:spPr>
      </p:pic>
    </p:spTree>
    <p:extLst>
      <p:ext uri="{BB962C8B-B14F-4D97-AF65-F5344CB8AC3E}">
        <p14:creationId xmlns:p14="http://schemas.microsoft.com/office/powerpoint/2010/main" val="111339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F0AF4B-D25C-C4E0-9F8D-41C3EE23C9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74B74C2A-D0F6-8B32-4023-062097D95E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EA3E2DC7-1AD8-72F5-DA5B-8A57894EE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14CFE67-A328-0591-24C7-8C85B8A669E4}"/>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9CB5F6F9-9A1B-02ED-D9DA-66F15162179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28D3915-7485-2CBF-92D9-70F3AC603735}"/>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1474408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50BD3-04DE-FE5F-94CD-6630015FB279}"/>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5232559-3B66-001D-2F33-8941DECD454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3429EEF-966B-DE88-A2E5-41416236E5AF}"/>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BF9400AE-5B85-7DFB-D152-254B42B54A0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F2D0942-26D0-2492-2642-2D61AB9EEF28}"/>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1596350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44AEDEA-2A62-D9F5-0873-F02D1DC8782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CFEFF3C-0D1B-4119-D38C-473DE6245F9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6D50FFE-505E-B5E4-68DB-A13A212E09FE}"/>
              </a:ext>
            </a:extLst>
          </p:cNvPr>
          <p:cNvSpPr>
            <a:spLocks noGrp="1"/>
          </p:cNvSpPr>
          <p:nvPr>
            <p:ph type="dt" sz="half" idx="10"/>
          </p:nvPr>
        </p:nvSpPr>
        <p:spPr/>
        <p:txBody>
          <a:bodyPr/>
          <a:lstStyle/>
          <a:p>
            <a:fld id="{C98E9ADF-A6DC-4C2C-A2C1-5C1914A5DA0D}"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BB42DDE0-A062-0470-BFFD-558006ED6E3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68CA253-FD05-A62D-F120-5F88510FDA35}"/>
              </a:ext>
            </a:extLst>
          </p:cNvPr>
          <p:cNvSpPr>
            <a:spLocks noGrp="1"/>
          </p:cNvSpPr>
          <p:nvPr>
            <p:ph type="sldNum" sz="quarter" idx="12"/>
          </p:nvPr>
        </p:nvSpPr>
        <p:spPr/>
        <p:txBody>
          <a:bodyPr/>
          <a:lstStyle/>
          <a:p>
            <a:fld id="{BB9F1D7C-60D6-4CBA-8E03-E779F2028A17}" type="slidenum">
              <a:rPr lang="fr-CA" smtClean="0"/>
              <a:t>‹N°›</a:t>
            </a:fld>
            <a:endParaRPr lang="fr-CA"/>
          </a:p>
        </p:txBody>
      </p:sp>
    </p:spTree>
    <p:extLst>
      <p:ext uri="{BB962C8B-B14F-4D97-AF65-F5344CB8AC3E}">
        <p14:creationId xmlns:p14="http://schemas.microsoft.com/office/powerpoint/2010/main" val="479876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F742FA-5B64-5A1A-56C4-45AC1F03D13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538C84CA-B18A-C537-DD8F-D689E3A321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4BB9BA23-B128-C040-0B6E-0FF2C0D83CCF}"/>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02741C73-1670-2480-0697-855A641D6F2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CD22F02-E328-7174-990E-E92FE88A7153}"/>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4215993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83740-DDDB-CDF9-2BEA-4E0A631935E2}"/>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8020C96E-2861-7776-3B2E-5D17368CE84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8B2E0AC-5AFC-F7A2-853E-591BF7C73167}"/>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648D416C-2F60-D2C6-0EBB-7C94D6D405D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8EAD5A3-D0B5-6150-982B-3070D6C8A053}"/>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39887434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3C60E1-A280-BA07-A276-643D82EB8E2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CF20724E-F09F-0E30-5556-CAA98A62B7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BAB1C20-166D-2756-7B4F-C226D43FC008}"/>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6F62628A-B3A8-F17C-80C8-0844B330B1A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C66CAB9-A9B3-1018-0C8B-DEB71EC35911}"/>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3755055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94559-3ECB-0C6B-E5F6-1DBF5D46480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5A4F00E-76F5-D0F9-3659-10BD134B81F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122E720D-3416-104F-511E-83618348CD9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CC621DFF-7B7D-66AB-FCDB-331339D4C5CF}"/>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64BDECF9-A1D6-BA9B-BEAC-FE67F9936D8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09CB66F-0FCE-FE16-4009-FA3703B6736F}"/>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516560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C90E45-32A8-E348-B59B-EB8EACD5B6A0}"/>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CE0C8713-29B5-A7C6-71C9-C874990401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7879B5A-6364-CFEA-0E82-C5F5771DCCC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A7D47407-F7D1-13B8-A9BB-57DC0FACF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210377E-3805-27BB-C65D-49B34EBC1CC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0CBE2D0E-4900-C97E-3C8F-3694B1832A42}"/>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8" name="Espace réservé du pied de page 7">
            <a:extLst>
              <a:ext uri="{FF2B5EF4-FFF2-40B4-BE49-F238E27FC236}">
                <a16:creationId xmlns:a16="http://schemas.microsoft.com/office/drawing/2014/main" id="{BCC2A87B-CF67-B1E7-C478-BA3A44BDCA86}"/>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119B1B29-E8B1-262C-FE66-E7703F86EBDD}"/>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42981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A072E-C2E2-06E8-65FD-DF149E4FFBE3}"/>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3718C94-5248-7040-A300-E822799E47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6EE14E7-6C97-3DC6-5D2F-7B509A08C6D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30C25D82-0E4B-F861-1DBC-901A2A2DD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B03790F-467D-8A7B-A5B1-D74887D7099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8A7FAB8E-2555-04D0-F7CC-9FB0A4BE6D63}"/>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8" name="Espace réservé du pied de page 7">
            <a:extLst>
              <a:ext uri="{FF2B5EF4-FFF2-40B4-BE49-F238E27FC236}">
                <a16:creationId xmlns:a16="http://schemas.microsoft.com/office/drawing/2014/main" id="{43580A4B-B239-39B5-F99B-55B7D009BE97}"/>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B00F9B99-9CEF-68F9-4422-F1C680C6722C}"/>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2934248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78F96F-1AAA-3952-7B76-7877DF0ACF69}"/>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B419F0D4-1AF6-524D-B551-F7B3A5A37D43}"/>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4" name="Espace réservé du pied de page 3">
            <a:extLst>
              <a:ext uri="{FF2B5EF4-FFF2-40B4-BE49-F238E27FC236}">
                <a16:creationId xmlns:a16="http://schemas.microsoft.com/office/drawing/2014/main" id="{5C4BDDC5-BDFB-4FA6-939D-C9A2BA3B5C41}"/>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F6F6726-AEC7-21EC-509E-4CDB080FAC7C}"/>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2770111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ACA6614-DDD4-BA13-6DF2-D3207EF71434}"/>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3" name="Espace réservé du pied de page 2">
            <a:extLst>
              <a:ext uri="{FF2B5EF4-FFF2-40B4-BE49-F238E27FC236}">
                <a16:creationId xmlns:a16="http://schemas.microsoft.com/office/drawing/2014/main" id="{27B0433B-9461-BC62-93E8-A92F92ED7F2D}"/>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2F7399C4-211D-14E0-59E0-A3CA777E988B}"/>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2511587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96FBCC-BA85-5638-05B9-FE6C61D23D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0C2D763D-CABC-C45A-7B8C-3B1E04F2B3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FA0F63E3-524A-6899-15B5-CFA80C081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D4C0AA-1647-6A56-A660-CD14DB419764}"/>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73D7237D-5B7C-0250-738E-0B75D6AEE40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09C3D6F-9AB8-B8F2-CB48-D4F1D30E9835}"/>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39780339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86582-028B-0CAE-44DC-444DDEFABB3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9AF7CD4C-318B-AFE4-F9AD-6C680CE680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E409680B-0409-FB30-332E-928976E23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67152C6-AED1-079D-31F4-12F6080FDD44}"/>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5427FC95-C4E7-0F1C-D1AA-77CF3FC8F65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F10FBEA8-223A-A5B7-B1E3-FAD7EB4E290F}"/>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910443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7475A-E15A-6CE3-5316-340B0674FBCB}"/>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8314AA0-FC0D-F3FE-1F19-A35C41F62C9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81B7AD4-5CC4-FE52-EDE9-A1439D327639}"/>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01D8661E-7DD2-7799-76C1-AB64E16C9EC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7EBEC23-D4F1-3E86-217F-E9D5563EC918}"/>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2418511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7EBD9ED-B13C-80EC-BE60-9763F3D7E18E}"/>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54D225E-A95F-7992-1614-F59D288A25A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6ACEC28-5351-BADC-6056-722868F88E7F}"/>
              </a:ext>
            </a:extLst>
          </p:cNvPr>
          <p:cNvSpPr>
            <a:spLocks noGrp="1"/>
          </p:cNvSpPr>
          <p:nvPr>
            <p:ph type="dt" sz="half" idx="10"/>
          </p:nvPr>
        </p:nvSpPr>
        <p:spPr/>
        <p:txBody>
          <a:bodyPr/>
          <a:lstStyle/>
          <a:p>
            <a:fld id="{2D3ABA78-26AD-461E-85E7-9848924B4462}"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2974E707-0F3B-E537-26DF-2994B6BA5F2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51BDFAB-8F61-CA2B-B292-4083DCEFD056}"/>
              </a:ext>
            </a:extLst>
          </p:cNvPr>
          <p:cNvSpPr>
            <a:spLocks noGrp="1"/>
          </p:cNvSpPr>
          <p:nvPr>
            <p:ph type="sldNum" sz="quarter" idx="12"/>
          </p:nvPr>
        </p:nvSpPr>
        <p:spPr/>
        <p:txBody>
          <a:bodyPr/>
          <a:lstStyle/>
          <a:p>
            <a:fld id="{829BDE1F-2317-4B83-A67E-11694FC7DEDF}" type="slidenum">
              <a:rPr lang="fr-CA" smtClean="0"/>
              <a:t>‹N°›</a:t>
            </a:fld>
            <a:endParaRPr lang="fr-CA"/>
          </a:p>
        </p:txBody>
      </p:sp>
    </p:spTree>
    <p:extLst>
      <p:ext uri="{BB962C8B-B14F-4D97-AF65-F5344CB8AC3E}">
        <p14:creationId xmlns:p14="http://schemas.microsoft.com/office/powerpoint/2010/main" val="2890264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Date Placeholder 3"/>
          <p:cNvSpPr>
            <a:spLocks noGrp="1"/>
          </p:cNvSpPr>
          <p:nvPr>
            <p:ph type="dt" sz="half" idx="10"/>
          </p:nvPr>
        </p:nvSpPr>
        <p:spPr/>
        <p:txBody>
          <a:bodyPr/>
          <a:lstStyle/>
          <a:p>
            <a:fld id="{7922DC9A-E1AB-465A-AB88-F4EE173A8938}" type="datetimeFigureOut">
              <a:rPr lang="fr-CA" smtClean="0"/>
              <a:t>2023-10-03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6684503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922DC9A-E1AB-465A-AB88-F4EE173A8938}" type="datetimeFigureOut">
              <a:rPr lang="fr-CA" smtClean="0"/>
              <a:t>2023-10-03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940275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922DC9A-E1AB-465A-AB88-F4EE173A8938}" type="datetimeFigureOut">
              <a:rPr lang="fr-CA" smtClean="0"/>
              <a:t>2023-10-03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6493485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7922DC9A-E1AB-465A-AB88-F4EE173A8938}" type="datetimeFigureOut">
              <a:rPr lang="fr-CA" smtClean="0"/>
              <a:t>2023-10-03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102812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31688-54D1-A3C8-0E75-3100B1EFF800}"/>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20F52394-A78E-6FDC-5A06-08BCA61EABB5}"/>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4" name="Espace réservé du pied de page 3">
            <a:extLst>
              <a:ext uri="{FF2B5EF4-FFF2-40B4-BE49-F238E27FC236}">
                <a16:creationId xmlns:a16="http://schemas.microsoft.com/office/drawing/2014/main" id="{81A2101F-5C4B-B22B-F9F8-2F4ECB654A7F}"/>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FD793512-0BC3-40E1-A44F-16ED959DB6DF}"/>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12438155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7922DC9A-E1AB-465A-AB88-F4EE173A8938}" type="datetimeFigureOut">
              <a:rPr lang="fr-CA" smtClean="0"/>
              <a:t>2023-10-03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2806402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7922DC9A-E1AB-465A-AB88-F4EE173A8938}" type="datetimeFigureOut">
              <a:rPr lang="fr-CA" smtClean="0"/>
              <a:t>2023-10-03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31952665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7922DC9A-E1AB-465A-AB88-F4EE173A8938}" type="datetimeFigureOut">
              <a:rPr lang="fr-CA" smtClean="0"/>
              <a:t>2023-10-03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25078086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922DC9A-E1AB-465A-AB88-F4EE173A8938}" type="datetimeFigureOut">
              <a:rPr lang="fr-CA" smtClean="0"/>
              <a:t>2023-10-03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10721396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922DC9A-E1AB-465A-AB88-F4EE173A8938}" type="datetimeFigureOut">
              <a:rPr lang="fr-CA" smtClean="0"/>
              <a:t>2023-10-03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41772444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922DC9A-E1AB-465A-AB88-F4EE173A8938}" type="datetimeFigureOut">
              <a:rPr lang="fr-CA" smtClean="0"/>
              <a:t>2023-10-03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3900989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922DC9A-E1AB-465A-AB88-F4EE173A8938}" type="datetimeFigureOut">
              <a:rPr lang="fr-CA" smtClean="0"/>
              <a:t>2023-10-03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26919129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922DC9A-E1AB-465A-AB88-F4EE173A8938}" type="datetimeFigureOut">
              <a:rPr lang="fr-CA" smtClean="0"/>
              <a:t>2023-10-03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5246269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922DC9A-E1AB-465A-AB88-F4EE173A8938}" type="datetimeFigureOut">
              <a:rPr lang="fr-CA" smtClean="0"/>
              <a:t>2023-10-03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08772CC-5E56-4BDF-9DF8-FD0907B79861}" type="slidenum">
              <a:rPr lang="fr-CA" smtClean="0"/>
              <a:t>‹N°›</a:t>
            </a:fld>
            <a:endParaRPr lang="fr-C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179145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922DC9A-E1AB-465A-AB88-F4EE173A8938}" type="datetimeFigureOut">
              <a:rPr lang="fr-CA" smtClean="0"/>
              <a:t>2023-10-03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358693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89F3DA-4FD9-0CBF-CBE0-EF5FB4451E5D}"/>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3" name="Espace réservé du pied de page 2">
            <a:extLst>
              <a:ext uri="{FF2B5EF4-FFF2-40B4-BE49-F238E27FC236}">
                <a16:creationId xmlns:a16="http://schemas.microsoft.com/office/drawing/2014/main" id="{F3E32C36-FA4C-2106-64F1-6A179353E471}"/>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CFDD9A28-6AD0-B707-B24B-F3ACAF1F9CC7}"/>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3506282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7922DC9A-E1AB-465A-AB88-F4EE173A8938}" type="datetimeFigureOut">
              <a:rPr lang="fr-CA" smtClean="0"/>
              <a:t>2023-10-03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14343600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7922DC9A-E1AB-465A-AB88-F4EE173A8938}" type="datetimeFigureOut">
              <a:rPr lang="fr-CA" smtClean="0"/>
              <a:t>2023-10-03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40494932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922DC9A-E1AB-465A-AB88-F4EE173A8938}" type="datetimeFigureOut">
              <a:rPr lang="fr-CA" smtClean="0"/>
              <a:t>2023-10-03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25663672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922DC9A-E1AB-465A-AB88-F4EE173A8938}" type="datetimeFigureOut">
              <a:rPr lang="fr-CA" smtClean="0"/>
              <a:t>2023-10-03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08772CC-5E56-4BDF-9DF8-FD0907B79861}" type="slidenum">
              <a:rPr lang="fr-CA" smtClean="0"/>
              <a:t>‹N°›</a:t>
            </a:fld>
            <a:endParaRPr lang="fr-CA"/>
          </a:p>
        </p:txBody>
      </p:sp>
    </p:spTree>
    <p:extLst>
      <p:ext uri="{BB962C8B-B14F-4D97-AF65-F5344CB8AC3E}">
        <p14:creationId xmlns:p14="http://schemas.microsoft.com/office/powerpoint/2010/main" val="151101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6B6F4A-62C5-F78E-D2B8-4929A8BA6C9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C0E6EAB0-2056-ABD1-CB66-73EB5B6817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874CDDCC-16F1-D843-0121-6403F3E84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24DDFE-E63E-4E9B-F095-EF5C441635AD}"/>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4920FD1E-0734-15EB-A49C-2AF6BE819FE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7608E60-D535-F6C5-6C31-9AB1076ECD6C}"/>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410301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9DB953-0AA7-5BC6-72EE-E0ADFEA079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655492B3-3B8F-24A7-9113-E69B4EEF35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A"/>
          </a:p>
        </p:txBody>
      </p:sp>
      <p:sp>
        <p:nvSpPr>
          <p:cNvPr id="4" name="Espace réservé du texte 3">
            <a:extLst>
              <a:ext uri="{FF2B5EF4-FFF2-40B4-BE49-F238E27FC236}">
                <a16:creationId xmlns:a16="http://schemas.microsoft.com/office/drawing/2014/main" id="{62C28603-0F1E-2B5B-308D-10757F04F3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808D111-EEA2-946F-AA95-A1E7ED0778E0}"/>
              </a:ext>
            </a:extLst>
          </p:cNvPr>
          <p:cNvSpPr>
            <a:spLocks noGrp="1"/>
          </p:cNvSpPr>
          <p:nvPr>
            <p:ph type="dt" sz="half" idx="10"/>
          </p:nvPr>
        </p:nvSpPr>
        <p:spPr/>
        <p:txBody>
          <a:bodyPr/>
          <a:lstStyle/>
          <a:p>
            <a:fld id="{5F0C30BA-CD4D-4662-A12C-6D413F806AC3}" type="datetimeFigureOut">
              <a:rPr lang="fr-CA" smtClean="0"/>
              <a:t>2023-10-03</a:t>
            </a:fld>
            <a:endParaRPr lang="fr-CA"/>
          </a:p>
        </p:txBody>
      </p:sp>
      <p:sp>
        <p:nvSpPr>
          <p:cNvPr id="6" name="Espace réservé du pied de page 5">
            <a:extLst>
              <a:ext uri="{FF2B5EF4-FFF2-40B4-BE49-F238E27FC236}">
                <a16:creationId xmlns:a16="http://schemas.microsoft.com/office/drawing/2014/main" id="{68952342-73C3-4CAB-C5B8-70AD785A534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062DC10-2A59-324F-8AC4-3FB4973EB01B}"/>
              </a:ext>
            </a:extLst>
          </p:cNvPr>
          <p:cNvSpPr>
            <a:spLocks noGrp="1"/>
          </p:cNvSpPr>
          <p:nvPr>
            <p:ph type="sldNum" sz="quarter" idx="12"/>
          </p:nvPr>
        </p:nvSpPr>
        <p:spPr/>
        <p:txBody>
          <a:bodyPr/>
          <a:lstStyle/>
          <a:p>
            <a:fld id="{0D5AB7D0-7745-4C81-A786-9680A99F7306}" type="slidenum">
              <a:rPr lang="fr-CA" smtClean="0"/>
              <a:t>‹N°›</a:t>
            </a:fld>
            <a:endParaRPr lang="fr-CA"/>
          </a:p>
        </p:txBody>
      </p:sp>
    </p:spTree>
    <p:extLst>
      <p:ext uri="{BB962C8B-B14F-4D97-AF65-F5344CB8AC3E}">
        <p14:creationId xmlns:p14="http://schemas.microsoft.com/office/powerpoint/2010/main" val="321466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0.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1.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13.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6.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F75F203C-D398-B03F-87E5-2CCB6CF483D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57949" y="-171039"/>
            <a:ext cx="2567749" cy="3299389"/>
          </a:xfrm>
          <a:prstGeom prst="rect">
            <a:avLst/>
          </a:prstGeom>
        </p:spPr>
      </p:pic>
      <p:sp>
        <p:nvSpPr>
          <p:cNvPr id="2" name="Espace réservé du titre 1">
            <a:extLst>
              <a:ext uri="{FF2B5EF4-FFF2-40B4-BE49-F238E27FC236}">
                <a16:creationId xmlns:a16="http://schemas.microsoft.com/office/drawing/2014/main" id="{C145E735-7BF9-9026-1EEA-20CF9B113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3316EB9-C106-CA16-314D-ED2540429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6237046-5371-6D4E-0943-746F1C0A8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C30BA-CD4D-4662-A12C-6D413F806AC3}"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09B4228D-3833-B215-9F77-A70B3CBB1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3455277-451D-E998-5970-C6E4B96AC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B7D0-7745-4C81-A786-9680A99F7306}" type="slidenum">
              <a:rPr lang="fr-CA" smtClean="0"/>
              <a:t>‹N°›</a:t>
            </a:fld>
            <a:endParaRPr lang="fr-CA"/>
          </a:p>
        </p:txBody>
      </p:sp>
      <p:pic>
        <p:nvPicPr>
          <p:cNvPr id="12" name="Image 11" descr="Une image contenant texte">
            <a:extLst>
              <a:ext uri="{FF2B5EF4-FFF2-40B4-BE49-F238E27FC236}">
                <a16:creationId xmlns:a16="http://schemas.microsoft.com/office/drawing/2014/main" id="{DB891F66-E9E6-074A-2031-AD48151A88C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792280" y="6236818"/>
            <a:ext cx="2073358" cy="309151"/>
          </a:xfrm>
          <a:prstGeom prst="rect">
            <a:avLst/>
          </a:prstGeom>
        </p:spPr>
      </p:pic>
    </p:spTree>
    <p:extLst>
      <p:ext uri="{BB962C8B-B14F-4D97-AF65-F5344CB8AC3E}">
        <p14:creationId xmlns:p14="http://schemas.microsoft.com/office/powerpoint/2010/main" val="122151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871729"/>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871729"/>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871729"/>
        </a:buClr>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EA6060"/>
        </a:buClr>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871729"/>
        </a:buClr>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871729"/>
        </a:buClr>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9BD957D-AEC7-3933-EF32-1F5104837E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E689AFAF-ADB5-A116-8ECC-347D7D796E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62BC557-D2D9-AF0A-DE29-9BB906088F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3671C-B5BF-4264-8CA1-174EE354ED45}"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58A63637-B8B7-320E-9A23-0919719C9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43C31FE9-A3D1-4BB1-0240-693B9FC9A7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B3A7D-DC97-43DF-AC2B-24E5D896BBA0}" type="slidenum">
              <a:rPr lang="fr-CA" smtClean="0"/>
              <a:t>‹N°›</a:t>
            </a:fld>
            <a:endParaRPr lang="fr-CA"/>
          </a:p>
        </p:txBody>
      </p:sp>
    </p:spTree>
    <p:extLst>
      <p:ext uri="{BB962C8B-B14F-4D97-AF65-F5344CB8AC3E}">
        <p14:creationId xmlns:p14="http://schemas.microsoft.com/office/powerpoint/2010/main" val="31221902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EF2EAA-8DE7-87B0-31CD-493EEE79DA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6C1A6A6-F165-A608-05BC-0DB25A7FF3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7FD561F-0556-B4F9-E542-7146F131F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A3AF5-C3E4-4985-88AB-4E2B05D784EA}"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5547AECD-EC17-235E-0CF6-BE89CA155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F304393D-2A8D-029D-90AA-4B3EE8C833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F8E79-E8E3-4983-9C96-BD248B3D1AE6}" type="slidenum">
              <a:rPr lang="fr-CA" smtClean="0"/>
              <a:t>‹N°›</a:t>
            </a:fld>
            <a:endParaRPr lang="fr-CA"/>
          </a:p>
        </p:txBody>
      </p:sp>
      <p:pic>
        <p:nvPicPr>
          <p:cNvPr id="10" name="Graphique 9">
            <a:extLst>
              <a:ext uri="{FF2B5EF4-FFF2-40B4-BE49-F238E27FC236}">
                <a16:creationId xmlns:a16="http://schemas.microsoft.com/office/drawing/2014/main" id="{280A0D60-FBF5-1EAF-1DBB-C02C5F4B326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566" y="4665133"/>
            <a:ext cx="11515937" cy="3593389"/>
          </a:xfrm>
          <a:prstGeom prst="rect">
            <a:avLst/>
          </a:prstGeom>
        </p:spPr>
      </p:pic>
      <p:pic>
        <p:nvPicPr>
          <p:cNvPr id="12" name="Image 11" descr="Une image contenant texte">
            <a:extLst>
              <a:ext uri="{FF2B5EF4-FFF2-40B4-BE49-F238E27FC236}">
                <a16:creationId xmlns:a16="http://schemas.microsoft.com/office/drawing/2014/main" id="{33344B8F-645C-794B-00B5-53214DCFC1D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792280" y="6236818"/>
            <a:ext cx="2073358" cy="309151"/>
          </a:xfrm>
          <a:prstGeom prst="rect">
            <a:avLst/>
          </a:prstGeom>
        </p:spPr>
      </p:pic>
    </p:spTree>
    <p:extLst>
      <p:ext uri="{BB962C8B-B14F-4D97-AF65-F5344CB8AC3E}">
        <p14:creationId xmlns:p14="http://schemas.microsoft.com/office/powerpoint/2010/main" val="16278026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a:solidFill>
            <a:srgbClr val="87172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A606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7172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orme libre : forme 11">
            <a:extLst>
              <a:ext uri="{FF2B5EF4-FFF2-40B4-BE49-F238E27FC236}">
                <a16:creationId xmlns:a16="http://schemas.microsoft.com/office/drawing/2014/main" id="{8603BE04-6385-204A-048A-BABD0C6C133C}"/>
              </a:ext>
            </a:extLst>
          </p:cNvPr>
          <p:cNvSpPr/>
          <p:nvPr/>
        </p:nvSpPr>
        <p:spPr>
          <a:xfrm>
            <a:off x="-141558" y="-295783"/>
            <a:ext cx="1959515" cy="2877931"/>
          </a:xfrm>
          <a:custGeom>
            <a:avLst/>
            <a:gdLst>
              <a:gd name="connsiteX0" fmla="*/ 73086 w 1959515"/>
              <a:gd name="connsiteY0" fmla="*/ 2877931 h 2877931"/>
              <a:gd name="connsiteX1" fmla="*/ 1959515 w 1959515"/>
              <a:gd name="connsiteY1" fmla="*/ 1369779 h 2877931"/>
              <a:gd name="connsiteX2" fmla="*/ 0 w 1959515"/>
              <a:gd name="connsiteY2" fmla="*/ 0 h 2877931"/>
              <a:gd name="connsiteX3" fmla="*/ 73086 w 1959515"/>
              <a:gd name="connsiteY3" fmla="*/ 2877931 h 2877931"/>
            </a:gdLst>
            <a:ahLst/>
            <a:cxnLst>
              <a:cxn ang="0">
                <a:pos x="connsiteX0" y="connsiteY0"/>
              </a:cxn>
              <a:cxn ang="0">
                <a:pos x="connsiteX1" y="connsiteY1"/>
              </a:cxn>
              <a:cxn ang="0">
                <a:pos x="connsiteX2" y="connsiteY2"/>
              </a:cxn>
              <a:cxn ang="0">
                <a:pos x="connsiteX3" y="connsiteY3"/>
              </a:cxn>
            </a:cxnLst>
            <a:rect l="l" t="t" r="r" b="b"/>
            <a:pathLst>
              <a:path w="1959515" h="2877931">
                <a:moveTo>
                  <a:pt x="73086" y="2877931"/>
                </a:moveTo>
                <a:lnTo>
                  <a:pt x="1959515" y="1369779"/>
                </a:lnTo>
                <a:lnTo>
                  <a:pt x="0" y="0"/>
                </a:lnTo>
                <a:lnTo>
                  <a:pt x="73086" y="2877931"/>
                </a:lnTo>
                <a:close/>
              </a:path>
            </a:pathLst>
          </a:custGeom>
          <a:solidFill>
            <a:srgbClr val="EA6060"/>
          </a:solidFill>
          <a:ln w="3193" cap="flat">
            <a:noFill/>
            <a:prstDash val="solid"/>
            <a:miter/>
          </a:ln>
        </p:spPr>
        <p:txBody>
          <a:bodyPr rtlCol="0" anchor="ctr"/>
          <a:lstStyle/>
          <a:p>
            <a:endParaRPr lang="fr-CA"/>
          </a:p>
        </p:txBody>
      </p:sp>
      <p:sp>
        <p:nvSpPr>
          <p:cNvPr id="13" name="Forme libre : forme 12">
            <a:extLst>
              <a:ext uri="{FF2B5EF4-FFF2-40B4-BE49-F238E27FC236}">
                <a16:creationId xmlns:a16="http://schemas.microsoft.com/office/drawing/2014/main" id="{13C1DFA0-93D8-416C-75BC-06083B86ABA1}"/>
              </a:ext>
            </a:extLst>
          </p:cNvPr>
          <p:cNvSpPr/>
          <p:nvPr/>
        </p:nvSpPr>
        <p:spPr>
          <a:xfrm>
            <a:off x="1498580" y="6219299"/>
            <a:ext cx="9184574" cy="1747039"/>
          </a:xfrm>
          <a:custGeom>
            <a:avLst/>
            <a:gdLst>
              <a:gd name="connsiteX0" fmla="*/ 343124 w 9184574"/>
              <a:gd name="connsiteY0" fmla="*/ 1636148 h 1747039"/>
              <a:gd name="connsiteX1" fmla="*/ 343124 w 9184574"/>
              <a:gd name="connsiteY1" fmla="*/ 1636148 h 1747039"/>
              <a:gd name="connsiteX2" fmla="*/ 1669856 w 9184574"/>
              <a:gd name="connsiteY2" fmla="*/ 1300918 h 1747039"/>
              <a:gd name="connsiteX3" fmla="*/ 4892573 w 9184574"/>
              <a:gd name="connsiteY3" fmla="*/ 980899 h 1747039"/>
              <a:gd name="connsiteX4" fmla="*/ 6990366 w 9184574"/>
              <a:gd name="connsiteY4" fmla="*/ 1154842 h 1747039"/>
              <a:gd name="connsiteX5" fmla="*/ 9155749 w 9184574"/>
              <a:gd name="connsiteY5" fmla="*/ 1747039 h 1747039"/>
              <a:gd name="connsiteX6" fmla="*/ 9184575 w 9184574"/>
              <a:gd name="connsiteY6" fmla="*/ 809960 h 1747039"/>
              <a:gd name="connsiteX7" fmla="*/ 6890820 w 9184574"/>
              <a:gd name="connsiteY7" fmla="*/ 181715 h 1747039"/>
              <a:gd name="connsiteX8" fmla="*/ 4706167 w 9184574"/>
              <a:gd name="connsiteY8" fmla="*/ 199 h 1747039"/>
              <a:gd name="connsiteX9" fmla="*/ 1363930 w 9184574"/>
              <a:gd name="connsiteY9" fmla="*/ 333767 h 1747039"/>
              <a:gd name="connsiteX10" fmla="*/ 0 w 9184574"/>
              <a:gd name="connsiteY10" fmla="*/ 680278 h 1747039"/>
              <a:gd name="connsiteX11" fmla="*/ 343060 w 9184574"/>
              <a:gd name="connsiteY11" fmla="*/ 1636148 h 174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84574" h="1747039">
                <a:moveTo>
                  <a:pt x="343124" y="1636148"/>
                </a:moveTo>
                <a:lnTo>
                  <a:pt x="343124" y="1636148"/>
                </a:lnTo>
                <a:cubicBezTo>
                  <a:pt x="351433" y="1633336"/>
                  <a:pt x="852456" y="1465720"/>
                  <a:pt x="1669856" y="1300918"/>
                </a:cubicBezTo>
                <a:cubicBezTo>
                  <a:pt x="2487160" y="1136019"/>
                  <a:pt x="3621030" y="974188"/>
                  <a:pt x="4892573" y="980899"/>
                </a:cubicBezTo>
                <a:cubicBezTo>
                  <a:pt x="5562618" y="984351"/>
                  <a:pt x="6270820" y="1034587"/>
                  <a:pt x="6990366" y="1154842"/>
                </a:cubicBezTo>
                <a:cubicBezTo>
                  <a:pt x="7709881" y="1275001"/>
                  <a:pt x="8440708" y="1465273"/>
                  <a:pt x="9155749" y="1747039"/>
                </a:cubicBezTo>
                <a:lnTo>
                  <a:pt x="9184575" y="809960"/>
                </a:lnTo>
                <a:cubicBezTo>
                  <a:pt x="8417891" y="507933"/>
                  <a:pt x="7645264" y="307786"/>
                  <a:pt x="6890820" y="181715"/>
                </a:cubicBezTo>
                <a:cubicBezTo>
                  <a:pt x="6136408" y="55676"/>
                  <a:pt x="5400084" y="3842"/>
                  <a:pt x="4706167" y="199"/>
                </a:cubicBezTo>
                <a:cubicBezTo>
                  <a:pt x="3379179" y="-6608"/>
                  <a:pt x="2206991" y="162764"/>
                  <a:pt x="1363930" y="333767"/>
                </a:cubicBezTo>
                <a:cubicBezTo>
                  <a:pt x="520965" y="504866"/>
                  <a:pt x="7318" y="677850"/>
                  <a:pt x="0" y="680278"/>
                </a:cubicBezTo>
                <a:lnTo>
                  <a:pt x="343060" y="1636148"/>
                </a:lnTo>
                <a:close/>
              </a:path>
            </a:pathLst>
          </a:custGeom>
          <a:solidFill>
            <a:srgbClr val="EA6060"/>
          </a:solidFill>
          <a:ln w="3193" cap="flat">
            <a:noFill/>
            <a:prstDash val="solid"/>
            <a:miter/>
          </a:ln>
        </p:spPr>
        <p:txBody>
          <a:bodyPr rtlCol="0" anchor="ctr"/>
          <a:lstStyle/>
          <a:p>
            <a:endParaRPr lang="fr-CA"/>
          </a:p>
        </p:txBody>
      </p:sp>
      <p:sp>
        <p:nvSpPr>
          <p:cNvPr id="2" name="Espace réservé du titre 1">
            <a:extLst>
              <a:ext uri="{FF2B5EF4-FFF2-40B4-BE49-F238E27FC236}">
                <a16:creationId xmlns:a16="http://schemas.microsoft.com/office/drawing/2014/main" id="{462E586E-5283-48F3-D853-A80037A1D4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4FD86698-F80C-4960-73ED-5E4BF8688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C98E254-09E4-0775-C164-75FA00C57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E9ADF-A6DC-4C2C-A2C1-5C1914A5DA0D}"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F1F5EF75-D7F1-153C-FF4D-C1BD9E2C6E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B0E6FFC7-AF93-95D5-BB8E-B20B6068D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F1D7C-60D6-4CBA-8E03-E779F2028A17}" type="slidenum">
              <a:rPr lang="fr-CA" smtClean="0"/>
              <a:t>‹N°›</a:t>
            </a:fld>
            <a:endParaRPr lang="fr-CA"/>
          </a:p>
        </p:txBody>
      </p:sp>
      <p:pic>
        <p:nvPicPr>
          <p:cNvPr id="14" name="Image 13" descr="Une image contenant texte">
            <a:extLst>
              <a:ext uri="{FF2B5EF4-FFF2-40B4-BE49-F238E27FC236}">
                <a16:creationId xmlns:a16="http://schemas.microsoft.com/office/drawing/2014/main" id="{830CE309-8F05-AA8E-AA99-CA985DE73EE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92280" y="6236818"/>
            <a:ext cx="2073358" cy="309151"/>
          </a:xfrm>
          <a:prstGeom prst="rect">
            <a:avLst/>
          </a:prstGeom>
        </p:spPr>
      </p:pic>
    </p:spTree>
    <p:extLst>
      <p:ext uri="{BB962C8B-B14F-4D97-AF65-F5344CB8AC3E}">
        <p14:creationId xmlns:p14="http://schemas.microsoft.com/office/powerpoint/2010/main" val="284388697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0"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b="1" kern="1200">
          <a:solidFill>
            <a:srgbClr val="871729"/>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EA6060"/>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871729"/>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3E36E85-1E93-8ACD-C8EC-5E17B65B0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4CF788A5-BFC2-9AA2-49D5-D0E3D3CDE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2C09A62-11BA-B023-02E1-9383E7AF2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ABA78-26AD-461E-85E7-9848924B4462}" type="datetimeFigureOut">
              <a:rPr lang="fr-CA" smtClean="0"/>
              <a:t>2023-10-03</a:t>
            </a:fld>
            <a:endParaRPr lang="fr-CA"/>
          </a:p>
        </p:txBody>
      </p:sp>
      <p:sp>
        <p:nvSpPr>
          <p:cNvPr id="5" name="Espace réservé du pied de page 4">
            <a:extLst>
              <a:ext uri="{FF2B5EF4-FFF2-40B4-BE49-F238E27FC236}">
                <a16:creationId xmlns:a16="http://schemas.microsoft.com/office/drawing/2014/main" id="{67897FA4-E39F-53AF-84DB-A4EFDDDCC0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634C7CC6-0EE1-FF89-A5E3-2CEDF3C7A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BDE1F-2317-4B83-A67E-11694FC7DEDF}" type="slidenum">
              <a:rPr lang="fr-CA" smtClean="0"/>
              <a:t>‹N°›</a:t>
            </a:fld>
            <a:endParaRPr lang="fr-CA"/>
          </a:p>
        </p:txBody>
      </p:sp>
      <p:pic>
        <p:nvPicPr>
          <p:cNvPr id="7" name="Image 6" descr="Une image contenant texte">
            <a:extLst>
              <a:ext uri="{FF2B5EF4-FFF2-40B4-BE49-F238E27FC236}">
                <a16:creationId xmlns:a16="http://schemas.microsoft.com/office/drawing/2014/main" id="{58D33C08-826F-9350-D9AC-78D9158A53C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92280" y="6236818"/>
            <a:ext cx="2073358" cy="309151"/>
          </a:xfrm>
          <a:prstGeom prst="rect">
            <a:avLst/>
          </a:prstGeom>
        </p:spPr>
      </p:pic>
    </p:spTree>
    <p:extLst>
      <p:ext uri="{BB962C8B-B14F-4D97-AF65-F5344CB8AC3E}">
        <p14:creationId xmlns:p14="http://schemas.microsoft.com/office/powerpoint/2010/main" val="233718316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09"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922DC9A-E1AB-465A-AB88-F4EE173A8938}" type="datetimeFigureOut">
              <a:rPr lang="fr-CA" smtClean="0"/>
              <a:t>2023-10-03</a:t>
            </a:fld>
            <a:endParaRPr lang="fr-C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r-C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08772CC-5E56-4BDF-9DF8-FD0907B79861}" type="slidenum">
              <a:rPr lang="fr-CA" smtClean="0"/>
              <a:t>‹N°›</a:t>
            </a:fld>
            <a:endParaRPr lang="fr-CA"/>
          </a:p>
        </p:txBody>
      </p:sp>
    </p:spTree>
    <p:extLst>
      <p:ext uri="{BB962C8B-B14F-4D97-AF65-F5344CB8AC3E}">
        <p14:creationId xmlns:p14="http://schemas.microsoft.com/office/powerpoint/2010/main" val="3755752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8"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6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chart" Target="../charts/char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40.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BF329-5364-EC8C-3C74-30A4388C6CE2}"/>
              </a:ext>
            </a:extLst>
          </p:cNvPr>
          <p:cNvSpPr>
            <a:spLocks noGrp="1"/>
          </p:cNvSpPr>
          <p:nvPr>
            <p:ph type="ctrTitle"/>
          </p:nvPr>
        </p:nvSpPr>
        <p:spPr/>
        <p:txBody>
          <a:bodyPr/>
          <a:lstStyle/>
          <a:p>
            <a:r>
              <a:rPr lang="en-CA"/>
              <a:t>Forum sur la mobilisation</a:t>
            </a:r>
          </a:p>
        </p:txBody>
      </p:sp>
      <p:sp>
        <p:nvSpPr>
          <p:cNvPr id="3" name="Sous-titre 2">
            <a:extLst>
              <a:ext uri="{FF2B5EF4-FFF2-40B4-BE49-F238E27FC236}">
                <a16:creationId xmlns:a16="http://schemas.microsoft.com/office/drawing/2014/main" id="{59A64D21-2DAA-3C88-DDBF-421B704A5A62}"/>
              </a:ext>
            </a:extLst>
          </p:cNvPr>
          <p:cNvSpPr>
            <a:spLocks noGrp="1"/>
          </p:cNvSpPr>
          <p:nvPr>
            <p:ph type="subTitle" idx="1"/>
          </p:nvPr>
        </p:nvSpPr>
        <p:spPr/>
        <p:txBody>
          <a:bodyPr vert="horz" lIns="91440" tIns="45720" rIns="91440" bIns="45720" rtlCol="0" anchor="t">
            <a:normAutofit/>
          </a:bodyPr>
          <a:lstStyle/>
          <a:p>
            <a:r>
              <a:rPr lang="en-CA"/>
              <a:t>Le 5 </a:t>
            </a:r>
            <a:r>
              <a:rPr lang="en-CA" err="1"/>
              <a:t>octobre</a:t>
            </a:r>
            <a:endParaRPr lang="en-CA"/>
          </a:p>
          <a:p>
            <a:r>
              <a:rPr lang="en-CA"/>
              <a:t>Hôtel le Concorde Québec</a:t>
            </a:r>
          </a:p>
        </p:txBody>
      </p:sp>
      <p:sp>
        <p:nvSpPr>
          <p:cNvPr id="5" name="ZoneTexte 4">
            <a:extLst>
              <a:ext uri="{FF2B5EF4-FFF2-40B4-BE49-F238E27FC236}">
                <a16:creationId xmlns:a16="http://schemas.microsoft.com/office/drawing/2014/main" id="{D0BA4D04-801D-27AA-1D32-06CB1C98C918}"/>
              </a:ext>
            </a:extLst>
          </p:cNvPr>
          <p:cNvSpPr txBox="1"/>
          <p:nvPr/>
        </p:nvSpPr>
        <p:spPr>
          <a:xfrm>
            <a:off x="0" y="6477509"/>
            <a:ext cx="6305266" cy="369332"/>
          </a:xfrm>
          <a:prstGeom prst="rect">
            <a:avLst/>
          </a:prstGeom>
          <a:noFill/>
        </p:spPr>
        <p:txBody>
          <a:bodyPr wrap="square" lIns="91440" tIns="45720" rIns="91440" bIns="45720" anchor="t">
            <a:spAutoFit/>
          </a:bodyPr>
          <a:lstStyle/>
          <a:p>
            <a:endParaRPr lang="fr-CA" sz="1800">
              <a:solidFill>
                <a:schemeClr val="bg1"/>
              </a:solidFill>
              <a:cs typeface="Calibri"/>
            </a:endParaRPr>
          </a:p>
        </p:txBody>
      </p:sp>
    </p:spTree>
    <p:extLst>
      <p:ext uri="{BB962C8B-B14F-4D97-AF65-F5344CB8AC3E}">
        <p14:creationId xmlns:p14="http://schemas.microsoft.com/office/powerpoint/2010/main" val="2786994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BF329-5364-EC8C-3C74-30A4388C6CE2}"/>
              </a:ext>
            </a:extLst>
          </p:cNvPr>
          <p:cNvSpPr>
            <a:spLocks noGrp="1"/>
          </p:cNvSpPr>
          <p:nvPr>
            <p:ph type="ctrTitle"/>
          </p:nvPr>
        </p:nvSpPr>
        <p:spPr/>
        <p:txBody>
          <a:bodyPr/>
          <a:lstStyle/>
          <a:p>
            <a:r>
              <a:rPr lang="en-CA"/>
              <a:t>Les services </a:t>
            </a:r>
            <a:r>
              <a:rPr lang="en-CA" err="1"/>
              <a:t>essentiels</a:t>
            </a:r>
            <a:endParaRPr lang="en-CA"/>
          </a:p>
        </p:txBody>
      </p:sp>
      <p:sp>
        <p:nvSpPr>
          <p:cNvPr id="3" name="Sous-titre 2">
            <a:extLst>
              <a:ext uri="{FF2B5EF4-FFF2-40B4-BE49-F238E27FC236}">
                <a16:creationId xmlns:a16="http://schemas.microsoft.com/office/drawing/2014/main" id="{59A64D21-2DAA-3C88-DDBF-421B704A5A62}"/>
              </a:ext>
            </a:extLst>
          </p:cNvPr>
          <p:cNvSpPr>
            <a:spLocks noGrp="1"/>
          </p:cNvSpPr>
          <p:nvPr>
            <p:ph type="subTitle" idx="1"/>
          </p:nvPr>
        </p:nvSpPr>
        <p:spPr/>
        <p:txBody>
          <a:bodyPr vert="horz" lIns="91440" tIns="45720" rIns="91440" bIns="45720" rtlCol="0" anchor="t">
            <a:normAutofit/>
          </a:bodyPr>
          <a:lstStyle/>
          <a:p>
            <a:endParaRPr lang="en-CA"/>
          </a:p>
        </p:txBody>
      </p:sp>
      <p:sp>
        <p:nvSpPr>
          <p:cNvPr id="5" name="ZoneTexte 4">
            <a:extLst>
              <a:ext uri="{FF2B5EF4-FFF2-40B4-BE49-F238E27FC236}">
                <a16:creationId xmlns:a16="http://schemas.microsoft.com/office/drawing/2014/main" id="{D0BA4D04-801D-27AA-1D32-06CB1C98C918}"/>
              </a:ext>
            </a:extLst>
          </p:cNvPr>
          <p:cNvSpPr txBox="1"/>
          <p:nvPr/>
        </p:nvSpPr>
        <p:spPr>
          <a:xfrm>
            <a:off x="0" y="6477509"/>
            <a:ext cx="6305266" cy="369332"/>
          </a:xfrm>
          <a:prstGeom prst="rect">
            <a:avLst/>
          </a:prstGeom>
          <a:noFill/>
        </p:spPr>
        <p:txBody>
          <a:bodyPr wrap="square" lIns="91440" tIns="45720" rIns="91440" bIns="45720" anchor="t">
            <a:spAutoFit/>
          </a:bodyPr>
          <a:lstStyle/>
          <a:p>
            <a:endParaRPr lang="fr-CA" sz="1800">
              <a:solidFill>
                <a:schemeClr val="bg1"/>
              </a:solidFill>
              <a:cs typeface="Calibri"/>
            </a:endParaRPr>
          </a:p>
        </p:txBody>
      </p:sp>
    </p:spTree>
    <p:extLst>
      <p:ext uri="{BB962C8B-B14F-4D97-AF65-F5344CB8AC3E}">
        <p14:creationId xmlns:p14="http://schemas.microsoft.com/office/powerpoint/2010/main" val="88834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BF329-5364-EC8C-3C74-30A4388C6CE2}"/>
              </a:ext>
            </a:extLst>
          </p:cNvPr>
          <p:cNvSpPr>
            <a:spLocks noGrp="1"/>
          </p:cNvSpPr>
          <p:nvPr>
            <p:ph type="ctrTitle"/>
          </p:nvPr>
        </p:nvSpPr>
        <p:spPr/>
        <p:txBody>
          <a:bodyPr>
            <a:normAutofit fontScale="90000"/>
          </a:bodyPr>
          <a:lstStyle/>
          <a:p>
            <a:r>
              <a:rPr lang="en-CA" err="1">
                <a:latin typeface="Myriad Pro"/>
              </a:rPr>
              <a:t>Stratégie</a:t>
            </a:r>
            <a:r>
              <a:rPr lang="en-CA">
                <a:latin typeface="Myriad Pro"/>
              </a:rPr>
              <a:t> </a:t>
            </a:r>
            <a:r>
              <a:rPr lang="en-CA" err="1">
                <a:latin typeface="Myriad Pro"/>
              </a:rPr>
              <a:t>globale</a:t>
            </a:r>
            <a:r>
              <a:rPr lang="en-CA">
                <a:latin typeface="Myriad Pro"/>
              </a:rPr>
              <a:t> </a:t>
            </a:r>
            <a:r>
              <a:rPr lang="en-CA" err="1">
                <a:latin typeface="Myriad Pro"/>
              </a:rPr>
              <a:t>intégré</a:t>
            </a:r>
            <a:r>
              <a:rPr lang="en-CA">
                <a:latin typeface="Myriad Pro"/>
              </a:rPr>
              <a:t> </a:t>
            </a:r>
            <a:r>
              <a:rPr lang="en-CA" err="1">
                <a:latin typeface="Myriad Pro"/>
              </a:rPr>
              <a:t>d'actions</a:t>
            </a:r>
            <a:r>
              <a:rPr lang="en-CA">
                <a:latin typeface="Myriad Pro"/>
              </a:rPr>
              <a:t> et de mobilisation</a:t>
            </a:r>
            <a:endParaRPr lang="en-CA"/>
          </a:p>
        </p:txBody>
      </p:sp>
      <p:sp>
        <p:nvSpPr>
          <p:cNvPr id="3" name="Sous-titre 2">
            <a:extLst>
              <a:ext uri="{FF2B5EF4-FFF2-40B4-BE49-F238E27FC236}">
                <a16:creationId xmlns:a16="http://schemas.microsoft.com/office/drawing/2014/main" id="{59A64D21-2DAA-3C88-DDBF-421B704A5A62}"/>
              </a:ext>
            </a:extLst>
          </p:cNvPr>
          <p:cNvSpPr>
            <a:spLocks noGrp="1"/>
          </p:cNvSpPr>
          <p:nvPr>
            <p:ph type="subTitle" idx="1"/>
          </p:nvPr>
        </p:nvSpPr>
        <p:spPr/>
        <p:txBody>
          <a:bodyPr vert="horz" lIns="91440" tIns="45720" rIns="91440" bIns="45720" rtlCol="0" anchor="t">
            <a:normAutofit/>
          </a:bodyPr>
          <a:lstStyle/>
          <a:p>
            <a:endParaRPr lang="en-CA"/>
          </a:p>
        </p:txBody>
      </p:sp>
      <p:sp>
        <p:nvSpPr>
          <p:cNvPr id="5" name="ZoneTexte 4">
            <a:extLst>
              <a:ext uri="{FF2B5EF4-FFF2-40B4-BE49-F238E27FC236}">
                <a16:creationId xmlns:a16="http://schemas.microsoft.com/office/drawing/2014/main" id="{D0BA4D04-801D-27AA-1D32-06CB1C98C918}"/>
              </a:ext>
            </a:extLst>
          </p:cNvPr>
          <p:cNvSpPr txBox="1"/>
          <p:nvPr/>
        </p:nvSpPr>
        <p:spPr>
          <a:xfrm>
            <a:off x="0" y="6477509"/>
            <a:ext cx="6305266" cy="369332"/>
          </a:xfrm>
          <a:prstGeom prst="rect">
            <a:avLst/>
          </a:prstGeom>
          <a:noFill/>
        </p:spPr>
        <p:txBody>
          <a:bodyPr wrap="square" lIns="91440" tIns="45720" rIns="91440" bIns="45720" anchor="t">
            <a:spAutoFit/>
          </a:bodyPr>
          <a:lstStyle/>
          <a:p>
            <a:endParaRPr lang="fr-CA" sz="1800">
              <a:solidFill>
                <a:schemeClr val="bg1"/>
              </a:solidFill>
              <a:cs typeface="Calibri"/>
            </a:endParaRPr>
          </a:p>
        </p:txBody>
      </p:sp>
    </p:spTree>
    <p:extLst>
      <p:ext uri="{BB962C8B-B14F-4D97-AF65-F5344CB8AC3E}">
        <p14:creationId xmlns:p14="http://schemas.microsoft.com/office/powerpoint/2010/main" val="3413602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custDataLst>
              <p:tags r:id="rId1"/>
            </p:custDataLst>
          </p:nvPr>
        </p:nvSpPr>
        <p:spPr>
          <a:xfrm>
            <a:off x="6397112" y="3342410"/>
            <a:ext cx="2592288" cy="1115380"/>
          </a:xfrm>
          <a:prstGeom prst="ellipse">
            <a:avLst/>
          </a:prstGeom>
          <a:solidFill>
            <a:srgbClr val="871729"/>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CA" sz="2400" b="1" err="1">
                <a:ln>
                  <a:prstDash val="solid"/>
                </a:ln>
                <a:gradFill rotWithShape="1">
                  <a:gsLst>
                    <a:gs pos="0">
                      <a:srgbClr val="10CF9B">
                        <a:tint val="70000"/>
                        <a:satMod val="200000"/>
                      </a:srgbClr>
                    </a:gs>
                    <a:gs pos="40000">
                      <a:srgbClr val="10CF9B">
                        <a:tint val="90000"/>
                        <a:satMod val="130000"/>
                      </a:srgbClr>
                    </a:gs>
                    <a:gs pos="50000">
                      <a:srgbClr val="10CF9B">
                        <a:tint val="90000"/>
                        <a:satMod val="130000"/>
                      </a:srgbClr>
                    </a:gs>
                    <a:gs pos="68000">
                      <a:srgbClr val="10CF9B">
                        <a:tint val="90000"/>
                        <a:satMod val="130000"/>
                      </a:srgbClr>
                    </a:gs>
                    <a:gs pos="100000">
                      <a:srgbClr val="10CF9B">
                        <a:tint val="70000"/>
                        <a:satMod val="200000"/>
                      </a:srgbClr>
                    </a:gs>
                  </a:gsLst>
                  <a:lin ang="5400000"/>
                </a:gradFill>
                <a:effectLst>
                  <a:outerShdw blurRad="88000" dist="50800" dir="5040000" algn="tl">
                    <a:srgbClr val="10CF9B">
                      <a:tint val="80000"/>
                      <a:satMod val="250000"/>
                      <a:alpha val="45000"/>
                    </a:srgbClr>
                  </a:outerShdw>
                </a:effectLst>
                <a:latin typeface="Constantia"/>
              </a:rPr>
              <a:t>Stratégie</a:t>
            </a:r>
            <a:r>
              <a:rPr lang="en-CA" sz="2400" b="1">
                <a:ln>
                  <a:prstDash val="solid"/>
                </a:ln>
                <a:gradFill rotWithShape="1">
                  <a:gsLst>
                    <a:gs pos="0">
                      <a:srgbClr val="10CF9B">
                        <a:tint val="70000"/>
                        <a:satMod val="200000"/>
                      </a:srgbClr>
                    </a:gs>
                    <a:gs pos="40000">
                      <a:srgbClr val="10CF9B">
                        <a:tint val="90000"/>
                        <a:satMod val="130000"/>
                      </a:srgbClr>
                    </a:gs>
                    <a:gs pos="50000">
                      <a:srgbClr val="10CF9B">
                        <a:tint val="90000"/>
                        <a:satMod val="130000"/>
                      </a:srgbClr>
                    </a:gs>
                    <a:gs pos="68000">
                      <a:srgbClr val="10CF9B">
                        <a:tint val="90000"/>
                        <a:satMod val="130000"/>
                      </a:srgbClr>
                    </a:gs>
                    <a:gs pos="100000">
                      <a:srgbClr val="10CF9B">
                        <a:tint val="70000"/>
                        <a:satMod val="200000"/>
                      </a:srgbClr>
                    </a:gs>
                  </a:gsLst>
                  <a:lin ang="5400000"/>
                </a:gradFill>
                <a:effectLst>
                  <a:outerShdw blurRad="88000" dist="50800" dir="5040000" algn="tl">
                    <a:srgbClr val="10CF9B">
                      <a:tint val="80000"/>
                      <a:satMod val="250000"/>
                      <a:alpha val="45000"/>
                    </a:srgbClr>
                  </a:outerShdw>
                </a:effectLst>
                <a:latin typeface="Constantia"/>
              </a:rPr>
              <a:t> </a:t>
            </a:r>
            <a:r>
              <a:rPr lang="en-CA" sz="2400" b="1" err="1">
                <a:ln>
                  <a:prstDash val="solid"/>
                </a:ln>
                <a:gradFill rotWithShape="1">
                  <a:gsLst>
                    <a:gs pos="0">
                      <a:srgbClr val="10CF9B">
                        <a:tint val="70000"/>
                        <a:satMod val="200000"/>
                      </a:srgbClr>
                    </a:gs>
                    <a:gs pos="40000">
                      <a:srgbClr val="10CF9B">
                        <a:tint val="90000"/>
                        <a:satMod val="130000"/>
                      </a:srgbClr>
                    </a:gs>
                    <a:gs pos="50000">
                      <a:srgbClr val="10CF9B">
                        <a:tint val="90000"/>
                        <a:satMod val="130000"/>
                      </a:srgbClr>
                    </a:gs>
                    <a:gs pos="68000">
                      <a:srgbClr val="10CF9B">
                        <a:tint val="90000"/>
                        <a:satMod val="130000"/>
                      </a:srgbClr>
                    </a:gs>
                    <a:gs pos="100000">
                      <a:srgbClr val="10CF9B">
                        <a:tint val="70000"/>
                        <a:satMod val="200000"/>
                      </a:srgbClr>
                    </a:gs>
                  </a:gsLst>
                  <a:lin ang="5400000"/>
                </a:gradFill>
                <a:effectLst>
                  <a:outerShdw blurRad="88000" dist="50800" dir="5040000" algn="tl">
                    <a:srgbClr val="10CF9B">
                      <a:tint val="80000"/>
                      <a:satMod val="250000"/>
                      <a:alpha val="45000"/>
                    </a:srgbClr>
                  </a:outerShdw>
                </a:effectLst>
                <a:latin typeface="Constantia"/>
              </a:rPr>
              <a:t>syndicale</a:t>
            </a:r>
            <a:endParaRPr lang="fr-CA" sz="2400" b="1">
              <a:ln>
                <a:prstDash val="solid"/>
              </a:ln>
              <a:gradFill rotWithShape="1">
                <a:gsLst>
                  <a:gs pos="0">
                    <a:srgbClr val="10CF9B">
                      <a:tint val="70000"/>
                      <a:satMod val="200000"/>
                    </a:srgbClr>
                  </a:gs>
                  <a:gs pos="40000">
                    <a:srgbClr val="10CF9B">
                      <a:tint val="90000"/>
                      <a:satMod val="130000"/>
                    </a:srgbClr>
                  </a:gs>
                  <a:gs pos="50000">
                    <a:srgbClr val="10CF9B">
                      <a:tint val="90000"/>
                      <a:satMod val="130000"/>
                    </a:srgbClr>
                  </a:gs>
                  <a:gs pos="68000">
                    <a:srgbClr val="10CF9B">
                      <a:tint val="90000"/>
                      <a:satMod val="130000"/>
                    </a:srgbClr>
                  </a:gs>
                  <a:gs pos="100000">
                    <a:srgbClr val="10CF9B">
                      <a:tint val="70000"/>
                      <a:satMod val="200000"/>
                    </a:srgbClr>
                  </a:gs>
                </a:gsLst>
                <a:lin ang="5400000"/>
              </a:gradFill>
              <a:effectLst>
                <a:outerShdw blurRad="88000" dist="50800" dir="5040000" algn="tl">
                  <a:srgbClr val="10CF9B">
                    <a:tint val="80000"/>
                    <a:satMod val="250000"/>
                    <a:alpha val="45000"/>
                  </a:srgbClr>
                </a:outerShdw>
              </a:effectLst>
              <a:latin typeface="Constantia"/>
            </a:endParaRPr>
          </a:p>
        </p:txBody>
      </p:sp>
      <p:sp>
        <p:nvSpPr>
          <p:cNvPr id="5" name="Ellipse 4"/>
          <p:cNvSpPr/>
          <p:nvPr>
            <p:custDataLst>
              <p:tags r:id="rId2"/>
            </p:custDataLst>
          </p:nvPr>
        </p:nvSpPr>
        <p:spPr>
          <a:xfrm>
            <a:off x="9129886" y="2488765"/>
            <a:ext cx="2592288" cy="1080120"/>
          </a:xfrm>
          <a:prstGeom prst="ellipse">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CA" sz="2000" err="1">
                <a:solidFill>
                  <a:prstClr val="black"/>
                </a:solidFill>
                <a:latin typeface="Constantia"/>
              </a:rPr>
              <a:t>Capacité</a:t>
            </a:r>
            <a:r>
              <a:rPr lang="en-CA" sz="2000">
                <a:solidFill>
                  <a:prstClr val="black"/>
                </a:solidFill>
                <a:latin typeface="Constantia"/>
              </a:rPr>
              <a:t> de mobilisation</a:t>
            </a:r>
            <a:endParaRPr lang="fr-CA" sz="2000">
              <a:solidFill>
                <a:prstClr val="black"/>
              </a:solidFill>
              <a:latin typeface="Constantia"/>
            </a:endParaRPr>
          </a:p>
        </p:txBody>
      </p:sp>
      <p:sp>
        <p:nvSpPr>
          <p:cNvPr id="6" name="Ellipse 5"/>
          <p:cNvSpPr/>
          <p:nvPr>
            <p:custDataLst>
              <p:tags r:id="rId3"/>
            </p:custDataLst>
          </p:nvPr>
        </p:nvSpPr>
        <p:spPr>
          <a:xfrm>
            <a:off x="3883691" y="4030411"/>
            <a:ext cx="2592288" cy="1080120"/>
          </a:xfrm>
          <a:prstGeom prst="ellipse">
            <a:avLst/>
          </a:prstGeom>
          <a:solidFill>
            <a:schemeClr val="bg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2000" err="1">
                <a:solidFill>
                  <a:prstClr val="black"/>
                </a:solidFill>
                <a:latin typeface="Constantia"/>
              </a:rPr>
              <a:t>Nécessité</a:t>
            </a:r>
            <a:r>
              <a:rPr lang="en-CA" sz="2000">
                <a:solidFill>
                  <a:prstClr val="black"/>
                </a:solidFill>
                <a:latin typeface="Constantia"/>
              </a:rPr>
              <a:t> des actions</a:t>
            </a:r>
            <a:endParaRPr lang="fr-CA" sz="2000">
              <a:solidFill>
                <a:prstClr val="black"/>
              </a:solidFill>
              <a:latin typeface="Constantia"/>
            </a:endParaRPr>
          </a:p>
        </p:txBody>
      </p:sp>
      <p:sp>
        <p:nvSpPr>
          <p:cNvPr id="7" name="Ellipse 6"/>
          <p:cNvSpPr/>
          <p:nvPr>
            <p:custDataLst>
              <p:tags r:id="rId4"/>
            </p:custDataLst>
          </p:nvPr>
        </p:nvSpPr>
        <p:spPr>
          <a:xfrm>
            <a:off x="9056227" y="4079605"/>
            <a:ext cx="2592288" cy="1080120"/>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CA" sz="2000" err="1">
                <a:solidFill>
                  <a:prstClr val="black"/>
                </a:solidFill>
                <a:latin typeface="Constantia"/>
              </a:rPr>
              <a:t>Ressources</a:t>
            </a:r>
            <a:r>
              <a:rPr lang="en-CA" sz="2000">
                <a:solidFill>
                  <a:prstClr val="black"/>
                </a:solidFill>
                <a:latin typeface="Constantia"/>
              </a:rPr>
              <a:t> </a:t>
            </a:r>
            <a:r>
              <a:rPr lang="en-CA" sz="2000" err="1">
                <a:solidFill>
                  <a:prstClr val="black"/>
                </a:solidFill>
                <a:latin typeface="Constantia"/>
              </a:rPr>
              <a:t>disponibles</a:t>
            </a:r>
            <a:endParaRPr lang="fr-CA" sz="2000">
              <a:solidFill>
                <a:prstClr val="black"/>
              </a:solidFill>
              <a:latin typeface="Constantia"/>
            </a:endParaRPr>
          </a:p>
        </p:txBody>
      </p:sp>
      <p:sp>
        <p:nvSpPr>
          <p:cNvPr id="10" name="Rectangle à coins arrondis 9"/>
          <p:cNvSpPr/>
          <p:nvPr>
            <p:custDataLst>
              <p:tags r:id="rId5"/>
            </p:custDataLst>
          </p:nvPr>
        </p:nvSpPr>
        <p:spPr>
          <a:xfrm>
            <a:off x="8625830" y="1207980"/>
            <a:ext cx="3096344" cy="1152128"/>
          </a:xfrm>
          <a:prstGeom prst="roundRect">
            <a:avLst/>
          </a:prstGeom>
          <a:solidFill>
            <a:srgbClr val="92D050"/>
          </a:solidFill>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buFont typeface="Arial" pitchFamily="34" charset="0"/>
              <a:buChar char="•"/>
            </a:pPr>
            <a:r>
              <a:rPr lang="en-CA">
                <a:solidFill>
                  <a:prstClr val="black"/>
                </a:solidFill>
                <a:latin typeface="Constantia"/>
              </a:rPr>
              <a:t>Motivation des troupes</a:t>
            </a:r>
          </a:p>
          <a:p>
            <a:pPr>
              <a:buFont typeface="Arial" pitchFamily="34" charset="0"/>
              <a:buChar char="•"/>
            </a:pPr>
            <a:r>
              <a:rPr lang="en-CA">
                <a:solidFill>
                  <a:prstClr val="black"/>
                </a:solidFill>
                <a:latin typeface="Constantia"/>
              </a:rPr>
              <a:t>Réseau de communication</a:t>
            </a:r>
          </a:p>
          <a:p>
            <a:pPr>
              <a:buFont typeface="Arial" pitchFamily="34" charset="0"/>
              <a:buChar char="•"/>
            </a:pPr>
            <a:r>
              <a:rPr lang="en-CA">
                <a:solidFill>
                  <a:prstClr val="black"/>
                </a:solidFill>
                <a:latin typeface="Constantia"/>
              </a:rPr>
              <a:t>Implication des ressources</a:t>
            </a:r>
          </a:p>
        </p:txBody>
      </p:sp>
      <p:sp>
        <p:nvSpPr>
          <p:cNvPr id="11" name="Rectangle à coins arrondis 10"/>
          <p:cNvSpPr/>
          <p:nvPr>
            <p:custDataLst>
              <p:tags r:id="rId6"/>
            </p:custDataLst>
          </p:nvPr>
        </p:nvSpPr>
        <p:spPr>
          <a:xfrm>
            <a:off x="3307627" y="5340458"/>
            <a:ext cx="3744416" cy="1314509"/>
          </a:xfrm>
          <a:prstGeom prst="roundRect">
            <a:avLst/>
          </a:prstGeom>
          <a:solidFill>
            <a:schemeClr val="bg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buFont typeface="Arial" pitchFamily="34" charset="0"/>
              <a:buChar char="•"/>
            </a:pPr>
            <a:r>
              <a:rPr lang="en-CA" err="1">
                <a:solidFill>
                  <a:prstClr val="black"/>
                </a:solidFill>
                <a:latin typeface="Constantia"/>
              </a:rPr>
              <a:t>Déroulement</a:t>
            </a:r>
            <a:r>
              <a:rPr lang="en-CA">
                <a:solidFill>
                  <a:prstClr val="black"/>
                </a:solidFill>
                <a:latin typeface="Constantia"/>
              </a:rPr>
              <a:t> de la </a:t>
            </a:r>
            <a:r>
              <a:rPr lang="en-CA" err="1">
                <a:solidFill>
                  <a:prstClr val="black"/>
                </a:solidFill>
                <a:latin typeface="Constantia"/>
              </a:rPr>
              <a:t>négociation</a:t>
            </a:r>
            <a:endParaRPr lang="en-CA">
              <a:solidFill>
                <a:prstClr val="black"/>
              </a:solidFill>
              <a:latin typeface="Constantia"/>
            </a:endParaRPr>
          </a:p>
          <a:p>
            <a:pPr>
              <a:buFont typeface="Arial" pitchFamily="34" charset="0"/>
              <a:buChar char="•"/>
            </a:pPr>
            <a:r>
              <a:rPr lang="en-CA">
                <a:solidFill>
                  <a:prstClr val="black"/>
                </a:solidFill>
                <a:latin typeface="Constantia"/>
              </a:rPr>
              <a:t>Alliances </a:t>
            </a:r>
            <a:r>
              <a:rPr lang="en-CA" err="1">
                <a:solidFill>
                  <a:prstClr val="black"/>
                </a:solidFill>
                <a:latin typeface="Constantia"/>
              </a:rPr>
              <a:t>stratégiques</a:t>
            </a:r>
            <a:endParaRPr lang="en-CA">
              <a:solidFill>
                <a:prstClr val="black"/>
              </a:solidFill>
              <a:latin typeface="Constantia"/>
            </a:endParaRPr>
          </a:p>
          <a:p>
            <a:pPr>
              <a:buFont typeface="Arial" pitchFamily="34" charset="0"/>
              <a:buChar char="•"/>
            </a:pPr>
            <a:r>
              <a:rPr lang="en-CA" err="1">
                <a:solidFill>
                  <a:prstClr val="black"/>
                </a:solidFill>
                <a:latin typeface="Constantia"/>
              </a:rPr>
              <a:t>Délais</a:t>
            </a:r>
            <a:r>
              <a:rPr lang="en-CA">
                <a:solidFill>
                  <a:prstClr val="black"/>
                </a:solidFill>
                <a:latin typeface="Constantia"/>
              </a:rPr>
              <a:t> </a:t>
            </a:r>
            <a:r>
              <a:rPr lang="en-CA" err="1">
                <a:solidFill>
                  <a:prstClr val="black"/>
                </a:solidFill>
                <a:latin typeface="Constantia"/>
              </a:rPr>
              <a:t>légaux</a:t>
            </a:r>
            <a:endParaRPr lang="en-CA">
              <a:solidFill>
                <a:prstClr val="black"/>
              </a:solidFill>
              <a:latin typeface="Constantia"/>
            </a:endParaRPr>
          </a:p>
          <a:p>
            <a:pPr>
              <a:buFont typeface="Arial" pitchFamily="34" charset="0"/>
              <a:buChar char="•"/>
            </a:pPr>
            <a:r>
              <a:rPr lang="en-CA" err="1">
                <a:solidFill>
                  <a:prstClr val="black"/>
                </a:solidFill>
                <a:latin typeface="Constantia"/>
              </a:rPr>
              <a:t>Rendre</a:t>
            </a:r>
            <a:r>
              <a:rPr lang="en-CA">
                <a:solidFill>
                  <a:prstClr val="black"/>
                </a:solidFill>
                <a:latin typeface="Constantia"/>
              </a:rPr>
              <a:t> les </a:t>
            </a:r>
            <a:r>
              <a:rPr lang="en-CA" err="1">
                <a:solidFill>
                  <a:prstClr val="black"/>
                </a:solidFill>
                <a:latin typeface="Constantia"/>
              </a:rPr>
              <a:t>revendications</a:t>
            </a:r>
            <a:r>
              <a:rPr lang="en-CA">
                <a:solidFill>
                  <a:prstClr val="black"/>
                </a:solidFill>
                <a:latin typeface="Constantia"/>
              </a:rPr>
              <a:t> et le </a:t>
            </a:r>
            <a:r>
              <a:rPr lang="en-CA" err="1">
                <a:solidFill>
                  <a:prstClr val="black"/>
                </a:solidFill>
                <a:latin typeface="Constantia"/>
              </a:rPr>
              <a:t>conflit</a:t>
            </a:r>
            <a:r>
              <a:rPr lang="en-CA">
                <a:solidFill>
                  <a:prstClr val="black"/>
                </a:solidFill>
                <a:latin typeface="Constantia"/>
              </a:rPr>
              <a:t> </a:t>
            </a:r>
            <a:r>
              <a:rPr lang="en-CA" err="1">
                <a:solidFill>
                  <a:prstClr val="black"/>
                </a:solidFill>
                <a:latin typeface="Constantia"/>
              </a:rPr>
              <a:t>socialement</a:t>
            </a:r>
            <a:r>
              <a:rPr lang="en-CA">
                <a:solidFill>
                  <a:prstClr val="black"/>
                </a:solidFill>
                <a:latin typeface="Constantia"/>
              </a:rPr>
              <a:t> acceptable </a:t>
            </a:r>
          </a:p>
        </p:txBody>
      </p:sp>
      <p:sp>
        <p:nvSpPr>
          <p:cNvPr id="13" name="Rectangle à coins arrondis 12"/>
          <p:cNvSpPr/>
          <p:nvPr>
            <p:custDataLst>
              <p:tags r:id="rId7"/>
            </p:custDataLst>
          </p:nvPr>
        </p:nvSpPr>
        <p:spPr>
          <a:xfrm>
            <a:off x="8912129" y="5371072"/>
            <a:ext cx="2736304" cy="1152128"/>
          </a:xfrm>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buFont typeface="Arial" pitchFamily="34" charset="0"/>
              <a:buChar char="•"/>
            </a:pPr>
            <a:r>
              <a:rPr lang="en-CA" err="1">
                <a:solidFill>
                  <a:prstClr val="black"/>
                </a:solidFill>
                <a:latin typeface="Constantia"/>
              </a:rPr>
              <a:t>Ressources</a:t>
            </a:r>
            <a:r>
              <a:rPr lang="en-CA">
                <a:solidFill>
                  <a:prstClr val="black"/>
                </a:solidFill>
                <a:latin typeface="Constantia"/>
              </a:rPr>
              <a:t> </a:t>
            </a:r>
            <a:r>
              <a:rPr lang="en-CA" err="1">
                <a:solidFill>
                  <a:prstClr val="black"/>
                </a:solidFill>
                <a:latin typeface="Constantia"/>
              </a:rPr>
              <a:t>humaines</a:t>
            </a:r>
            <a:endParaRPr lang="en-CA">
              <a:solidFill>
                <a:prstClr val="black"/>
              </a:solidFill>
              <a:latin typeface="Constantia"/>
            </a:endParaRPr>
          </a:p>
          <a:p>
            <a:pPr>
              <a:buFont typeface="Arial" pitchFamily="34" charset="0"/>
              <a:buChar char="•"/>
            </a:pPr>
            <a:r>
              <a:rPr lang="en-CA" err="1">
                <a:solidFill>
                  <a:prstClr val="black"/>
                </a:solidFill>
                <a:latin typeface="Constantia"/>
              </a:rPr>
              <a:t>Ressources</a:t>
            </a:r>
            <a:r>
              <a:rPr lang="en-CA">
                <a:solidFill>
                  <a:prstClr val="black"/>
                </a:solidFill>
                <a:latin typeface="Constantia"/>
              </a:rPr>
              <a:t> </a:t>
            </a:r>
            <a:r>
              <a:rPr lang="en-CA" err="1">
                <a:solidFill>
                  <a:prstClr val="black"/>
                </a:solidFill>
                <a:latin typeface="Constantia"/>
              </a:rPr>
              <a:t>matérielles</a:t>
            </a:r>
            <a:endParaRPr lang="en-CA">
              <a:solidFill>
                <a:prstClr val="black"/>
              </a:solidFill>
              <a:latin typeface="Constantia"/>
            </a:endParaRPr>
          </a:p>
          <a:p>
            <a:pPr>
              <a:buFont typeface="Arial" pitchFamily="34" charset="0"/>
              <a:buChar char="•"/>
            </a:pPr>
            <a:r>
              <a:rPr lang="en-CA" err="1">
                <a:solidFill>
                  <a:prstClr val="black"/>
                </a:solidFill>
                <a:latin typeface="Constantia"/>
              </a:rPr>
              <a:t>Ressources</a:t>
            </a:r>
            <a:r>
              <a:rPr lang="en-CA">
                <a:solidFill>
                  <a:prstClr val="black"/>
                </a:solidFill>
                <a:latin typeface="Constantia"/>
              </a:rPr>
              <a:t> </a:t>
            </a:r>
            <a:r>
              <a:rPr lang="en-CA" err="1">
                <a:solidFill>
                  <a:prstClr val="black"/>
                </a:solidFill>
                <a:latin typeface="Constantia"/>
              </a:rPr>
              <a:t>financières</a:t>
            </a:r>
            <a:endParaRPr lang="en-CA">
              <a:solidFill>
                <a:prstClr val="black"/>
              </a:solidFill>
              <a:latin typeface="Constantia"/>
            </a:endParaRPr>
          </a:p>
        </p:txBody>
      </p:sp>
      <p:cxnSp>
        <p:nvCxnSpPr>
          <p:cNvPr id="16" name="Connecteur droit avec flèche 15"/>
          <p:cNvCxnSpPr>
            <a:stCxn id="4" idx="2"/>
          </p:cNvCxnSpPr>
          <p:nvPr>
            <p:custDataLst>
              <p:tags r:id="rId8"/>
            </p:custDataLst>
          </p:nvPr>
        </p:nvCxnSpPr>
        <p:spPr>
          <a:xfrm flipH="1">
            <a:off x="5578756" y="3900100"/>
            <a:ext cx="818356" cy="89951"/>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custDataLst>
              <p:tags r:id="rId9"/>
            </p:custDataLst>
          </p:nvPr>
        </p:nvCxnSpPr>
        <p:spPr>
          <a:xfrm>
            <a:off x="8912129" y="4032427"/>
            <a:ext cx="828800" cy="17318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custDataLst>
              <p:tags r:id="rId10"/>
            </p:custDataLst>
          </p:nvPr>
        </p:nvCxnSpPr>
        <p:spPr>
          <a:xfrm flipV="1">
            <a:off x="8912129" y="3565540"/>
            <a:ext cx="818356" cy="156744"/>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custDataLst>
              <p:tags r:id="rId11"/>
            </p:custDataLst>
          </p:nvPr>
        </p:nvCxnSpPr>
        <p:spPr>
          <a:xfrm>
            <a:off x="10353673" y="2382473"/>
            <a:ext cx="0" cy="192663"/>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6" idx="4"/>
          </p:cNvCxnSpPr>
          <p:nvPr>
            <p:custDataLst>
              <p:tags r:id="rId12"/>
            </p:custDataLst>
          </p:nvPr>
        </p:nvCxnSpPr>
        <p:spPr>
          <a:xfrm>
            <a:off x="5179835" y="5110531"/>
            <a:ext cx="0" cy="229927"/>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custDataLst>
              <p:tags r:id="rId13"/>
            </p:custDataLst>
          </p:nvPr>
        </p:nvCxnSpPr>
        <p:spPr>
          <a:xfrm flipH="1" flipV="1">
            <a:off x="10423908" y="5180368"/>
            <a:ext cx="2122" cy="209284"/>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Ellipse 37"/>
          <p:cNvSpPr/>
          <p:nvPr>
            <p:custDataLst>
              <p:tags r:id="rId14"/>
            </p:custDataLst>
          </p:nvPr>
        </p:nvSpPr>
        <p:spPr>
          <a:xfrm>
            <a:off x="3774332" y="2543057"/>
            <a:ext cx="2592288" cy="1080120"/>
          </a:xfrm>
          <a:prstGeom prst="ellipse">
            <a:avLst/>
          </a:prstGeom>
          <a:solidFill>
            <a:schemeClr val="bg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2000" err="1">
                <a:solidFill>
                  <a:prstClr val="black"/>
                </a:solidFill>
                <a:latin typeface="Constantia"/>
              </a:rPr>
              <a:t>Négociation</a:t>
            </a:r>
            <a:endParaRPr lang="fr-CA" sz="2000">
              <a:solidFill>
                <a:prstClr val="black"/>
              </a:solidFill>
              <a:latin typeface="Constantia"/>
            </a:endParaRPr>
          </a:p>
        </p:txBody>
      </p:sp>
      <p:sp>
        <p:nvSpPr>
          <p:cNvPr id="39" name="Rectangle à coins arrondis 38"/>
          <p:cNvSpPr/>
          <p:nvPr>
            <p:custDataLst>
              <p:tags r:id="rId15"/>
            </p:custDataLst>
          </p:nvPr>
        </p:nvSpPr>
        <p:spPr>
          <a:xfrm>
            <a:off x="3262941" y="1242988"/>
            <a:ext cx="3744416" cy="1152128"/>
          </a:xfrm>
          <a:prstGeom prst="roundRect">
            <a:avLst/>
          </a:prstGeom>
          <a:solidFill>
            <a:schemeClr val="bg2">
              <a:lumMod val="60000"/>
              <a:lumOff val="40000"/>
            </a:schemeClr>
          </a:solidFill>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buFont typeface="Arial" pitchFamily="34" charset="0"/>
              <a:buChar char="•"/>
            </a:pPr>
            <a:r>
              <a:rPr lang="en-CA">
                <a:solidFill>
                  <a:prstClr val="black"/>
                </a:solidFill>
                <a:latin typeface="Constantia"/>
              </a:rPr>
              <a:t>Cahier de propositions </a:t>
            </a:r>
            <a:r>
              <a:rPr lang="fr-CA">
                <a:solidFill>
                  <a:prstClr val="black"/>
                </a:solidFill>
                <a:latin typeface="Constantia"/>
              </a:rPr>
              <a:t>syndicales</a:t>
            </a:r>
          </a:p>
          <a:p>
            <a:pPr>
              <a:buFont typeface="Arial" pitchFamily="34" charset="0"/>
              <a:buChar char="•"/>
            </a:pPr>
            <a:r>
              <a:rPr lang="en-CA">
                <a:solidFill>
                  <a:prstClr val="black"/>
                </a:solidFill>
                <a:latin typeface="Constantia"/>
              </a:rPr>
              <a:t>Contexte </a:t>
            </a:r>
            <a:r>
              <a:rPr lang="en-CA" err="1">
                <a:solidFill>
                  <a:prstClr val="black"/>
                </a:solidFill>
                <a:latin typeface="Constantia"/>
              </a:rPr>
              <a:t>externe</a:t>
            </a:r>
            <a:endParaRPr lang="en-CA">
              <a:solidFill>
                <a:prstClr val="black"/>
              </a:solidFill>
              <a:latin typeface="Constantia"/>
            </a:endParaRPr>
          </a:p>
          <a:p>
            <a:pPr>
              <a:buFont typeface="Arial" pitchFamily="34" charset="0"/>
              <a:buChar char="•"/>
            </a:pPr>
            <a:r>
              <a:rPr lang="en-CA" err="1">
                <a:solidFill>
                  <a:prstClr val="black"/>
                </a:solidFill>
                <a:latin typeface="Constantia"/>
              </a:rPr>
              <a:t>Contexte</a:t>
            </a:r>
            <a:r>
              <a:rPr lang="en-CA">
                <a:solidFill>
                  <a:prstClr val="black"/>
                </a:solidFill>
                <a:latin typeface="Constantia"/>
              </a:rPr>
              <a:t> interne</a:t>
            </a:r>
          </a:p>
        </p:txBody>
      </p:sp>
      <p:cxnSp>
        <p:nvCxnSpPr>
          <p:cNvPr id="40" name="Connecteur droit avec flèche 39"/>
          <p:cNvCxnSpPr/>
          <p:nvPr>
            <p:custDataLst>
              <p:tags r:id="rId16"/>
            </p:custDataLst>
          </p:nvPr>
        </p:nvCxnSpPr>
        <p:spPr>
          <a:xfrm flipH="1" flipV="1">
            <a:off x="5581596" y="3601283"/>
            <a:ext cx="815516" cy="156744"/>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custDataLst>
              <p:tags r:id="rId17"/>
            </p:custDataLst>
          </p:nvPr>
        </p:nvCxnSpPr>
        <p:spPr>
          <a:xfrm>
            <a:off x="5054475" y="2395116"/>
            <a:ext cx="0" cy="18002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itre 26"/>
          <p:cNvSpPr>
            <a:spLocks noGrp="1"/>
          </p:cNvSpPr>
          <p:nvPr>
            <p:ph type="title"/>
            <p:custDataLst>
              <p:tags r:id="rId18"/>
            </p:custDataLst>
          </p:nvPr>
        </p:nvSpPr>
        <p:spPr>
          <a:xfrm>
            <a:off x="802105" y="389188"/>
            <a:ext cx="10515600" cy="859309"/>
          </a:xfrm>
        </p:spPr>
        <p:txBody>
          <a:bodyPr>
            <a:normAutofit fontScale="90000"/>
          </a:bodyPr>
          <a:lstStyle/>
          <a:p>
            <a:r>
              <a:rPr lang="fr-CA" sz="2800" b="1">
                <a:latin typeface="Myriad Pro"/>
              </a:rPr>
              <a:t>Stratégie globale intégrée d’actions et de mobilisation</a:t>
            </a:r>
            <a:r>
              <a:rPr lang="fr-CA" sz="4000" b="1">
                <a:latin typeface="Myriad Pro"/>
              </a:rPr>
              <a:t> </a:t>
            </a:r>
            <a:endParaRPr lang="fr-FR"/>
          </a:p>
        </p:txBody>
      </p:sp>
      <p:sp>
        <p:nvSpPr>
          <p:cNvPr id="25" name="Rectangle à coins arrondis 24"/>
          <p:cNvSpPr/>
          <p:nvPr>
            <p:custDataLst>
              <p:tags r:id="rId19"/>
            </p:custDataLst>
          </p:nvPr>
        </p:nvSpPr>
        <p:spPr>
          <a:xfrm>
            <a:off x="171845" y="1658686"/>
            <a:ext cx="2814623" cy="4743450"/>
          </a:xfrm>
          <a:prstGeom prst="round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en-CA">
                <a:solidFill>
                  <a:prstClr val="black"/>
                </a:solidFill>
                <a:latin typeface="Constantia"/>
              </a:rPr>
              <a:t>La </a:t>
            </a:r>
            <a:r>
              <a:rPr lang="en-CA" err="1">
                <a:solidFill>
                  <a:prstClr val="black"/>
                </a:solidFill>
                <a:latin typeface="Constantia"/>
              </a:rPr>
              <a:t>négociation</a:t>
            </a:r>
            <a:r>
              <a:rPr lang="en-CA">
                <a:solidFill>
                  <a:prstClr val="black"/>
                </a:solidFill>
                <a:latin typeface="Constantia"/>
              </a:rPr>
              <a:t> </a:t>
            </a:r>
          </a:p>
          <a:p>
            <a:pPr>
              <a:buFont typeface="Arial" pitchFamily="34" charset="0"/>
              <a:buChar char="•"/>
            </a:pPr>
            <a:endParaRPr lang="en-CA">
              <a:solidFill>
                <a:prstClr val="black"/>
              </a:solidFill>
              <a:latin typeface="Constantia"/>
            </a:endParaRPr>
          </a:p>
          <a:p>
            <a:pPr>
              <a:buFont typeface="Arial" pitchFamily="34" charset="0"/>
              <a:buChar char="•"/>
            </a:pPr>
            <a:r>
              <a:rPr lang="en-CA" err="1">
                <a:solidFill>
                  <a:prstClr val="black"/>
                </a:solidFill>
                <a:latin typeface="Constantia"/>
              </a:rPr>
              <a:t>L’action</a:t>
            </a:r>
            <a:r>
              <a:rPr lang="en-CA">
                <a:solidFill>
                  <a:prstClr val="black"/>
                </a:solidFill>
                <a:latin typeface="Constantia"/>
              </a:rPr>
              <a:t> mobilisation</a:t>
            </a:r>
          </a:p>
          <a:p>
            <a:pPr>
              <a:buFont typeface="Arial" pitchFamily="34" charset="0"/>
              <a:buChar char="•"/>
            </a:pPr>
            <a:endParaRPr lang="en-CA">
              <a:solidFill>
                <a:prstClr val="black"/>
              </a:solidFill>
              <a:latin typeface="Constantia"/>
            </a:endParaRPr>
          </a:p>
          <a:p>
            <a:pPr>
              <a:buFont typeface="Arial" pitchFamily="34" charset="0"/>
              <a:buChar char="•"/>
            </a:pPr>
            <a:r>
              <a:rPr lang="en-CA">
                <a:solidFill>
                  <a:prstClr val="black"/>
                </a:solidFill>
                <a:latin typeface="Constantia"/>
              </a:rPr>
              <a:t>Les communications </a:t>
            </a:r>
          </a:p>
        </p:txBody>
      </p:sp>
      <p:sp>
        <p:nvSpPr>
          <p:cNvPr id="2" name="Accolade fermante 1"/>
          <p:cNvSpPr/>
          <p:nvPr>
            <p:custDataLst>
              <p:tags r:id="rId20"/>
            </p:custDataLst>
          </p:nvPr>
        </p:nvSpPr>
        <p:spPr>
          <a:xfrm flipH="1">
            <a:off x="2992054" y="2102297"/>
            <a:ext cx="270887" cy="35628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Tree>
    <p:extLst>
      <p:ext uri="{BB962C8B-B14F-4D97-AF65-F5344CB8AC3E}">
        <p14:creationId xmlns:p14="http://schemas.microsoft.com/office/powerpoint/2010/main" val="23379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66750" y="365125"/>
            <a:ext cx="10515600" cy="1325563"/>
          </a:xfrm>
        </p:spPr>
        <p:txBody>
          <a:bodyPr/>
          <a:lstStyle/>
          <a:p>
            <a:r>
              <a:rPr lang="fr-CA"/>
              <a:t>Stratégie globale intégrée de mobilisation </a:t>
            </a:r>
          </a:p>
        </p:txBody>
      </p:sp>
      <p:graphicFrame>
        <p:nvGraphicFramePr>
          <p:cNvPr id="10" name="Espace réservé du contenu 9"/>
          <p:cNvGraphicFramePr>
            <a:graphicFrameLocks noGrp="1"/>
          </p:cNvGraphicFramePr>
          <p:nvPr>
            <p:ph idx="1"/>
            <p:custDataLst>
              <p:tags r:id="rId2"/>
            </p:custDataLst>
            <p:extLst>
              <p:ext uri="{D42A27DB-BD31-4B8C-83A1-F6EECF244321}">
                <p14:modId xmlns:p14="http://schemas.microsoft.com/office/powerpoint/2010/main" val="1703408150"/>
              </p:ext>
            </p:extLst>
          </p:nvPr>
        </p:nvGraphicFramePr>
        <p:xfrm>
          <a:off x="1063849" y="1771963"/>
          <a:ext cx="10515600" cy="43513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7196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BF329-5364-EC8C-3C74-30A4388C6CE2}"/>
              </a:ext>
            </a:extLst>
          </p:cNvPr>
          <p:cNvSpPr>
            <a:spLocks noGrp="1"/>
          </p:cNvSpPr>
          <p:nvPr>
            <p:ph type="ctrTitle"/>
          </p:nvPr>
        </p:nvSpPr>
        <p:spPr/>
        <p:txBody>
          <a:bodyPr>
            <a:normAutofit/>
          </a:bodyPr>
          <a:lstStyle/>
          <a:p>
            <a:r>
              <a:rPr lang="en-CA" err="1">
                <a:latin typeface="Myriad Pro"/>
              </a:rPr>
              <a:t>Exercice</a:t>
            </a:r>
            <a:r>
              <a:rPr lang="en-CA">
                <a:latin typeface="Myriad Pro"/>
              </a:rPr>
              <a:t> 2</a:t>
            </a:r>
            <a:endParaRPr lang="en-CA"/>
          </a:p>
        </p:txBody>
      </p:sp>
      <p:sp>
        <p:nvSpPr>
          <p:cNvPr id="3" name="Sous-titre 2">
            <a:extLst>
              <a:ext uri="{FF2B5EF4-FFF2-40B4-BE49-F238E27FC236}">
                <a16:creationId xmlns:a16="http://schemas.microsoft.com/office/drawing/2014/main" id="{59A64D21-2DAA-3C88-DDBF-421B704A5A62}"/>
              </a:ext>
            </a:extLst>
          </p:cNvPr>
          <p:cNvSpPr>
            <a:spLocks noGrp="1"/>
          </p:cNvSpPr>
          <p:nvPr>
            <p:ph type="subTitle" idx="1"/>
          </p:nvPr>
        </p:nvSpPr>
        <p:spPr/>
        <p:txBody>
          <a:bodyPr vert="horz" lIns="91440" tIns="45720" rIns="91440" bIns="45720" rtlCol="0" anchor="t">
            <a:normAutofit/>
          </a:bodyPr>
          <a:lstStyle/>
          <a:p>
            <a:endParaRPr lang="en-CA"/>
          </a:p>
        </p:txBody>
      </p:sp>
      <p:sp>
        <p:nvSpPr>
          <p:cNvPr id="5" name="ZoneTexte 4">
            <a:extLst>
              <a:ext uri="{FF2B5EF4-FFF2-40B4-BE49-F238E27FC236}">
                <a16:creationId xmlns:a16="http://schemas.microsoft.com/office/drawing/2014/main" id="{D0BA4D04-801D-27AA-1D32-06CB1C98C918}"/>
              </a:ext>
            </a:extLst>
          </p:cNvPr>
          <p:cNvSpPr txBox="1"/>
          <p:nvPr/>
        </p:nvSpPr>
        <p:spPr>
          <a:xfrm>
            <a:off x="0" y="6477509"/>
            <a:ext cx="6305266" cy="369332"/>
          </a:xfrm>
          <a:prstGeom prst="rect">
            <a:avLst/>
          </a:prstGeom>
          <a:noFill/>
        </p:spPr>
        <p:txBody>
          <a:bodyPr wrap="square" lIns="91440" tIns="45720" rIns="91440" bIns="45720" anchor="t">
            <a:spAutoFit/>
          </a:bodyPr>
          <a:lstStyle/>
          <a:p>
            <a:endParaRPr lang="fr-CA" sz="1800">
              <a:solidFill>
                <a:schemeClr val="bg1"/>
              </a:solidFill>
              <a:cs typeface="Calibri"/>
            </a:endParaRPr>
          </a:p>
        </p:txBody>
      </p:sp>
    </p:spTree>
    <p:extLst>
      <p:ext uri="{BB962C8B-B14F-4D97-AF65-F5344CB8AC3E}">
        <p14:creationId xmlns:p14="http://schemas.microsoft.com/office/powerpoint/2010/main" val="41569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727FCE-95E9-EBA7-B4FD-2F5DDD9E3D00}"/>
              </a:ext>
            </a:extLst>
          </p:cNvPr>
          <p:cNvSpPr>
            <a:spLocks noGrp="1"/>
          </p:cNvSpPr>
          <p:nvPr>
            <p:ph type="title"/>
          </p:nvPr>
        </p:nvSpPr>
        <p:spPr/>
        <p:txBody>
          <a:bodyPr>
            <a:normAutofit/>
          </a:bodyPr>
          <a:lstStyle/>
          <a:p>
            <a:r>
              <a:rPr lang="fr-CA">
                <a:latin typeface="Myriad Pro"/>
              </a:rPr>
              <a:t> Activités de mobilisation</a:t>
            </a:r>
            <a:br>
              <a:rPr lang="fr-CA"/>
            </a:br>
            <a:br>
              <a:rPr lang="fr-CA" sz="2000"/>
            </a:br>
            <a:endParaRPr lang="fr-CA" sz="2000"/>
          </a:p>
        </p:txBody>
      </p:sp>
      <p:sp>
        <p:nvSpPr>
          <p:cNvPr id="3" name="Espace réservé du contenu 2">
            <a:extLst>
              <a:ext uri="{FF2B5EF4-FFF2-40B4-BE49-F238E27FC236}">
                <a16:creationId xmlns:a16="http://schemas.microsoft.com/office/drawing/2014/main" id="{7277D245-9967-96E0-E87F-36863231703C}"/>
              </a:ext>
            </a:extLst>
          </p:cNvPr>
          <p:cNvSpPr>
            <a:spLocks noGrp="1"/>
          </p:cNvSpPr>
          <p:nvPr>
            <p:ph sz="half" idx="1"/>
          </p:nvPr>
        </p:nvSpPr>
        <p:spPr>
          <a:xfrm>
            <a:off x="838200" y="1836208"/>
            <a:ext cx="8727016" cy="1515005"/>
          </a:xfrm>
        </p:spPr>
        <p:txBody>
          <a:bodyPr vert="horz" lIns="91440" tIns="45720" rIns="91440" bIns="45720" rtlCol="0" anchor="t">
            <a:normAutofit/>
          </a:bodyPr>
          <a:lstStyle/>
          <a:p>
            <a:pPr fontAlgn="base"/>
            <a:r>
              <a:rPr lang="fr-CA">
                <a:solidFill>
                  <a:srgbClr val="000000"/>
                </a:solidFill>
                <a:latin typeface="Myriad Pro"/>
              </a:rPr>
              <a:t>Selon vous quelles stratégies/activités de mobilisation pourraient avoir le plus d'impact pour faire avancer votre négociation?</a:t>
            </a:r>
          </a:p>
        </p:txBody>
      </p:sp>
      <p:sp>
        <p:nvSpPr>
          <p:cNvPr id="4" name="Espace réservé du contenu 3">
            <a:extLst>
              <a:ext uri="{FF2B5EF4-FFF2-40B4-BE49-F238E27FC236}">
                <a16:creationId xmlns:a16="http://schemas.microsoft.com/office/drawing/2014/main" id="{FA846EF2-040B-0B3F-8EE8-68998A785F6E}"/>
              </a:ext>
            </a:extLst>
          </p:cNvPr>
          <p:cNvSpPr>
            <a:spLocks noGrp="1"/>
          </p:cNvSpPr>
          <p:nvPr>
            <p:ph sz="half" idx="2"/>
          </p:nvPr>
        </p:nvSpPr>
        <p:spPr>
          <a:xfrm>
            <a:off x="838200" y="3423708"/>
            <a:ext cx="10515600" cy="2753255"/>
          </a:xfrm>
        </p:spPr>
        <p:txBody>
          <a:bodyPr vert="horz" lIns="91440" tIns="45720" rIns="91440" bIns="45720" rtlCol="0" anchor="t">
            <a:normAutofit/>
          </a:bodyPr>
          <a:lstStyle/>
          <a:p>
            <a:pPr marL="342900" indent="-342900" fontAlgn="base">
              <a:buAutoNum type="arabicPeriod"/>
            </a:pPr>
            <a:r>
              <a:rPr lang="fr-CA" sz="2400">
                <a:solidFill>
                  <a:srgbClr val="000000"/>
                </a:solidFill>
                <a:latin typeface="Myriad Pro"/>
              </a:rPr>
              <a:t>Établir une</a:t>
            </a:r>
            <a:r>
              <a:rPr lang="fr-CA" sz="2400" b="0" i="0" u="none" strike="noStrike">
                <a:solidFill>
                  <a:srgbClr val="000000"/>
                </a:solidFill>
                <a:effectLst/>
                <a:latin typeface="Myriad Pro"/>
              </a:rPr>
              <a:t> </a:t>
            </a:r>
            <a:r>
              <a:rPr lang="fr-CA" sz="2400">
                <a:solidFill>
                  <a:srgbClr val="000000"/>
                </a:solidFill>
                <a:latin typeface="Myriad Pro"/>
              </a:rPr>
              <a:t>liste d'actions considérées:</a:t>
            </a:r>
            <a:r>
              <a:rPr lang="fr-CA" sz="2400" b="0" i="0" u="none" strike="noStrike">
                <a:solidFill>
                  <a:srgbClr val="000000"/>
                </a:solidFill>
                <a:effectLst/>
                <a:latin typeface="Myriad Pro"/>
              </a:rPr>
              <a:t> </a:t>
            </a:r>
            <a:r>
              <a:rPr lang="en-US" sz="2400" b="0" i="0">
                <a:solidFill>
                  <a:srgbClr val="000000"/>
                </a:solidFill>
                <a:effectLst/>
                <a:latin typeface="Myriad Pro"/>
              </a:rPr>
              <a:t>​</a:t>
            </a:r>
          </a:p>
          <a:p>
            <a:pPr lvl="1" algn="l" rtl="0" fontAlgn="base">
              <a:buFont typeface="Arial" panose="020B0604020202020204" pitchFamily="34" charset="0"/>
              <a:buChar char="•"/>
            </a:pPr>
            <a:r>
              <a:rPr lang="fr-CA">
                <a:solidFill>
                  <a:srgbClr val="000000"/>
                </a:solidFill>
                <a:latin typeface="Myriad Pro"/>
              </a:rPr>
              <a:t>Légères</a:t>
            </a:r>
            <a:r>
              <a:rPr lang="fr-CA" b="0" i="0" u="none" strike="noStrike">
                <a:solidFill>
                  <a:srgbClr val="000000"/>
                </a:solidFill>
                <a:effectLst/>
                <a:latin typeface="Myriad Pro"/>
              </a:rPr>
              <a:t> </a:t>
            </a:r>
            <a:r>
              <a:rPr lang="en-US" b="0" i="0">
                <a:solidFill>
                  <a:srgbClr val="000000"/>
                </a:solidFill>
                <a:effectLst/>
                <a:latin typeface="Myriad Pro"/>
              </a:rPr>
              <a:t>​</a:t>
            </a:r>
            <a:endParaRPr lang="en-US" b="0" i="0">
              <a:solidFill>
                <a:srgbClr val="000000"/>
              </a:solidFill>
              <a:effectLst/>
              <a:latin typeface="Myriad Pro"/>
              <a:cs typeface="Arial"/>
            </a:endParaRPr>
          </a:p>
          <a:p>
            <a:pPr lvl="1" algn="l" rtl="0" fontAlgn="base">
              <a:buFont typeface="Arial" panose="020B0604020202020204" pitchFamily="34" charset="0"/>
              <a:buChar char="•"/>
            </a:pPr>
            <a:r>
              <a:rPr lang="fr-CA" b="0" i="0" u="none" strike="noStrike">
                <a:solidFill>
                  <a:srgbClr val="000000"/>
                </a:solidFill>
                <a:effectLst/>
                <a:latin typeface="Myriad Pro"/>
              </a:rPr>
              <a:t>Modérés </a:t>
            </a:r>
            <a:r>
              <a:rPr lang="en-US" b="0" i="0">
                <a:solidFill>
                  <a:srgbClr val="000000"/>
                </a:solidFill>
                <a:effectLst/>
                <a:latin typeface="Myriad Pro"/>
              </a:rPr>
              <a:t>​</a:t>
            </a:r>
            <a:endParaRPr lang="en-US" b="0" i="0">
              <a:solidFill>
                <a:srgbClr val="000000"/>
              </a:solidFill>
              <a:effectLst/>
              <a:latin typeface="Myriad Pro"/>
              <a:cs typeface="Arial"/>
            </a:endParaRPr>
          </a:p>
          <a:p>
            <a:pPr lvl="1" fontAlgn="base"/>
            <a:r>
              <a:rPr lang="fr-CA">
                <a:solidFill>
                  <a:srgbClr val="000000"/>
                </a:solidFill>
                <a:latin typeface="Myriad Pro"/>
              </a:rPr>
              <a:t>Plus lourdes</a:t>
            </a:r>
            <a:r>
              <a:rPr lang="fr-CA" b="0" i="0" u="none" strike="noStrike">
                <a:solidFill>
                  <a:srgbClr val="000000"/>
                </a:solidFill>
                <a:effectLst/>
                <a:latin typeface="Myriad Pro"/>
              </a:rPr>
              <a:t> </a:t>
            </a:r>
            <a:r>
              <a:rPr lang="en-US" b="0" i="0">
                <a:solidFill>
                  <a:srgbClr val="000000"/>
                </a:solidFill>
                <a:effectLst/>
                <a:latin typeface="Myriad Pro"/>
              </a:rPr>
              <a:t>​</a:t>
            </a:r>
            <a:endParaRPr lang="en-US" b="0" i="0">
              <a:solidFill>
                <a:srgbClr val="000000"/>
              </a:solidFill>
              <a:effectLst/>
              <a:latin typeface="Myriad Pro"/>
              <a:cs typeface="Arial"/>
            </a:endParaRPr>
          </a:p>
          <a:p>
            <a:pPr marL="342900" indent="-342900" algn="l" rtl="0" fontAlgn="base">
              <a:buAutoNum type="arabicPeriod"/>
            </a:pPr>
            <a:r>
              <a:rPr lang="fr-CA" sz="2400">
                <a:solidFill>
                  <a:srgbClr val="000000"/>
                </a:solidFill>
                <a:latin typeface="Myriad Pro"/>
              </a:rPr>
              <a:t>Développer</a:t>
            </a:r>
            <a:r>
              <a:rPr lang="fr-CA" sz="2400" b="0" i="0" u="none" strike="noStrike">
                <a:solidFill>
                  <a:srgbClr val="000000"/>
                </a:solidFill>
                <a:effectLst/>
                <a:latin typeface="Myriad Pro"/>
              </a:rPr>
              <a:t> un argumentaire pour chacun d’eux </a:t>
            </a:r>
            <a:endParaRPr lang="en-US" sz="2400" b="0" i="0">
              <a:solidFill>
                <a:srgbClr val="000000"/>
              </a:solidFill>
              <a:effectLst/>
              <a:latin typeface="Myriad Pro"/>
            </a:endParaRPr>
          </a:p>
          <a:p>
            <a:endParaRPr lang="fr-CA"/>
          </a:p>
        </p:txBody>
      </p:sp>
      <p:pic>
        <p:nvPicPr>
          <p:cNvPr id="5" name="Image 4">
            <a:extLst>
              <a:ext uri="{FF2B5EF4-FFF2-40B4-BE49-F238E27FC236}">
                <a16:creationId xmlns:a16="http://schemas.microsoft.com/office/drawing/2014/main" id="{AD296E9D-2B0A-6EB6-1204-57C5517AB32B}"/>
              </a:ext>
            </a:extLst>
          </p:cNvPr>
          <p:cNvPicPr>
            <a:picLocks noChangeAspect="1"/>
          </p:cNvPicPr>
          <p:nvPr/>
        </p:nvPicPr>
        <p:blipFill>
          <a:blip r:embed="rId3"/>
          <a:stretch>
            <a:fillRect/>
          </a:stretch>
        </p:blipFill>
        <p:spPr>
          <a:xfrm>
            <a:off x="8101739" y="2929303"/>
            <a:ext cx="3789335" cy="1968040"/>
          </a:xfrm>
          <a:prstGeom prst="rect">
            <a:avLst/>
          </a:prstGeom>
        </p:spPr>
      </p:pic>
    </p:spTree>
    <p:extLst>
      <p:ext uri="{BB962C8B-B14F-4D97-AF65-F5344CB8AC3E}">
        <p14:creationId xmlns:p14="http://schemas.microsoft.com/office/powerpoint/2010/main" val="416382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DFFA6-FD5C-4C4A-86C2-48021FCE48DB}"/>
              </a:ext>
            </a:extLst>
          </p:cNvPr>
          <p:cNvSpPr>
            <a:spLocks noGrp="1"/>
          </p:cNvSpPr>
          <p:nvPr>
            <p:ph type="title"/>
          </p:nvPr>
        </p:nvSpPr>
        <p:spPr>
          <a:xfrm>
            <a:off x="838200" y="365125"/>
            <a:ext cx="10515600" cy="796038"/>
          </a:xfrm>
        </p:spPr>
        <p:txBody>
          <a:bodyPr/>
          <a:lstStyle/>
          <a:p>
            <a:r>
              <a:rPr lang="fr-CA" sz="3600">
                <a:ea typeface="Calibri Light"/>
                <a:cs typeface="Calibri Light"/>
              </a:rPr>
              <a:t>Les moyens de pression légers (pression symbolique)</a:t>
            </a:r>
            <a:endParaRPr lang="fr-CA" sz="3600"/>
          </a:p>
        </p:txBody>
      </p:sp>
      <p:sp>
        <p:nvSpPr>
          <p:cNvPr id="3" name="Espace réservé du contenu 2">
            <a:extLst>
              <a:ext uri="{FF2B5EF4-FFF2-40B4-BE49-F238E27FC236}">
                <a16:creationId xmlns:a16="http://schemas.microsoft.com/office/drawing/2014/main" id="{2BFAA9B7-6D88-5C25-F99B-408D1748FACE}"/>
              </a:ext>
            </a:extLst>
          </p:cNvPr>
          <p:cNvSpPr>
            <a:spLocks noGrp="1"/>
          </p:cNvSpPr>
          <p:nvPr>
            <p:ph idx="1"/>
          </p:nvPr>
        </p:nvSpPr>
        <p:spPr>
          <a:xfrm>
            <a:off x="838200" y="1283185"/>
            <a:ext cx="10515600" cy="4893778"/>
          </a:xfrm>
        </p:spPr>
        <p:txBody>
          <a:bodyPr vert="horz" lIns="91440" tIns="45720" rIns="91440" bIns="45720" rtlCol="0" anchor="t">
            <a:normAutofit/>
          </a:bodyPr>
          <a:lstStyle/>
          <a:p>
            <a:r>
              <a:rPr lang="fr-CA" sz="2400" b="1">
                <a:latin typeface="Myriad Pro"/>
                <a:ea typeface="Calibri"/>
                <a:cs typeface="Calibri"/>
              </a:rPr>
              <a:t>Moyens jugés légaux :</a:t>
            </a:r>
          </a:p>
          <a:p>
            <a:pPr lvl="1"/>
            <a:r>
              <a:rPr lang="fr-CA" sz="2800">
                <a:latin typeface="Myriad Pro"/>
                <a:ea typeface="Calibri"/>
                <a:cs typeface="Calibri"/>
              </a:rPr>
              <a:t>S'ils ne nuisent pas aux services à rendre</a:t>
            </a:r>
            <a:endParaRPr lang="fr-CA" sz="2800" b="1">
              <a:latin typeface="Myriad Pro"/>
              <a:ea typeface="Calibri"/>
              <a:cs typeface="Calibri"/>
            </a:endParaRPr>
          </a:p>
          <a:p>
            <a:pPr lvl="2"/>
            <a:r>
              <a:rPr lang="fr-CA" sz="2400">
                <a:latin typeface="Myriad Pro"/>
                <a:ea typeface="Calibri"/>
                <a:cs typeface="Calibri"/>
              </a:rPr>
              <a:t>Porter des macarons ou des autocollants</a:t>
            </a:r>
          </a:p>
          <a:p>
            <a:pPr lvl="3"/>
            <a:r>
              <a:rPr lang="fr-CA" sz="2000">
                <a:latin typeface="Myriad Pro"/>
                <a:ea typeface="Calibri"/>
                <a:cs typeface="Calibri"/>
              </a:rPr>
              <a:t>Pas de propos offensants ou dénigrants</a:t>
            </a:r>
            <a:endParaRPr lang="fr-CA" sz="1100">
              <a:latin typeface="Myriad Pro"/>
              <a:ea typeface="Calibri"/>
              <a:cs typeface="Calibri"/>
            </a:endParaRPr>
          </a:p>
          <a:p>
            <a:pPr lvl="2"/>
            <a:r>
              <a:rPr lang="fr-CA" sz="2400">
                <a:latin typeface="Myriad Pro"/>
                <a:ea typeface="Calibri"/>
                <a:cs typeface="Calibri"/>
              </a:rPr>
              <a:t>Porter des vêtements particuliers (pantalon camouflage, lunette de soleil)</a:t>
            </a:r>
            <a:endParaRPr lang="fr-CA">
              <a:latin typeface="Myriad Pro"/>
              <a:ea typeface="Calibri" panose="020F0502020204030204"/>
              <a:cs typeface="Calibri" panose="020F0502020204030204"/>
            </a:endParaRPr>
          </a:p>
          <a:p>
            <a:pPr lvl="2"/>
            <a:r>
              <a:rPr lang="fr-CA" sz="2400">
                <a:latin typeface="Myriad Pro"/>
                <a:ea typeface="Calibri"/>
                <a:cs typeface="Calibri"/>
              </a:rPr>
              <a:t>Prendre ses 2 périodes de repos prévues à la CC</a:t>
            </a:r>
          </a:p>
          <a:p>
            <a:pPr lvl="2"/>
            <a:r>
              <a:rPr lang="fr-CA" sz="2400">
                <a:latin typeface="Myriad Pro"/>
                <a:ea typeface="Calibri"/>
                <a:cs typeface="Calibri"/>
              </a:rPr>
              <a:t>Ajouter un message de nature syndicale à la signature électronique</a:t>
            </a:r>
          </a:p>
          <a:p>
            <a:pPr lvl="2"/>
            <a:r>
              <a:rPr lang="fr-CA" sz="2400">
                <a:latin typeface="Myriad Pro"/>
                <a:ea typeface="Calibri"/>
                <a:cs typeface="Calibri"/>
              </a:rPr>
              <a:t>Utilisation des médias sociaux</a:t>
            </a:r>
          </a:p>
          <a:p>
            <a:pPr lvl="3"/>
            <a:r>
              <a:rPr lang="fr-CA" sz="2000">
                <a:latin typeface="Myriad Pro"/>
                <a:ea typeface="Calibri"/>
                <a:cs typeface="Calibri"/>
              </a:rPr>
              <a:t>Protégés par la liberté d'expression </a:t>
            </a:r>
          </a:p>
          <a:p>
            <a:pPr lvl="4"/>
            <a:r>
              <a:rPr lang="fr-CA" sz="2000">
                <a:latin typeface="Myriad Pro"/>
                <a:ea typeface="Calibri"/>
                <a:cs typeface="Calibri"/>
              </a:rPr>
              <a:t>Si propos respectueux</a:t>
            </a:r>
          </a:p>
        </p:txBody>
      </p:sp>
    </p:spTree>
    <p:extLst>
      <p:ext uri="{BB962C8B-B14F-4D97-AF65-F5344CB8AC3E}">
        <p14:creationId xmlns:p14="http://schemas.microsoft.com/office/powerpoint/2010/main" val="752219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DFFA6-FD5C-4C4A-86C2-48021FCE48DB}"/>
              </a:ext>
            </a:extLst>
          </p:cNvPr>
          <p:cNvSpPr>
            <a:spLocks noGrp="1"/>
          </p:cNvSpPr>
          <p:nvPr>
            <p:ph type="title"/>
          </p:nvPr>
        </p:nvSpPr>
        <p:spPr/>
        <p:txBody>
          <a:bodyPr/>
          <a:lstStyle/>
          <a:p>
            <a:r>
              <a:rPr lang="fr-CA">
                <a:ea typeface="Calibri Light"/>
                <a:cs typeface="Calibri Light"/>
              </a:rPr>
              <a:t>Moyens de pression moyens </a:t>
            </a:r>
            <a:br>
              <a:rPr lang="fr-CA">
                <a:ea typeface="Calibri Light"/>
                <a:cs typeface="Calibri Light"/>
              </a:rPr>
            </a:br>
            <a:r>
              <a:rPr lang="fr-CA">
                <a:ea typeface="Calibri Light"/>
                <a:cs typeface="Calibri Light"/>
              </a:rPr>
              <a:t>(pressions économiques non coercitives)</a:t>
            </a:r>
            <a:endParaRPr lang="fr-CA"/>
          </a:p>
        </p:txBody>
      </p:sp>
      <p:sp>
        <p:nvSpPr>
          <p:cNvPr id="3" name="Espace réservé du contenu 2">
            <a:extLst>
              <a:ext uri="{FF2B5EF4-FFF2-40B4-BE49-F238E27FC236}">
                <a16:creationId xmlns:a16="http://schemas.microsoft.com/office/drawing/2014/main" id="{2BFAA9B7-6D88-5C25-F99B-408D1748FACE}"/>
              </a:ext>
            </a:extLst>
          </p:cNvPr>
          <p:cNvSpPr>
            <a:spLocks noGrp="1"/>
          </p:cNvSpPr>
          <p:nvPr>
            <p:ph idx="1"/>
          </p:nvPr>
        </p:nvSpPr>
        <p:spPr/>
        <p:txBody>
          <a:bodyPr vert="horz" lIns="91440" tIns="45720" rIns="91440" bIns="45720" rtlCol="0" anchor="t">
            <a:normAutofit/>
          </a:bodyPr>
          <a:lstStyle/>
          <a:p>
            <a:pPr marL="0" indent="0">
              <a:buNone/>
            </a:pPr>
            <a:endParaRPr lang="fr-CA" sz="3200" b="1">
              <a:ea typeface="Calibri"/>
              <a:cs typeface="Calibri"/>
            </a:endParaRPr>
          </a:p>
          <a:p>
            <a:pPr lvl="1"/>
            <a:r>
              <a:rPr lang="fr-CA" sz="2800">
                <a:latin typeface="Myriad Pro"/>
                <a:ea typeface="Calibri"/>
                <a:cs typeface="Calibri"/>
              </a:rPr>
              <a:t>Silence pendant des rencontres</a:t>
            </a:r>
          </a:p>
          <a:p>
            <a:pPr lvl="1"/>
            <a:r>
              <a:rPr lang="fr-CA" sz="2800">
                <a:latin typeface="Myriad Pro"/>
                <a:ea typeface="Calibri"/>
                <a:cs typeface="Calibri"/>
              </a:rPr>
              <a:t>Distribution de tracts syndicaux avec un message mobilisateur</a:t>
            </a:r>
          </a:p>
          <a:p>
            <a:pPr lvl="1"/>
            <a:r>
              <a:rPr lang="fr-CA" sz="2800">
                <a:latin typeface="Myriad Pro"/>
                <a:ea typeface="Calibri"/>
                <a:cs typeface="Calibri"/>
              </a:rPr>
              <a:t>Bruits assourdissants</a:t>
            </a:r>
          </a:p>
          <a:p>
            <a:pPr lvl="1"/>
            <a:r>
              <a:rPr lang="fr-CA" sz="2800">
                <a:latin typeface="Myriad Pro"/>
                <a:ea typeface="Calibri"/>
                <a:cs typeface="Calibri"/>
              </a:rPr>
              <a:t>Manifestation</a:t>
            </a:r>
          </a:p>
          <a:p>
            <a:pPr lvl="1"/>
            <a:endParaRPr lang="fr-CA" sz="2800">
              <a:ea typeface="Calibri"/>
              <a:cs typeface="Calibri"/>
            </a:endParaRPr>
          </a:p>
          <a:p>
            <a:pPr marL="914400" lvl="2" indent="0">
              <a:buNone/>
            </a:pPr>
            <a:endParaRPr lang="fr-CA" sz="2400">
              <a:ea typeface="Calibri"/>
              <a:cs typeface="Calibri"/>
            </a:endParaRPr>
          </a:p>
          <a:p>
            <a:pPr marL="914400" lvl="2" indent="0">
              <a:buNone/>
            </a:pPr>
            <a:endParaRPr lang="fr-CA" sz="2400">
              <a:ea typeface="Calibri"/>
              <a:cs typeface="Calibri"/>
            </a:endParaRPr>
          </a:p>
        </p:txBody>
      </p:sp>
      <p:pic>
        <p:nvPicPr>
          <p:cNvPr id="4" name="Image 3">
            <a:extLst>
              <a:ext uri="{FF2B5EF4-FFF2-40B4-BE49-F238E27FC236}">
                <a16:creationId xmlns:a16="http://schemas.microsoft.com/office/drawing/2014/main" id="{04671DDF-DF18-53D1-EAB3-CBA186D5D975}"/>
              </a:ext>
            </a:extLst>
          </p:cNvPr>
          <p:cNvPicPr>
            <a:picLocks noChangeAspect="1"/>
          </p:cNvPicPr>
          <p:nvPr/>
        </p:nvPicPr>
        <p:blipFill>
          <a:blip r:embed="rId3"/>
          <a:stretch>
            <a:fillRect/>
          </a:stretch>
        </p:blipFill>
        <p:spPr>
          <a:xfrm>
            <a:off x="5053740" y="4447195"/>
            <a:ext cx="5623301" cy="1463645"/>
          </a:xfrm>
          <a:prstGeom prst="rect">
            <a:avLst/>
          </a:prstGeom>
        </p:spPr>
      </p:pic>
    </p:spTree>
    <p:extLst>
      <p:ext uri="{BB962C8B-B14F-4D97-AF65-F5344CB8AC3E}">
        <p14:creationId xmlns:p14="http://schemas.microsoft.com/office/powerpoint/2010/main" val="3755754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DFFA6-FD5C-4C4A-86C2-48021FCE48DB}"/>
              </a:ext>
            </a:extLst>
          </p:cNvPr>
          <p:cNvSpPr>
            <a:spLocks noGrp="1"/>
          </p:cNvSpPr>
          <p:nvPr>
            <p:ph type="title"/>
          </p:nvPr>
        </p:nvSpPr>
        <p:spPr>
          <a:xfrm>
            <a:off x="838200" y="365125"/>
            <a:ext cx="10515600" cy="1067258"/>
          </a:xfrm>
        </p:spPr>
        <p:txBody>
          <a:bodyPr>
            <a:noAutofit/>
          </a:bodyPr>
          <a:lstStyle/>
          <a:p>
            <a:r>
              <a:rPr lang="fr-CA" sz="4000">
                <a:ea typeface="Calibri Light"/>
                <a:cs typeface="Calibri Light"/>
              </a:rPr>
              <a:t>Les moyens de pression lourds (contrainte économique)</a:t>
            </a:r>
            <a:endParaRPr lang="fr-CA" sz="4000"/>
          </a:p>
        </p:txBody>
      </p:sp>
      <p:sp>
        <p:nvSpPr>
          <p:cNvPr id="3" name="Espace réservé du contenu 2">
            <a:extLst>
              <a:ext uri="{FF2B5EF4-FFF2-40B4-BE49-F238E27FC236}">
                <a16:creationId xmlns:a16="http://schemas.microsoft.com/office/drawing/2014/main" id="{2BFAA9B7-6D88-5C25-F99B-408D1748FACE}"/>
              </a:ext>
            </a:extLst>
          </p:cNvPr>
          <p:cNvSpPr>
            <a:spLocks noGrp="1"/>
          </p:cNvSpPr>
          <p:nvPr>
            <p:ph idx="1"/>
          </p:nvPr>
        </p:nvSpPr>
        <p:spPr>
          <a:xfrm>
            <a:off x="838200" y="1283185"/>
            <a:ext cx="10515600" cy="4893778"/>
          </a:xfrm>
        </p:spPr>
        <p:txBody>
          <a:bodyPr vert="horz" lIns="91440" tIns="45720" rIns="91440" bIns="45720" rtlCol="0" anchor="t">
            <a:normAutofit/>
          </a:bodyPr>
          <a:lstStyle/>
          <a:p>
            <a:endParaRPr lang="fr-CA">
              <a:ea typeface="Calibri"/>
              <a:cs typeface="Calibri"/>
            </a:endParaRPr>
          </a:p>
          <a:p>
            <a:endParaRPr lang="fr-CA">
              <a:ea typeface="Calibri"/>
              <a:cs typeface="Calibri"/>
            </a:endParaRPr>
          </a:p>
          <a:p>
            <a:r>
              <a:rPr lang="fr-CA">
                <a:latin typeface="Myriad Pro"/>
                <a:ea typeface="Calibri"/>
                <a:cs typeface="Calibri"/>
              </a:rPr>
              <a:t>Actions choc</a:t>
            </a:r>
          </a:p>
          <a:p>
            <a:r>
              <a:rPr lang="fr-CA">
                <a:latin typeface="Myriad Pro"/>
                <a:ea typeface="Calibri"/>
                <a:cs typeface="Calibri"/>
              </a:rPr>
              <a:t>Piquet sur les lieux </a:t>
            </a:r>
            <a:endParaRPr lang="fr-FR">
              <a:latin typeface="Myriad Pro"/>
              <a:ea typeface="Calibri"/>
              <a:cs typeface="Calibri"/>
            </a:endParaRPr>
          </a:p>
          <a:p>
            <a:r>
              <a:rPr lang="fr-CA">
                <a:latin typeface="Myriad Pro"/>
                <a:ea typeface="Calibri"/>
                <a:cs typeface="Calibri"/>
              </a:rPr>
              <a:t>Piquet de visibilité</a:t>
            </a:r>
          </a:p>
          <a:p>
            <a:r>
              <a:rPr lang="fr-CA">
                <a:latin typeface="Myriad Pro"/>
                <a:ea typeface="Calibri"/>
                <a:cs typeface="Calibri"/>
              </a:rPr>
              <a:t>Grève </a:t>
            </a:r>
          </a:p>
        </p:txBody>
      </p:sp>
      <p:pic>
        <p:nvPicPr>
          <p:cNvPr id="4" name="Image 3">
            <a:extLst>
              <a:ext uri="{FF2B5EF4-FFF2-40B4-BE49-F238E27FC236}">
                <a16:creationId xmlns:a16="http://schemas.microsoft.com/office/drawing/2014/main" id="{5679D91C-9572-8FA4-032E-2896A221C184}"/>
              </a:ext>
            </a:extLst>
          </p:cNvPr>
          <p:cNvPicPr>
            <a:picLocks noChangeAspect="1"/>
          </p:cNvPicPr>
          <p:nvPr/>
        </p:nvPicPr>
        <p:blipFill>
          <a:blip r:embed="rId3"/>
          <a:stretch>
            <a:fillRect/>
          </a:stretch>
        </p:blipFill>
        <p:spPr>
          <a:xfrm>
            <a:off x="5267457" y="2339250"/>
            <a:ext cx="5946182" cy="2725834"/>
          </a:xfrm>
          <a:prstGeom prst="rect">
            <a:avLst/>
          </a:prstGeom>
        </p:spPr>
      </p:pic>
    </p:spTree>
    <p:extLst>
      <p:ext uri="{BB962C8B-B14F-4D97-AF65-F5344CB8AC3E}">
        <p14:creationId xmlns:p14="http://schemas.microsoft.com/office/powerpoint/2010/main" val="418887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DFFA6-FD5C-4C4A-86C2-48021FCE48DB}"/>
              </a:ext>
            </a:extLst>
          </p:cNvPr>
          <p:cNvSpPr>
            <a:spLocks noGrp="1"/>
          </p:cNvSpPr>
          <p:nvPr>
            <p:ph type="title"/>
          </p:nvPr>
        </p:nvSpPr>
        <p:spPr/>
        <p:txBody>
          <a:bodyPr/>
          <a:lstStyle/>
          <a:p>
            <a:r>
              <a:rPr lang="fr-CA">
                <a:ea typeface="Calibri Light"/>
                <a:cs typeface="Calibri Light"/>
              </a:rPr>
              <a:t>La grève : moyen ultime</a:t>
            </a:r>
          </a:p>
        </p:txBody>
      </p:sp>
      <p:sp>
        <p:nvSpPr>
          <p:cNvPr id="3" name="Espace réservé du contenu 2">
            <a:extLst>
              <a:ext uri="{FF2B5EF4-FFF2-40B4-BE49-F238E27FC236}">
                <a16:creationId xmlns:a16="http://schemas.microsoft.com/office/drawing/2014/main" id="{2BFAA9B7-6D88-5C25-F99B-408D1748FACE}"/>
              </a:ext>
            </a:extLst>
          </p:cNvPr>
          <p:cNvSpPr>
            <a:spLocks noGrp="1"/>
          </p:cNvSpPr>
          <p:nvPr>
            <p:ph idx="1"/>
          </p:nvPr>
        </p:nvSpPr>
        <p:spPr>
          <a:xfrm>
            <a:off x="771676" y="1257149"/>
            <a:ext cx="10515600" cy="4351338"/>
          </a:xfrm>
        </p:spPr>
        <p:txBody>
          <a:bodyPr vert="horz" lIns="91440" tIns="45720" rIns="91440" bIns="45720" rtlCol="0" anchor="t">
            <a:normAutofit/>
          </a:bodyPr>
          <a:lstStyle/>
          <a:p>
            <a:pPr marL="0" indent="0">
              <a:buNone/>
            </a:pPr>
            <a:endParaRPr lang="fr-CA" sz="3200" b="1">
              <a:ea typeface="Calibri"/>
              <a:cs typeface="Calibri"/>
            </a:endParaRPr>
          </a:p>
          <a:p>
            <a:pPr lvl="1"/>
            <a:r>
              <a:rPr lang="fr-CA" sz="2800">
                <a:latin typeface="Myriad Pro"/>
                <a:ea typeface="Calibri"/>
                <a:cs typeface="Calibri"/>
              </a:rPr>
              <a:t>Les conditions pour exercer le droit de grève :</a:t>
            </a:r>
          </a:p>
          <a:p>
            <a:pPr lvl="2"/>
            <a:r>
              <a:rPr lang="fr-CA" sz="2400">
                <a:latin typeface="Myriad Pro"/>
                <a:ea typeface="Calibri"/>
                <a:cs typeface="Calibri"/>
              </a:rPr>
              <a:t>Échec à la médiation</a:t>
            </a:r>
          </a:p>
          <a:p>
            <a:pPr lvl="2"/>
            <a:r>
              <a:rPr lang="fr-CA" sz="2400">
                <a:latin typeface="Myriad Pro"/>
                <a:ea typeface="Calibri"/>
                <a:cs typeface="Calibri"/>
              </a:rPr>
              <a:t>L'entente ou la détermination des services essentiels</a:t>
            </a:r>
          </a:p>
          <a:p>
            <a:pPr lvl="2"/>
            <a:r>
              <a:rPr lang="fr-CA" sz="2400">
                <a:latin typeface="Myriad Pro"/>
                <a:ea typeface="Calibri"/>
                <a:cs typeface="Calibri"/>
              </a:rPr>
              <a:t>Mandat de grève par vote secret des membres</a:t>
            </a:r>
          </a:p>
          <a:p>
            <a:pPr lvl="2"/>
            <a:r>
              <a:rPr lang="fr-CA" sz="2400">
                <a:latin typeface="Myriad Pro"/>
                <a:ea typeface="Calibri"/>
                <a:cs typeface="Calibri"/>
              </a:rPr>
              <a:t>Un avis de grève (7 jours)</a:t>
            </a:r>
          </a:p>
          <a:p>
            <a:pPr lvl="2"/>
            <a:endParaRPr lang="fr-CA" sz="2400">
              <a:ea typeface="Calibri"/>
              <a:cs typeface="Calibri"/>
            </a:endParaRPr>
          </a:p>
          <a:p>
            <a:pPr lvl="2"/>
            <a:endParaRPr lang="fr-CA" sz="2400">
              <a:ea typeface="Calibri"/>
              <a:cs typeface="Calibri"/>
            </a:endParaRPr>
          </a:p>
          <a:p>
            <a:pPr marL="914400" lvl="2" indent="0">
              <a:buNone/>
            </a:pPr>
            <a:endParaRPr lang="fr-CA" sz="2400">
              <a:ea typeface="Calibri"/>
              <a:cs typeface="Calibri"/>
            </a:endParaRPr>
          </a:p>
          <a:p>
            <a:pPr marL="914400" lvl="2" indent="0">
              <a:buNone/>
            </a:pPr>
            <a:endParaRPr lang="fr-CA" sz="2400">
              <a:ea typeface="Calibri"/>
              <a:cs typeface="Calibri"/>
            </a:endParaRPr>
          </a:p>
        </p:txBody>
      </p:sp>
      <p:pic>
        <p:nvPicPr>
          <p:cNvPr id="4" name="Image 3">
            <a:extLst>
              <a:ext uri="{FF2B5EF4-FFF2-40B4-BE49-F238E27FC236}">
                <a16:creationId xmlns:a16="http://schemas.microsoft.com/office/drawing/2014/main" id="{65F07B29-631B-16F7-12B3-0C80B964C360}"/>
              </a:ext>
            </a:extLst>
          </p:cNvPr>
          <p:cNvPicPr>
            <a:picLocks noChangeAspect="1"/>
          </p:cNvPicPr>
          <p:nvPr/>
        </p:nvPicPr>
        <p:blipFill>
          <a:blip r:embed="rId3"/>
          <a:stretch>
            <a:fillRect/>
          </a:stretch>
        </p:blipFill>
        <p:spPr>
          <a:xfrm>
            <a:off x="6314924" y="3531487"/>
            <a:ext cx="3862009" cy="2449932"/>
          </a:xfrm>
          <a:prstGeom prst="rect">
            <a:avLst/>
          </a:prstGeom>
        </p:spPr>
      </p:pic>
    </p:spTree>
    <p:extLst>
      <p:ext uri="{BB962C8B-B14F-4D97-AF65-F5344CB8AC3E}">
        <p14:creationId xmlns:p14="http://schemas.microsoft.com/office/powerpoint/2010/main" val="67303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E4152F-3C1F-9DCB-FFD1-64CEA959F13A}"/>
              </a:ext>
            </a:extLst>
          </p:cNvPr>
          <p:cNvSpPr>
            <a:spLocks noGrp="1"/>
          </p:cNvSpPr>
          <p:nvPr>
            <p:ph type="title"/>
          </p:nvPr>
        </p:nvSpPr>
        <p:spPr/>
        <p:txBody>
          <a:bodyPr/>
          <a:lstStyle/>
          <a:p>
            <a:r>
              <a:rPr lang="fr-CA"/>
              <a:t>L’ordre du jour 5 octobre</a:t>
            </a:r>
          </a:p>
        </p:txBody>
      </p:sp>
      <p:sp>
        <p:nvSpPr>
          <p:cNvPr id="3" name="Espace réservé du contenu 2">
            <a:extLst>
              <a:ext uri="{FF2B5EF4-FFF2-40B4-BE49-F238E27FC236}">
                <a16:creationId xmlns:a16="http://schemas.microsoft.com/office/drawing/2014/main" id="{37533728-C61F-914C-0062-FAEE04F0AF77}"/>
              </a:ext>
            </a:extLst>
          </p:cNvPr>
          <p:cNvSpPr>
            <a:spLocks noGrp="1"/>
          </p:cNvSpPr>
          <p:nvPr>
            <p:ph idx="1"/>
          </p:nvPr>
        </p:nvSpPr>
        <p:spPr/>
        <p:txBody>
          <a:bodyPr vert="horz" lIns="91440" tIns="45720" rIns="91440" bIns="45720" rtlCol="0" anchor="t">
            <a:normAutofit/>
          </a:bodyPr>
          <a:lstStyle/>
          <a:p>
            <a:endParaRPr lang="fr-CA"/>
          </a:p>
          <a:p>
            <a:r>
              <a:rPr lang="fr-CA">
                <a:latin typeface="Myriad Pro"/>
              </a:rPr>
              <a:t>L’environnement légal de la mobilisation</a:t>
            </a:r>
          </a:p>
          <a:p>
            <a:r>
              <a:rPr lang="fr-CA">
                <a:latin typeface="Myriad Pro"/>
              </a:rPr>
              <a:t>Les services essentiels</a:t>
            </a:r>
          </a:p>
          <a:p>
            <a:r>
              <a:rPr lang="fr-CA">
                <a:latin typeface="Myriad Pro"/>
              </a:rPr>
              <a:t>Stratégie globale intégrée d'actions et de mobilisation</a:t>
            </a:r>
          </a:p>
          <a:p>
            <a:r>
              <a:rPr lang="fr-CA">
                <a:latin typeface="Myriad Pro"/>
              </a:rPr>
              <a:t>Manifestation </a:t>
            </a:r>
          </a:p>
          <a:p>
            <a:r>
              <a:rPr lang="fr-CA">
                <a:latin typeface="Myriad Pro"/>
              </a:rPr>
              <a:t>Outils du SPGQ</a:t>
            </a:r>
          </a:p>
          <a:p>
            <a:r>
              <a:rPr lang="fr-CA">
                <a:latin typeface="Myriad Pro"/>
              </a:rPr>
              <a:t>Les meilleurs pratiques</a:t>
            </a:r>
          </a:p>
          <a:p>
            <a:pPr marL="0" indent="0">
              <a:buNone/>
            </a:pPr>
            <a:endParaRPr lang="fr-CA"/>
          </a:p>
        </p:txBody>
      </p:sp>
    </p:spTree>
    <p:extLst>
      <p:ext uri="{BB962C8B-B14F-4D97-AF65-F5344CB8AC3E}">
        <p14:creationId xmlns:p14="http://schemas.microsoft.com/office/powerpoint/2010/main" val="2836135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DFFA6-FD5C-4C4A-86C2-48021FCE48DB}"/>
              </a:ext>
            </a:extLst>
          </p:cNvPr>
          <p:cNvSpPr>
            <a:spLocks noGrp="1"/>
          </p:cNvSpPr>
          <p:nvPr>
            <p:ph type="title"/>
          </p:nvPr>
        </p:nvSpPr>
        <p:spPr/>
        <p:txBody>
          <a:bodyPr/>
          <a:lstStyle/>
          <a:p>
            <a:r>
              <a:rPr lang="fr-CA">
                <a:ea typeface="Calibri Light"/>
                <a:cs typeface="Calibri Light"/>
              </a:rPr>
              <a:t>La grève : moyen ultime</a:t>
            </a:r>
          </a:p>
        </p:txBody>
      </p:sp>
      <p:sp>
        <p:nvSpPr>
          <p:cNvPr id="3" name="Espace réservé du contenu 2">
            <a:extLst>
              <a:ext uri="{FF2B5EF4-FFF2-40B4-BE49-F238E27FC236}">
                <a16:creationId xmlns:a16="http://schemas.microsoft.com/office/drawing/2014/main" id="{2BFAA9B7-6D88-5C25-F99B-408D1748FACE}"/>
              </a:ext>
            </a:extLst>
          </p:cNvPr>
          <p:cNvSpPr>
            <a:spLocks noGrp="1"/>
          </p:cNvSpPr>
          <p:nvPr>
            <p:ph idx="1"/>
          </p:nvPr>
        </p:nvSpPr>
        <p:spPr>
          <a:xfrm>
            <a:off x="771676" y="1257149"/>
            <a:ext cx="10515600" cy="4351338"/>
          </a:xfrm>
        </p:spPr>
        <p:txBody>
          <a:bodyPr vert="horz" lIns="91440" tIns="45720" rIns="91440" bIns="45720" rtlCol="0" anchor="t">
            <a:normAutofit/>
          </a:bodyPr>
          <a:lstStyle/>
          <a:p>
            <a:pPr marL="0" indent="0">
              <a:buNone/>
            </a:pPr>
            <a:endParaRPr lang="fr-CA" sz="3200" b="1">
              <a:ea typeface="Calibri"/>
              <a:cs typeface="Calibri"/>
            </a:endParaRPr>
          </a:p>
          <a:p>
            <a:pPr lvl="1"/>
            <a:r>
              <a:rPr lang="fr-CA" sz="2800">
                <a:latin typeface="Myriad Pro"/>
                <a:ea typeface="Calibri"/>
                <a:cs typeface="Calibri"/>
              </a:rPr>
              <a:t>Stratégie syndicale</a:t>
            </a:r>
          </a:p>
          <a:p>
            <a:pPr lvl="2"/>
            <a:r>
              <a:rPr lang="fr-CA" sz="2400">
                <a:latin typeface="Myriad Pro"/>
                <a:ea typeface="Calibri"/>
                <a:cs typeface="Calibri"/>
              </a:rPr>
              <a:t>Rester à la limite de la légalité</a:t>
            </a:r>
          </a:p>
          <a:p>
            <a:pPr lvl="2"/>
            <a:r>
              <a:rPr lang="fr-CA" sz="2400">
                <a:latin typeface="Myriad Pro"/>
                <a:ea typeface="Calibri"/>
                <a:cs typeface="Calibri"/>
              </a:rPr>
              <a:t>Déranger l'employeur</a:t>
            </a:r>
          </a:p>
          <a:p>
            <a:pPr lvl="3"/>
            <a:r>
              <a:rPr lang="fr-CA" sz="2200">
                <a:latin typeface="Myriad Pro"/>
                <a:ea typeface="Calibri"/>
                <a:cs typeface="Calibri"/>
              </a:rPr>
              <a:t>Actions inattendues, novatrices, mobilisantes, visibles</a:t>
            </a:r>
          </a:p>
          <a:p>
            <a:pPr lvl="2"/>
            <a:r>
              <a:rPr lang="fr-CA" sz="2400">
                <a:latin typeface="Myriad Pro"/>
                <a:ea typeface="Calibri"/>
                <a:cs typeface="Calibri"/>
              </a:rPr>
              <a:t>Rendre le conflit socialement acceptable</a:t>
            </a:r>
          </a:p>
          <a:p>
            <a:pPr lvl="3"/>
            <a:r>
              <a:rPr lang="fr-CA" sz="2200">
                <a:latin typeface="Myriad Pro"/>
                <a:ea typeface="Calibri"/>
                <a:cs typeface="Calibri"/>
              </a:rPr>
              <a:t>Diminution de services</a:t>
            </a:r>
          </a:p>
          <a:p>
            <a:pPr lvl="3"/>
            <a:r>
              <a:rPr lang="fr-CA" sz="2200">
                <a:latin typeface="Myriad Pro"/>
                <a:ea typeface="Calibri"/>
                <a:cs typeface="Calibri"/>
              </a:rPr>
              <a:t>Démantèlement de l'État (privatisation)</a:t>
            </a:r>
          </a:p>
          <a:p>
            <a:pPr lvl="2"/>
            <a:r>
              <a:rPr lang="fr-CA" sz="2400">
                <a:latin typeface="Myriad Pro"/>
                <a:ea typeface="Calibri"/>
                <a:cs typeface="Calibri"/>
              </a:rPr>
              <a:t>Actions intersyndicales au besoin</a:t>
            </a:r>
          </a:p>
          <a:p>
            <a:pPr lvl="2"/>
            <a:endParaRPr lang="fr-CA" sz="2400">
              <a:ea typeface="Calibri"/>
              <a:cs typeface="Calibri"/>
            </a:endParaRPr>
          </a:p>
          <a:p>
            <a:pPr lvl="2"/>
            <a:endParaRPr lang="fr-CA" sz="2400">
              <a:ea typeface="Calibri"/>
              <a:cs typeface="Calibri"/>
            </a:endParaRPr>
          </a:p>
          <a:p>
            <a:pPr lvl="2"/>
            <a:endParaRPr lang="fr-CA" sz="2400">
              <a:ea typeface="Calibri"/>
              <a:cs typeface="Calibri"/>
            </a:endParaRPr>
          </a:p>
          <a:p>
            <a:pPr marL="914400" lvl="2" indent="0">
              <a:buNone/>
            </a:pPr>
            <a:endParaRPr lang="fr-CA" sz="2400">
              <a:ea typeface="Calibri"/>
              <a:cs typeface="Calibri"/>
            </a:endParaRPr>
          </a:p>
        </p:txBody>
      </p:sp>
    </p:spTree>
    <p:extLst>
      <p:ext uri="{BB962C8B-B14F-4D97-AF65-F5344CB8AC3E}">
        <p14:creationId xmlns:p14="http://schemas.microsoft.com/office/powerpoint/2010/main" val="1555833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BF329-5364-EC8C-3C74-30A4388C6CE2}"/>
              </a:ext>
            </a:extLst>
          </p:cNvPr>
          <p:cNvSpPr>
            <a:spLocks noGrp="1"/>
          </p:cNvSpPr>
          <p:nvPr>
            <p:ph type="ctrTitle"/>
          </p:nvPr>
        </p:nvSpPr>
        <p:spPr/>
        <p:txBody>
          <a:bodyPr/>
          <a:lstStyle/>
          <a:p>
            <a:r>
              <a:rPr lang="en-CA">
                <a:latin typeface="Myriad Pro"/>
              </a:rPr>
              <a:t>Manifestation</a:t>
            </a:r>
            <a:endParaRPr lang="en-CA"/>
          </a:p>
        </p:txBody>
      </p:sp>
      <p:sp>
        <p:nvSpPr>
          <p:cNvPr id="3" name="Sous-titre 2">
            <a:extLst>
              <a:ext uri="{FF2B5EF4-FFF2-40B4-BE49-F238E27FC236}">
                <a16:creationId xmlns:a16="http://schemas.microsoft.com/office/drawing/2014/main" id="{59A64D21-2DAA-3C88-DDBF-421B704A5A62}"/>
              </a:ext>
            </a:extLst>
          </p:cNvPr>
          <p:cNvSpPr>
            <a:spLocks noGrp="1"/>
          </p:cNvSpPr>
          <p:nvPr>
            <p:ph type="subTitle" idx="1"/>
          </p:nvPr>
        </p:nvSpPr>
        <p:spPr/>
        <p:txBody>
          <a:bodyPr vert="horz" lIns="91440" tIns="45720" rIns="91440" bIns="45720" rtlCol="0" anchor="t">
            <a:normAutofit/>
          </a:bodyPr>
          <a:lstStyle/>
          <a:p>
            <a:endParaRPr lang="en-CA"/>
          </a:p>
        </p:txBody>
      </p:sp>
      <p:sp>
        <p:nvSpPr>
          <p:cNvPr id="5" name="ZoneTexte 4">
            <a:extLst>
              <a:ext uri="{FF2B5EF4-FFF2-40B4-BE49-F238E27FC236}">
                <a16:creationId xmlns:a16="http://schemas.microsoft.com/office/drawing/2014/main" id="{D0BA4D04-801D-27AA-1D32-06CB1C98C918}"/>
              </a:ext>
            </a:extLst>
          </p:cNvPr>
          <p:cNvSpPr txBox="1"/>
          <p:nvPr/>
        </p:nvSpPr>
        <p:spPr>
          <a:xfrm>
            <a:off x="0" y="6477509"/>
            <a:ext cx="6305266" cy="369332"/>
          </a:xfrm>
          <a:prstGeom prst="rect">
            <a:avLst/>
          </a:prstGeom>
          <a:noFill/>
        </p:spPr>
        <p:txBody>
          <a:bodyPr wrap="square" lIns="91440" tIns="45720" rIns="91440" bIns="45720" anchor="t">
            <a:spAutoFit/>
          </a:bodyPr>
          <a:lstStyle/>
          <a:p>
            <a:endParaRPr lang="fr-CA" sz="1800">
              <a:solidFill>
                <a:schemeClr val="bg1"/>
              </a:solidFill>
              <a:cs typeface="Calibri"/>
            </a:endParaRPr>
          </a:p>
        </p:txBody>
      </p:sp>
    </p:spTree>
    <p:extLst>
      <p:ext uri="{BB962C8B-B14F-4D97-AF65-F5344CB8AC3E}">
        <p14:creationId xmlns:p14="http://schemas.microsoft.com/office/powerpoint/2010/main" val="3380032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BF329-5364-EC8C-3C74-30A4388C6CE2}"/>
              </a:ext>
            </a:extLst>
          </p:cNvPr>
          <p:cNvSpPr>
            <a:spLocks noGrp="1"/>
          </p:cNvSpPr>
          <p:nvPr>
            <p:ph type="ctrTitle"/>
          </p:nvPr>
        </p:nvSpPr>
        <p:spPr/>
        <p:txBody>
          <a:bodyPr/>
          <a:lstStyle/>
          <a:p>
            <a:r>
              <a:rPr lang="en-CA">
                <a:latin typeface="Myriad Pro"/>
              </a:rPr>
              <a:t>Retour sur la manifestation</a:t>
            </a:r>
            <a:endParaRPr lang="en-CA"/>
          </a:p>
        </p:txBody>
      </p:sp>
      <p:sp>
        <p:nvSpPr>
          <p:cNvPr id="3" name="Sous-titre 2">
            <a:extLst>
              <a:ext uri="{FF2B5EF4-FFF2-40B4-BE49-F238E27FC236}">
                <a16:creationId xmlns:a16="http://schemas.microsoft.com/office/drawing/2014/main" id="{59A64D21-2DAA-3C88-DDBF-421B704A5A62}"/>
              </a:ext>
            </a:extLst>
          </p:cNvPr>
          <p:cNvSpPr>
            <a:spLocks noGrp="1"/>
          </p:cNvSpPr>
          <p:nvPr>
            <p:ph type="subTitle" idx="1"/>
          </p:nvPr>
        </p:nvSpPr>
        <p:spPr/>
        <p:txBody>
          <a:bodyPr vert="horz" lIns="91440" tIns="45720" rIns="91440" bIns="45720" rtlCol="0" anchor="t">
            <a:normAutofit/>
          </a:bodyPr>
          <a:lstStyle/>
          <a:p>
            <a:endParaRPr lang="en-CA"/>
          </a:p>
        </p:txBody>
      </p:sp>
      <p:sp>
        <p:nvSpPr>
          <p:cNvPr id="5" name="ZoneTexte 4">
            <a:extLst>
              <a:ext uri="{FF2B5EF4-FFF2-40B4-BE49-F238E27FC236}">
                <a16:creationId xmlns:a16="http://schemas.microsoft.com/office/drawing/2014/main" id="{D0BA4D04-801D-27AA-1D32-06CB1C98C918}"/>
              </a:ext>
            </a:extLst>
          </p:cNvPr>
          <p:cNvSpPr txBox="1"/>
          <p:nvPr/>
        </p:nvSpPr>
        <p:spPr>
          <a:xfrm>
            <a:off x="0" y="6477509"/>
            <a:ext cx="6305266" cy="369332"/>
          </a:xfrm>
          <a:prstGeom prst="rect">
            <a:avLst/>
          </a:prstGeom>
          <a:noFill/>
        </p:spPr>
        <p:txBody>
          <a:bodyPr wrap="square" lIns="91440" tIns="45720" rIns="91440" bIns="45720" anchor="t">
            <a:spAutoFit/>
          </a:bodyPr>
          <a:lstStyle/>
          <a:p>
            <a:endParaRPr lang="fr-CA" sz="1800">
              <a:solidFill>
                <a:schemeClr val="bg1"/>
              </a:solidFill>
              <a:cs typeface="Calibri"/>
            </a:endParaRPr>
          </a:p>
        </p:txBody>
      </p:sp>
    </p:spTree>
    <p:extLst>
      <p:ext uri="{BB962C8B-B14F-4D97-AF65-F5344CB8AC3E}">
        <p14:creationId xmlns:p14="http://schemas.microsoft.com/office/powerpoint/2010/main" val="2854615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BF329-5364-EC8C-3C74-30A4388C6CE2}"/>
              </a:ext>
            </a:extLst>
          </p:cNvPr>
          <p:cNvSpPr>
            <a:spLocks noGrp="1"/>
          </p:cNvSpPr>
          <p:nvPr>
            <p:ph type="ctrTitle"/>
          </p:nvPr>
        </p:nvSpPr>
        <p:spPr/>
        <p:txBody>
          <a:bodyPr>
            <a:normAutofit fontScale="90000"/>
          </a:bodyPr>
          <a:lstStyle/>
          <a:p>
            <a:r>
              <a:rPr lang="en-CA" err="1">
                <a:latin typeface="Myriad Pro"/>
              </a:rPr>
              <a:t>L'organisation</a:t>
            </a:r>
            <a:r>
              <a:rPr lang="en-CA">
                <a:latin typeface="Myriad Pro"/>
              </a:rPr>
              <a:t> et la gestion </a:t>
            </a:r>
            <a:r>
              <a:rPr lang="en-CA" err="1">
                <a:latin typeface="Myriad Pro"/>
              </a:rPr>
              <a:t>d'une</a:t>
            </a:r>
            <a:r>
              <a:rPr lang="en-CA">
                <a:latin typeface="Myriad Pro"/>
              </a:rPr>
              <a:t> </a:t>
            </a:r>
            <a:r>
              <a:rPr lang="en-CA" err="1">
                <a:latin typeface="Myriad Pro"/>
              </a:rPr>
              <a:t>ligne</a:t>
            </a:r>
            <a:r>
              <a:rPr lang="en-CA">
                <a:latin typeface="Myriad Pro"/>
              </a:rPr>
              <a:t> de piquetage</a:t>
            </a:r>
            <a:endParaRPr lang="en-CA"/>
          </a:p>
        </p:txBody>
      </p:sp>
      <p:sp>
        <p:nvSpPr>
          <p:cNvPr id="3" name="Sous-titre 2">
            <a:extLst>
              <a:ext uri="{FF2B5EF4-FFF2-40B4-BE49-F238E27FC236}">
                <a16:creationId xmlns:a16="http://schemas.microsoft.com/office/drawing/2014/main" id="{59A64D21-2DAA-3C88-DDBF-421B704A5A62}"/>
              </a:ext>
            </a:extLst>
          </p:cNvPr>
          <p:cNvSpPr>
            <a:spLocks noGrp="1"/>
          </p:cNvSpPr>
          <p:nvPr>
            <p:ph type="subTitle" idx="1"/>
          </p:nvPr>
        </p:nvSpPr>
        <p:spPr/>
        <p:txBody>
          <a:bodyPr vert="horz" lIns="91440" tIns="45720" rIns="91440" bIns="45720" rtlCol="0" anchor="t">
            <a:normAutofit/>
          </a:bodyPr>
          <a:lstStyle/>
          <a:p>
            <a:endParaRPr lang="en-CA"/>
          </a:p>
        </p:txBody>
      </p:sp>
      <p:sp>
        <p:nvSpPr>
          <p:cNvPr id="5" name="ZoneTexte 4">
            <a:extLst>
              <a:ext uri="{FF2B5EF4-FFF2-40B4-BE49-F238E27FC236}">
                <a16:creationId xmlns:a16="http://schemas.microsoft.com/office/drawing/2014/main" id="{D0BA4D04-801D-27AA-1D32-06CB1C98C918}"/>
              </a:ext>
            </a:extLst>
          </p:cNvPr>
          <p:cNvSpPr txBox="1"/>
          <p:nvPr/>
        </p:nvSpPr>
        <p:spPr>
          <a:xfrm>
            <a:off x="0" y="6477509"/>
            <a:ext cx="6305266" cy="369332"/>
          </a:xfrm>
          <a:prstGeom prst="rect">
            <a:avLst/>
          </a:prstGeom>
          <a:noFill/>
        </p:spPr>
        <p:txBody>
          <a:bodyPr wrap="square" lIns="91440" tIns="45720" rIns="91440" bIns="45720" anchor="t">
            <a:spAutoFit/>
          </a:bodyPr>
          <a:lstStyle/>
          <a:p>
            <a:endParaRPr lang="fr-CA" sz="1800">
              <a:solidFill>
                <a:schemeClr val="bg1"/>
              </a:solidFill>
              <a:cs typeface="Calibri"/>
            </a:endParaRPr>
          </a:p>
        </p:txBody>
      </p:sp>
    </p:spTree>
    <p:extLst>
      <p:ext uri="{BB962C8B-B14F-4D97-AF65-F5344CB8AC3E}">
        <p14:creationId xmlns:p14="http://schemas.microsoft.com/office/powerpoint/2010/main" val="4041128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DFFA6-FD5C-4C4A-86C2-48021FCE48DB}"/>
              </a:ext>
            </a:extLst>
          </p:cNvPr>
          <p:cNvSpPr>
            <a:spLocks noGrp="1"/>
          </p:cNvSpPr>
          <p:nvPr>
            <p:ph type="title"/>
          </p:nvPr>
        </p:nvSpPr>
        <p:spPr/>
        <p:txBody>
          <a:bodyPr>
            <a:normAutofit/>
          </a:bodyPr>
          <a:lstStyle/>
          <a:p>
            <a:r>
              <a:rPr lang="fr-CA" sz="4000">
                <a:ea typeface="Calibri Light"/>
                <a:cs typeface="Calibri Light"/>
              </a:rPr>
              <a:t>Les piquets de grève ou les piquets de visibilité ?</a:t>
            </a:r>
          </a:p>
        </p:txBody>
      </p:sp>
      <p:sp>
        <p:nvSpPr>
          <p:cNvPr id="3" name="Espace réservé du contenu 2">
            <a:extLst>
              <a:ext uri="{FF2B5EF4-FFF2-40B4-BE49-F238E27FC236}">
                <a16:creationId xmlns:a16="http://schemas.microsoft.com/office/drawing/2014/main" id="{2BFAA9B7-6D88-5C25-F99B-408D1748FACE}"/>
              </a:ext>
            </a:extLst>
          </p:cNvPr>
          <p:cNvSpPr>
            <a:spLocks noGrp="1"/>
          </p:cNvSpPr>
          <p:nvPr>
            <p:ph idx="1"/>
          </p:nvPr>
        </p:nvSpPr>
        <p:spPr>
          <a:xfrm>
            <a:off x="838200" y="1656292"/>
            <a:ext cx="10515600" cy="4351338"/>
          </a:xfrm>
        </p:spPr>
        <p:txBody>
          <a:bodyPr vert="horz" lIns="91440" tIns="45720" rIns="91440" bIns="45720" rtlCol="0" anchor="t">
            <a:normAutofit/>
          </a:bodyPr>
          <a:lstStyle/>
          <a:p>
            <a:pPr marL="0" indent="0">
              <a:buNone/>
            </a:pPr>
            <a:endParaRPr lang="fr-CA" sz="3200" b="1">
              <a:ea typeface="Calibri"/>
              <a:cs typeface="Calibri"/>
            </a:endParaRPr>
          </a:p>
          <a:p>
            <a:pPr lvl="1"/>
            <a:r>
              <a:rPr lang="fr-CA" sz="2800">
                <a:latin typeface="Myriad Pro"/>
                <a:ea typeface="Calibri"/>
                <a:cs typeface="Calibri"/>
              </a:rPr>
              <a:t>Est-ce que les piquets de grève sont appropriés dans vos milieux?</a:t>
            </a:r>
          </a:p>
          <a:p>
            <a:pPr lvl="2"/>
            <a:r>
              <a:rPr lang="fr-CA" sz="2400">
                <a:latin typeface="Myriad Pro"/>
                <a:ea typeface="Calibri"/>
                <a:cs typeface="Calibri"/>
              </a:rPr>
              <a:t>Est-ce que le travail se fait par télétravail pendant la grève?</a:t>
            </a:r>
          </a:p>
          <a:p>
            <a:pPr lvl="2"/>
            <a:r>
              <a:rPr lang="fr-CA" sz="2400">
                <a:latin typeface="Myriad Pro"/>
                <a:ea typeface="Calibri"/>
                <a:cs typeface="Calibri"/>
              </a:rPr>
              <a:t>Est-ce qu'il y a d'autres endroits qui donneraient davantage de visibilité?</a:t>
            </a:r>
          </a:p>
          <a:p>
            <a:pPr marL="914400" lvl="2" indent="0">
              <a:buNone/>
            </a:pPr>
            <a:endParaRPr lang="fr-CA" sz="2400">
              <a:ea typeface="Calibri"/>
              <a:cs typeface="Calibri"/>
            </a:endParaRPr>
          </a:p>
          <a:p>
            <a:pPr lvl="2"/>
            <a:endParaRPr lang="fr-CA" sz="2400">
              <a:ea typeface="Calibri"/>
              <a:cs typeface="Calibri"/>
            </a:endParaRPr>
          </a:p>
          <a:p>
            <a:pPr lvl="2"/>
            <a:endParaRPr lang="fr-CA" sz="2400">
              <a:ea typeface="Calibri"/>
              <a:cs typeface="Calibri"/>
            </a:endParaRPr>
          </a:p>
          <a:p>
            <a:pPr lvl="2"/>
            <a:endParaRPr lang="fr-CA" sz="2400">
              <a:ea typeface="Calibri"/>
              <a:cs typeface="Calibri"/>
            </a:endParaRPr>
          </a:p>
          <a:p>
            <a:pPr marL="914400" lvl="2" indent="0">
              <a:buNone/>
            </a:pPr>
            <a:endParaRPr lang="fr-CA" sz="2400">
              <a:ea typeface="Calibri"/>
              <a:cs typeface="Calibri"/>
            </a:endParaRPr>
          </a:p>
        </p:txBody>
      </p:sp>
      <p:pic>
        <p:nvPicPr>
          <p:cNvPr id="4" name="Image 3">
            <a:extLst>
              <a:ext uri="{FF2B5EF4-FFF2-40B4-BE49-F238E27FC236}">
                <a16:creationId xmlns:a16="http://schemas.microsoft.com/office/drawing/2014/main" id="{D2671588-327B-521A-B2CF-BD6F4BAA82F1}"/>
              </a:ext>
            </a:extLst>
          </p:cNvPr>
          <p:cNvPicPr>
            <a:picLocks noChangeAspect="1"/>
          </p:cNvPicPr>
          <p:nvPr/>
        </p:nvPicPr>
        <p:blipFill>
          <a:blip r:embed="rId3"/>
          <a:stretch>
            <a:fillRect/>
          </a:stretch>
        </p:blipFill>
        <p:spPr>
          <a:xfrm>
            <a:off x="3000829" y="3770820"/>
            <a:ext cx="6456437" cy="2309932"/>
          </a:xfrm>
          <a:prstGeom prst="rect">
            <a:avLst/>
          </a:prstGeom>
        </p:spPr>
      </p:pic>
    </p:spTree>
    <p:extLst>
      <p:ext uri="{BB962C8B-B14F-4D97-AF65-F5344CB8AC3E}">
        <p14:creationId xmlns:p14="http://schemas.microsoft.com/office/powerpoint/2010/main" val="238556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DFFA6-FD5C-4C4A-86C2-48021FCE48DB}"/>
              </a:ext>
            </a:extLst>
          </p:cNvPr>
          <p:cNvSpPr>
            <a:spLocks noGrp="1"/>
          </p:cNvSpPr>
          <p:nvPr>
            <p:ph type="title"/>
          </p:nvPr>
        </p:nvSpPr>
        <p:spPr>
          <a:xfrm>
            <a:off x="838200" y="365125"/>
            <a:ext cx="10515600" cy="754063"/>
          </a:xfrm>
        </p:spPr>
        <p:txBody>
          <a:bodyPr/>
          <a:lstStyle/>
          <a:p>
            <a:pPr algn="ctr"/>
            <a:r>
              <a:rPr lang="fr-CA">
                <a:ea typeface="Calibri Light"/>
                <a:cs typeface="Calibri Light"/>
              </a:rPr>
              <a:t>Le piquetage</a:t>
            </a:r>
            <a:endParaRPr lang="fr-FR"/>
          </a:p>
        </p:txBody>
      </p:sp>
      <p:sp>
        <p:nvSpPr>
          <p:cNvPr id="3" name="Espace réservé du contenu 2">
            <a:extLst>
              <a:ext uri="{FF2B5EF4-FFF2-40B4-BE49-F238E27FC236}">
                <a16:creationId xmlns:a16="http://schemas.microsoft.com/office/drawing/2014/main" id="{2BFAA9B7-6D88-5C25-F99B-408D1748FACE}"/>
              </a:ext>
            </a:extLst>
          </p:cNvPr>
          <p:cNvSpPr>
            <a:spLocks noGrp="1"/>
          </p:cNvSpPr>
          <p:nvPr>
            <p:ph idx="1"/>
          </p:nvPr>
        </p:nvSpPr>
        <p:spPr>
          <a:xfrm>
            <a:off x="838200" y="1074209"/>
            <a:ext cx="10515600" cy="4933421"/>
          </a:xfrm>
        </p:spPr>
        <p:txBody>
          <a:bodyPr vert="horz" lIns="91440" tIns="45720" rIns="91440" bIns="45720" rtlCol="0" anchor="t">
            <a:normAutofit/>
          </a:bodyPr>
          <a:lstStyle/>
          <a:p>
            <a:pPr marL="0" indent="0">
              <a:buNone/>
            </a:pPr>
            <a:endParaRPr lang="fr-CA" sz="3200" b="1">
              <a:ea typeface="Calibri"/>
              <a:cs typeface="Calibri"/>
            </a:endParaRPr>
          </a:p>
          <a:p>
            <a:pPr lvl="1"/>
            <a:r>
              <a:rPr lang="fr-CA" sz="2800" b="1">
                <a:ea typeface="Calibri"/>
                <a:cs typeface="Calibri"/>
              </a:rPr>
              <a:t>Droits </a:t>
            </a:r>
            <a:r>
              <a:rPr lang="fr-CA" sz="2800">
                <a:ea typeface="Calibri"/>
                <a:cs typeface="Calibri"/>
              </a:rPr>
              <a:t>des salariés syndiqués protégé par le droit à la </a:t>
            </a:r>
            <a:r>
              <a:rPr lang="fr-CA" sz="2800" b="1">
                <a:ea typeface="Calibri"/>
                <a:cs typeface="Calibri"/>
              </a:rPr>
              <a:t>liberté d'expression;</a:t>
            </a:r>
          </a:p>
          <a:p>
            <a:pPr lvl="2"/>
            <a:r>
              <a:rPr lang="fr-CA" sz="2400" b="1">
                <a:ea typeface="Calibri"/>
                <a:cs typeface="Calibri"/>
              </a:rPr>
              <a:t>Objectif: </a:t>
            </a:r>
            <a:r>
              <a:rPr lang="fr-CA" sz="2400">
                <a:ea typeface="Calibri"/>
                <a:cs typeface="Calibri"/>
              </a:rPr>
              <a:t>rendre</a:t>
            </a:r>
            <a:r>
              <a:rPr lang="fr-CA" sz="2400" u="sng">
                <a:ea typeface="Calibri"/>
                <a:cs typeface="Calibri"/>
              </a:rPr>
              <a:t> visible</a:t>
            </a:r>
            <a:r>
              <a:rPr lang="fr-CA" sz="2400">
                <a:ea typeface="Calibri"/>
                <a:cs typeface="Calibri"/>
              </a:rPr>
              <a:t> le conflit, </a:t>
            </a:r>
            <a:r>
              <a:rPr lang="fr-CA" sz="2400" u="sng">
                <a:ea typeface="Calibri"/>
                <a:cs typeface="Calibri"/>
              </a:rPr>
              <a:t>informer</a:t>
            </a:r>
            <a:r>
              <a:rPr lang="fr-CA" sz="2400">
                <a:ea typeface="Calibri"/>
                <a:cs typeface="Calibri"/>
              </a:rPr>
              <a:t> le public de la teneur du conflit, </a:t>
            </a:r>
            <a:r>
              <a:rPr lang="fr-CA" sz="2400" u="sng">
                <a:ea typeface="Calibri"/>
                <a:cs typeface="Calibri"/>
              </a:rPr>
              <a:t>dénoncer </a:t>
            </a:r>
            <a:r>
              <a:rPr lang="fr-CA" sz="2400">
                <a:ea typeface="Calibri"/>
                <a:cs typeface="Calibri"/>
              </a:rPr>
              <a:t>des pratiques patronales, causer un préjudice économique à l'employeur</a:t>
            </a:r>
          </a:p>
          <a:p>
            <a:pPr marL="914400" lvl="2" indent="0">
              <a:buNone/>
            </a:pPr>
            <a:endParaRPr lang="fr-CA" sz="2400">
              <a:ea typeface="Calibri"/>
              <a:cs typeface="Calibri"/>
            </a:endParaRPr>
          </a:p>
          <a:p>
            <a:pPr lvl="2"/>
            <a:endParaRPr lang="fr-CA" sz="2400">
              <a:ea typeface="Calibri"/>
              <a:cs typeface="Calibri"/>
            </a:endParaRPr>
          </a:p>
          <a:p>
            <a:pPr lvl="2"/>
            <a:endParaRPr lang="fr-CA" sz="2400">
              <a:ea typeface="Calibri"/>
              <a:cs typeface="Calibri"/>
            </a:endParaRPr>
          </a:p>
          <a:p>
            <a:pPr lvl="2"/>
            <a:endParaRPr lang="fr-CA" sz="2400">
              <a:ea typeface="Calibri"/>
              <a:cs typeface="Calibri"/>
            </a:endParaRPr>
          </a:p>
          <a:p>
            <a:pPr marL="914400" lvl="2" indent="0">
              <a:buNone/>
            </a:pPr>
            <a:endParaRPr lang="fr-CA" sz="2400">
              <a:ea typeface="Calibri"/>
              <a:cs typeface="Calibri"/>
            </a:endParaRPr>
          </a:p>
        </p:txBody>
      </p:sp>
      <p:pic>
        <p:nvPicPr>
          <p:cNvPr id="4" name="Image 3">
            <a:extLst>
              <a:ext uri="{FF2B5EF4-FFF2-40B4-BE49-F238E27FC236}">
                <a16:creationId xmlns:a16="http://schemas.microsoft.com/office/drawing/2014/main" id="{D2671588-327B-521A-B2CF-BD6F4BAA82F1}"/>
              </a:ext>
            </a:extLst>
          </p:cNvPr>
          <p:cNvPicPr>
            <a:picLocks noChangeAspect="1"/>
          </p:cNvPicPr>
          <p:nvPr/>
        </p:nvPicPr>
        <p:blipFill>
          <a:blip r:embed="rId3"/>
          <a:stretch>
            <a:fillRect/>
          </a:stretch>
        </p:blipFill>
        <p:spPr>
          <a:xfrm>
            <a:off x="3000829" y="3770820"/>
            <a:ext cx="6456437" cy="2309932"/>
          </a:xfrm>
          <a:prstGeom prst="rect">
            <a:avLst/>
          </a:prstGeom>
        </p:spPr>
      </p:pic>
    </p:spTree>
    <p:extLst>
      <p:ext uri="{BB962C8B-B14F-4D97-AF65-F5344CB8AC3E}">
        <p14:creationId xmlns:p14="http://schemas.microsoft.com/office/powerpoint/2010/main" val="3524925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DFFA6-FD5C-4C4A-86C2-48021FCE48DB}"/>
              </a:ext>
            </a:extLst>
          </p:cNvPr>
          <p:cNvSpPr>
            <a:spLocks noGrp="1"/>
          </p:cNvSpPr>
          <p:nvPr>
            <p:ph type="title"/>
          </p:nvPr>
        </p:nvSpPr>
        <p:spPr/>
        <p:txBody>
          <a:bodyPr/>
          <a:lstStyle/>
          <a:p>
            <a:r>
              <a:rPr lang="fr-CA">
                <a:ea typeface="Calibri Light"/>
                <a:cs typeface="Calibri Light"/>
              </a:rPr>
              <a:t>Organisation des piquets</a:t>
            </a:r>
          </a:p>
        </p:txBody>
      </p:sp>
      <p:sp>
        <p:nvSpPr>
          <p:cNvPr id="3" name="Espace réservé du contenu 2">
            <a:extLst>
              <a:ext uri="{FF2B5EF4-FFF2-40B4-BE49-F238E27FC236}">
                <a16:creationId xmlns:a16="http://schemas.microsoft.com/office/drawing/2014/main" id="{2BFAA9B7-6D88-5C25-F99B-408D1748FACE}"/>
              </a:ext>
            </a:extLst>
          </p:cNvPr>
          <p:cNvSpPr>
            <a:spLocks noGrp="1"/>
          </p:cNvSpPr>
          <p:nvPr>
            <p:ph idx="1"/>
          </p:nvPr>
        </p:nvSpPr>
        <p:spPr>
          <a:xfrm>
            <a:off x="680962" y="1311577"/>
            <a:ext cx="10515600" cy="4351338"/>
          </a:xfrm>
        </p:spPr>
        <p:txBody>
          <a:bodyPr vert="horz" lIns="91440" tIns="45720" rIns="91440" bIns="45720" rtlCol="0" anchor="t">
            <a:normAutofit/>
          </a:bodyPr>
          <a:lstStyle/>
          <a:p>
            <a:pPr marL="0" indent="0">
              <a:buNone/>
            </a:pPr>
            <a:endParaRPr lang="fr-CA" sz="3200" b="1">
              <a:ea typeface="Calibri"/>
              <a:cs typeface="Calibri"/>
            </a:endParaRPr>
          </a:p>
          <a:p>
            <a:pPr lvl="1"/>
            <a:r>
              <a:rPr lang="fr-CA" sz="2800">
                <a:latin typeface="Myriad Pro"/>
                <a:ea typeface="Calibri"/>
                <a:cs typeface="Calibri"/>
              </a:rPr>
              <a:t>Comité d'organisation</a:t>
            </a:r>
          </a:p>
          <a:p>
            <a:pPr lvl="2"/>
            <a:r>
              <a:rPr lang="fr-CA" sz="2200">
                <a:latin typeface="Myriad Pro"/>
                <a:ea typeface="Calibri"/>
                <a:cs typeface="Calibri"/>
              </a:rPr>
              <a:t>Plan de travail (manif ou piquet? Endroits stratégiques? </a:t>
            </a:r>
          </a:p>
          <a:p>
            <a:pPr lvl="2"/>
            <a:r>
              <a:rPr lang="fr-CA" sz="2200">
                <a:latin typeface="Myriad Pro"/>
                <a:ea typeface="Calibri"/>
                <a:cs typeface="Calibri"/>
              </a:rPr>
              <a:t>Plan de communication en collaboration avec l'équipe de la centrale) </a:t>
            </a:r>
            <a:endParaRPr lang="fr-CA" sz="2200">
              <a:latin typeface="Myriad Pro"/>
            </a:endParaRPr>
          </a:p>
          <a:p>
            <a:pPr lvl="2"/>
            <a:r>
              <a:rPr lang="fr-CA" sz="2200">
                <a:latin typeface="Myriad Pro"/>
                <a:ea typeface="Calibri"/>
                <a:cs typeface="Calibri"/>
              </a:rPr>
              <a:t>Capitaine des piquets (responsable pour les relations avec la police et pour les listes de présences) </a:t>
            </a:r>
            <a:endParaRPr lang="fr-CA" sz="2200">
              <a:latin typeface="Myriad Pro"/>
            </a:endParaRPr>
          </a:p>
          <a:p>
            <a:pPr lvl="2"/>
            <a:r>
              <a:rPr lang="fr-CA" sz="2200">
                <a:latin typeface="Myriad Pro"/>
                <a:ea typeface="Calibri"/>
                <a:cs typeface="Calibri"/>
              </a:rPr>
              <a:t>La liste des membres réquisitionnés par les services essentiels</a:t>
            </a:r>
          </a:p>
          <a:p>
            <a:pPr lvl="2"/>
            <a:r>
              <a:rPr lang="fr-CA" sz="2200">
                <a:latin typeface="Myriad Pro"/>
                <a:ea typeface="Calibri"/>
                <a:cs typeface="Calibri"/>
              </a:rPr>
              <a:t>Porte-parole (responsable pour les relations avec les médias)</a:t>
            </a:r>
            <a:endParaRPr lang="fr-CA" sz="2200">
              <a:latin typeface="Myriad Pro"/>
            </a:endParaRPr>
          </a:p>
          <a:p>
            <a:pPr lvl="2"/>
            <a:r>
              <a:rPr lang="fr-CA" sz="2200">
                <a:latin typeface="Myriad Pro"/>
                <a:ea typeface="Calibri"/>
                <a:cs typeface="Calibri"/>
              </a:rPr>
              <a:t>Service d'ordre, service de distribution et de ramassage</a:t>
            </a:r>
            <a:endParaRPr lang="fr-CA" sz="2200">
              <a:latin typeface="Myriad Pro"/>
            </a:endParaRPr>
          </a:p>
          <a:p>
            <a:pPr marL="914400" lvl="2" indent="0">
              <a:buNone/>
            </a:pPr>
            <a:endParaRPr lang="fr-CA" sz="2400">
              <a:ea typeface="Calibri"/>
              <a:cs typeface="Calibri"/>
            </a:endParaRPr>
          </a:p>
          <a:p>
            <a:pPr lvl="2"/>
            <a:endParaRPr lang="fr-CA" sz="2400">
              <a:ea typeface="Calibri"/>
              <a:cs typeface="Calibri"/>
            </a:endParaRPr>
          </a:p>
          <a:p>
            <a:pPr lvl="2"/>
            <a:endParaRPr lang="fr-CA" sz="2400">
              <a:ea typeface="Calibri"/>
              <a:cs typeface="Calibri"/>
            </a:endParaRPr>
          </a:p>
          <a:p>
            <a:pPr lvl="2"/>
            <a:endParaRPr lang="fr-CA" sz="2400">
              <a:ea typeface="Calibri"/>
              <a:cs typeface="Calibri"/>
            </a:endParaRPr>
          </a:p>
          <a:p>
            <a:pPr marL="914400" lvl="2" indent="0">
              <a:buNone/>
            </a:pPr>
            <a:endParaRPr lang="fr-CA" sz="2400">
              <a:ea typeface="Calibri"/>
              <a:cs typeface="Calibri"/>
            </a:endParaRPr>
          </a:p>
        </p:txBody>
      </p:sp>
      <p:pic>
        <p:nvPicPr>
          <p:cNvPr id="6" name="Image 5">
            <a:extLst>
              <a:ext uri="{FF2B5EF4-FFF2-40B4-BE49-F238E27FC236}">
                <a16:creationId xmlns:a16="http://schemas.microsoft.com/office/drawing/2014/main" id="{B09DE1CF-2922-288D-45AC-1BCECEAB2FDF}"/>
              </a:ext>
            </a:extLst>
          </p:cNvPr>
          <p:cNvPicPr>
            <a:picLocks noChangeAspect="1"/>
          </p:cNvPicPr>
          <p:nvPr/>
        </p:nvPicPr>
        <p:blipFill>
          <a:blip r:embed="rId3"/>
          <a:stretch>
            <a:fillRect/>
          </a:stretch>
        </p:blipFill>
        <p:spPr>
          <a:xfrm>
            <a:off x="9096168" y="3936548"/>
            <a:ext cx="2743200" cy="1985246"/>
          </a:xfrm>
          <a:prstGeom prst="rect">
            <a:avLst/>
          </a:prstGeom>
        </p:spPr>
      </p:pic>
    </p:spTree>
    <p:extLst>
      <p:ext uri="{BB962C8B-B14F-4D97-AF65-F5344CB8AC3E}">
        <p14:creationId xmlns:p14="http://schemas.microsoft.com/office/powerpoint/2010/main" val="1536035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BF329-5364-EC8C-3C74-30A4388C6CE2}"/>
              </a:ext>
            </a:extLst>
          </p:cNvPr>
          <p:cNvSpPr>
            <a:spLocks noGrp="1"/>
          </p:cNvSpPr>
          <p:nvPr>
            <p:ph type="ctrTitle"/>
          </p:nvPr>
        </p:nvSpPr>
        <p:spPr/>
        <p:txBody>
          <a:bodyPr/>
          <a:lstStyle/>
          <a:p>
            <a:r>
              <a:rPr lang="en-CA">
                <a:latin typeface="Myriad Pro"/>
              </a:rPr>
              <a:t>Les </a:t>
            </a:r>
            <a:r>
              <a:rPr lang="en-CA" err="1">
                <a:latin typeface="Myriad Pro"/>
              </a:rPr>
              <a:t>outils</a:t>
            </a:r>
            <a:r>
              <a:rPr lang="en-CA">
                <a:latin typeface="Myriad Pro"/>
              </a:rPr>
              <a:t> du SPGQ </a:t>
            </a:r>
            <a:r>
              <a:rPr lang="en-CA" err="1">
                <a:latin typeface="Myriad Pro"/>
              </a:rPr>
              <a:t>en</a:t>
            </a:r>
            <a:r>
              <a:rPr lang="en-CA">
                <a:latin typeface="Myriad Pro"/>
              </a:rPr>
              <a:t> matière de mobilisation</a:t>
            </a:r>
            <a:endParaRPr lang="en-CA"/>
          </a:p>
        </p:txBody>
      </p:sp>
      <p:sp>
        <p:nvSpPr>
          <p:cNvPr id="3" name="Sous-titre 2">
            <a:extLst>
              <a:ext uri="{FF2B5EF4-FFF2-40B4-BE49-F238E27FC236}">
                <a16:creationId xmlns:a16="http://schemas.microsoft.com/office/drawing/2014/main" id="{59A64D21-2DAA-3C88-DDBF-421B704A5A62}"/>
              </a:ext>
            </a:extLst>
          </p:cNvPr>
          <p:cNvSpPr>
            <a:spLocks noGrp="1"/>
          </p:cNvSpPr>
          <p:nvPr>
            <p:ph type="subTitle" idx="1"/>
          </p:nvPr>
        </p:nvSpPr>
        <p:spPr/>
        <p:txBody>
          <a:bodyPr vert="horz" lIns="91440" tIns="45720" rIns="91440" bIns="45720" rtlCol="0" anchor="t">
            <a:normAutofit/>
          </a:bodyPr>
          <a:lstStyle/>
          <a:p>
            <a:endParaRPr lang="en-CA"/>
          </a:p>
        </p:txBody>
      </p:sp>
      <p:sp>
        <p:nvSpPr>
          <p:cNvPr id="5" name="ZoneTexte 4">
            <a:extLst>
              <a:ext uri="{FF2B5EF4-FFF2-40B4-BE49-F238E27FC236}">
                <a16:creationId xmlns:a16="http://schemas.microsoft.com/office/drawing/2014/main" id="{D0BA4D04-801D-27AA-1D32-06CB1C98C918}"/>
              </a:ext>
            </a:extLst>
          </p:cNvPr>
          <p:cNvSpPr txBox="1"/>
          <p:nvPr/>
        </p:nvSpPr>
        <p:spPr>
          <a:xfrm>
            <a:off x="0" y="6477509"/>
            <a:ext cx="6305266" cy="369332"/>
          </a:xfrm>
          <a:prstGeom prst="rect">
            <a:avLst/>
          </a:prstGeom>
          <a:noFill/>
        </p:spPr>
        <p:txBody>
          <a:bodyPr wrap="square" lIns="91440" tIns="45720" rIns="91440" bIns="45720" anchor="t">
            <a:spAutoFit/>
          </a:bodyPr>
          <a:lstStyle/>
          <a:p>
            <a:endParaRPr lang="fr-CA" sz="1800">
              <a:solidFill>
                <a:schemeClr val="bg1"/>
              </a:solidFill>
              <a:cs typeface="Calibri"/>
            </a:endParaRPr>
          </a:p>
        </p:txBody>
      </p:sp>
    </p:spTree>
    <p:extLst>
      <p:ext uri="{BB962C8B-B14F-4D97-AF65-F5344CB8AC3E}">
        <p14:creationId xmlns:p14="http://schemas.microsoft.com/office/powerpoint/2010/main" val="1553695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7E3D85-7FCD-9A0C-5194-382D71975125}"/>
              </a:ext>
            </a:extLst>
          </p:cNvPr>
          <p:cNvSpPr>
            <a:spLocks noGrp="1"/>
          </p:cNvSpPr>
          <p:nvPr>
            <p:ph type="title"/>
          </p:nvPr>
        </p:nvSpPr>
        <p:spPr/>
        <p:txBody>
          <a:bodyPr>
            <a:normAutofit/>
          </a:bodyPr>
          <a:lstStyle/>
          <a:p>
            <a:pPr algn="ctr"/>
            <a:r>
              <a:rPr lang="en-CA" sz="4000">
                <a:latin typeface="Myriad Pro"/>
              </a:rPr>
              <a:t>Les outils du SPGQ </a:t>
            </a:r>
            <a:r>
              <a:rPr lang="en-CA" sz="4000" err="1">
                <a:latin typeface="Myriad Pro"/>
              </a:rPr>
              <a:t>en</a:t>
            </a:r>
            <a:r>
              <a:rPr lang="en-CA" sz="4000">
                <a:latin typeface="Myriad Pro"/>
              </a:rPr>
              <a:t> matière de mobilisation</a:t>
            </a:r>
            <a:endParaRPr lang="fr-FR" sz="4000">
              <a:latin typeface="Myriad Pro"/>
            </a:endParaRPr>
          </a:p>
        </p:txBody>
      </p:sp>
      <p:sp>
        <p:nvSpPr>
          <p:cNvPr id="3" name="Espace réservé du contenu 2">
            <a:extLst>
              <a:ext uri="{FF2B5EF4-FFF2-40B4-BE49-F238E27FC236}">
                <a16:creationId xmlns:a16="http://schemas.microsoft.com/office/drawing/2014/main" id="{ABC04781-FCBC-76DA-978D-6625816079DB}"/>
              </a:ext>
            </a:extLst>
          </p:cNvPr>
          <p:cNvSpPr>
            <a:spLocks noGrp="1"/>
          </p:cNvSpPr>
          <p:nvPr>
            <p:ph idx="1"/>
          </p:nvPr>
        </p:nvSpPr>
        <p:spPr/>
        <p:txBody>
          <a:bodyPr vert="horz" lIns="91440" tIns="45720" rIns="91440" bIns="45720" rtlCol="0" anchor="t">
            <a:normAutofit lnSpcReduction="10000"/>
          </a:bodyPr>
          <a:lstStyle/>
          <a:p>
            <a:r>
              <a:rPr lang="fr-CA">
                <a:latin typeface="Myriad Pro"/>
              </a:rPr>
              <a:t>Comité d'action de mobilisation</a:t>
            </a:r>
          </a:p>
          <a:p>
            <a:r>
              <a:rPr lang="fr-CA">
                <a:latin typeface="Myriad Pro"/>
              </a:rPr>
              <a:t>Répondants des réseaux de mobilisation</a:t>
            </a:r>
          </a:p>
          <a:p>
            <a:r>
              <a:rPr lang="fr-CA">
                <a:latin typeface="Myriad Pro"/>
              </a:rPr>
              <a:t>Guide sur la mobilisation </a:t>
            </a:r>
          </a:p>
          <a:p>
            <a:r>
              <a:rPr lang="fr-CA">
                <a:latin typeface="Myriad Pro"/>
              </a:rPr>
              <a:t>Le SPGQ en Direct</a:t>
            </a:r>
          </a:p>
          <a:p>
            <a:r>
              <a:rPr lang="fr-CA">
                <a:latin typeface="Myriad Pro"/>
              </a:rPr>
              <a:t>Publications du SPGQ</a:t>
            </a:r>
          </a:p>
          <a:p>
            <a:r>
              <a:rPr lang="fr-CA">
                <a:latin typeface="Myriad Pro"/>
              </a:rPr>
              <a:t>Fonds d'écran</a:t>
            </a:r>
          </a:p>
          <a:p>
            <a:r>
              <a:rPr lang="fr-CA">
                <a:latin typeface="Myriad Pro"/>
              </a:rPr>
              <a:t>Signature électronique</a:t>
            </a:r>
          </a:p>
          <a:p>
            <a:r>
              <a:rPr lang="fr-CA">
                <a:latin typeface="Myriad Pro"/>
              </a:rPr>
              <a:t>Service de communication</a:t>
            </a:r>
          </a:p>
          <a:p>
            <a:r>
              <a:rPr lang="fr-CA">
                <a:latin typeface="Myriad Pro"/>
              </a:rPr>
              <a:t>Formation: Sur le terrain. Quand il faut agir et comment le faire</a:t>
            </a:r>
            <a:endParaRPr lang="fr-CA"/>
          </a:p>
        </p:txBody>
      </p:sp>
      <p:sp>
        <p:nvSpPr>
          <p:cNvPr id="4" name="ZoneTexte 3">
            <a:extLst>
              <a:ext uri="{FF2B5EF4-FFF2-40B4-BE49-F238E27FC236}">
                <a16:creationId xmlns:a16="http://schemas.microsoft.com/office/drawing/2014/main" id="{22283F3C-6014-54CB-26E3-8F1E0D10E610}"/>
              </a:ext>
            </a:extLst>
          </p:cNvPr>
          <p:cNvSpPr txBox="1"/>
          <p:nvPr/>
        </p:nvSpPr>
        <p:spPr>
          <a:xfrm>
            <a:off x="3279098" y="1061803"/>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CA"/>
          </a:p>
        </p:txBody>
      </p:sp>
    </p:spTree>
    <p:extLst>
      <p:ext uri="{BB962C8B-B14F-4D97-AF65-F5344CB8AC3E}">
        <p14:creationId xmlns:p14="http://schemas.microsoft.com/office/powerpoint/2010/main" val="41830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24B379-A4C4-EC60-C7AA-5A611F493801}"/>
              </a:ext>
            </a:extLst>
          </p:cNvPr>
          <p:cNvSpPr>
            <a:spLocks noGrp="1"/>
          </p:cNvSpPr>
          <p:nvPr>
            <p:ph type="title"/>
          </p:nvPr>
        </p:nvSpPr>
        <p:spPr/>
        <p:txBody>
          <a:bodyPr/>
          <a:lstStyle/>
          <a:p>
            <a:r>
              <a:rPr lang="fr-CA">
                <a:ea typeface="Calibri Light"/>
                <a:cs typeface="Calibri Light"/>
              </a:rPr>
              <a:t>Comité d'action et de mobilisation</a:t>
            </a:r>
            <a:endParaRPr lang="fr-CA"/>
          </a:p>
        </p:txBody>
      </p:sp>
      <p:sp>
        <p:nvSpPr>
          <p:cNvPr id="4" name="Espace réservé du contenu 3">
            <a:extLst>
              <a:ext uri="{FF2B5EF4-FFF2-40B4-BE49-F238E27FC236}">
                <a16:creationId xmlns:a16="http://schemas.microsoft.com/office/drawing/2014/main" id="{5E71C0ED-822C-9CF6-46D0-6503DE7A7AD3}"/>
              </a:ext>
            </a:extLst>
          </p:cNvPr>
          <p:cNvSpPr>
            <a:spLocks noGrp="1"/>
          </p:cNvSpPr>
          <p:nvPr>
            <p:ph sz="half" idx="2"/>
          </p:nvPr>
        </p:nvSpPr>
        <p:spPr>
          <a:xfrm>
            <a:off x="839788" y="2505075"/>
            <a:ext cx="4227889" cy="3684588"/>
          </a:xfrm>
        </p:spPr>
        <p:txBody>
          <a:bodyPr vert="horz" lIns="91440" tIns="45720" rIns="91440" bIns="45720" rtlCol="0" anchor="t">
            <a:normAutofit/>
          </a:bodyPr>
          <a:lstStyle/>
          <a:p>
            <a:r>
              <a:rPr lang="fr-CA">
                <a:ea typeface="Calibri"/>
                <a:cs typeface="Calibri"/>
              </a:rPr>
              <a:t>Martin Trudel </a:t>
            </a:r>
            <a:r>
              <a:rPr lang="fr-CA" sz="1800">
                <a:ea typeface="Calibri"/>
                <a:cs typeface="Calibri"/>
              </a:rPr>
              <a:t>(responsable du dossier au comité exécutif)</a:t>
            </a:r>
          </a:p>
          <a:p>
            <a:r>
              <a:rPr lang="fr-CA">
                <a:ea typeface="Calibri" panose="020F0502020204030204"/>
                <a:cs typeface="Calibri" panose="020F0502020204030204"/>
              </a:rPr>
              <a:t>Sylvie Laberge</a:t>
            </a:r>
          </a:p>
          <a:p>
            <a:r>
              <a:rPr lang="fr-CA">
                <a:ea typeface="Calibri" panose="020F0502020204030204"/>
                <a:cs typeface="Calibri" panose="020F0502020204030204"/>
              </a:rPr>
              <a:t>Gaston Le Houx</a:t>
            </a:r>
            <a:endParaRPr lang="fr-CA" err="1">
              <a:ea typeface="Calibri" panose="020F0502020204030204"/>
              <a:cs typeface="Calibri" panose="020F0502020204030204"/>
            </a:endParaRPr>
          </a:p>
          <a:p>
            <a:r>
              <a:rPr lang="fr-CA">
                <a:ea typeface="Calibri" panose="020F0502020204030204"/>
                <a:cs typeface="Calibri" panose="020F0502020204030204"/>
              </a:rPr>
              <a:t>Natasha </a:t>
            </a:r>
            <a:r>
              <a:rPr lang="fr-CA" err="1">
                <a:ea typeface="Calibri" panose="020F0502020204030204"/>
                <a:cs typeface="Calibri" panose="020F0502020204030204"/>
              </a:rPr>
              <a:t>Tran</a:t>
            </a:r>
            <a:endParaRPr lang="fr-CA">
              <a:ea typeface="Calibri" panose="020F0502020204030204"/>
              <a:cs typeface="Calibri" panose="020F0502020204030204"/>
            </a:endParaRPr>
          </a:p>
          <a:p>
            <a:r>
              <a:rPr lang="fr-CA">
                <a:ea typeface="Calibri" panose="020F0502020204030204"/>
                <a:cs typeface="Calibri" panose="020F0502020204030204"/>
              </a:rPr>
              <a:t>Un poste vacant</a:t>
            </a:r>
          </a:p>
        </p:txBody>
      </p:sp>
      <p:sp>
        <p:nvSpPr>
          <p:cNvPr id="5" name="Espace réservé du texte 4">
            <a:extLst>
              <a:ext uri="{FF2B5EF4-FFF2-40B4-BE49-F238E27FC236}">
                <a16:creationId xmlns:a16="http://schemas.microsoft.com/office/drawing/2014/main" id="{643910B1-1213-1BE0-F23F-FFF921BB101E}"/>
              </a:ext>
            </a:extLst>
          </p:cNvPr>
          <p:cNvSpPr>
            <a:spLocks noGrp="1"/>
          </p:cNvSpPr>
          <p:nvPr>
            <p:ph type="body" sz="quarter" idx="3"/>
          </p:nvPr>
        </p:nvSpPr>
        <p:spPr>
          <a:xfrm>
            <a:off x="5332708" y="1681163"/>
            <a:ext cx="6022680" cy="823912"/>
          </a:xfrm>
        </p:spPr>
        <p:txBody>
          <a:bodyPr/>
          <a:lstStyle/>
          <a:p>
            <a:r>
              <a:rPr lang="fr-CA">
                <a:ea typeface="Calibri"/>
                <a:cs typeface="Calibri"/>
              </a:rPr>
              <a:t>Ses mandats</a:t>
            </a:r>
            <a:endParaRPr lang="fr-CA"/>
          </a:p>
        </p:txBody>
      </p:sp>
      <p:sp>
        <p:nvSpPr>
          <p:cNvPr id="6" name="Espace réservé du contenu 5">
            <a:extLst>
              <a:ext uri="{FF2B5EF4-FFF2-40B4-BE49-F238E27FC236}">
                <a16:creationId xmlns:a16="http://schemas.microsoft.com/office/drawing/2014/main" id="{925D2F37-2F1F-3CAD-0877-CCE820730759}"/>
              </a:ext>
            </a:extLst>
          </p:cNvPr>
          <p:cNvSpPr>
            <a:spLocks noGrp="1"/>
          </p:cNvSpPr>
          <p:nvPr>
            <p:ph sz="quarter" idx="4"/>
          </p:nvPr>
        </p:nvSpPr>
        <p:spPr>
          <a:xfrm>
            <a:off x="5332709" y="2505075"/>
            <a:ext cx="6022679" cy="3684588"/>
          </a:xfrm>
        </p:spPr>
        <p:txBody>
          <a:bodyPr vert="horz" lIns="91440" tIns="45720" rIns="91440" bIns="45720" rtlCol="0" anchor="t">
            <a:normAutofit/>
          </a:bodyPr>
          <a:lstStyle/>
          <a:p>
            <a:r>
              <a:rPr lang="fr-CA">
                <a:ea typeface="Calibri"/>
                <a:cs typeface="Calibri"/>
              </a:rPr>
              <a:t>Recommande, met en œuvre et coordonne les moyens favorisant l'atteinte des objectifs du Syndicat</a:t>
            </a:r>
          </a:p>
          <a:p>
            <a:r>
              <a:rPr lang="fr-CA">
                <a:ea typeface="Calibri"/>
                <a:cs typeface="Calibri"/>
              </a:rPr>
              <a:t>Coordonne les activités du réseau de mobilisation constitué des répondants</a:t>
            </a:r>
          </a:p>
          <a:p>
            <a:endParaRPr lang="fr-CA">
              <a:ea typeface="Calibri"/>
              <a:cs typeface="Calibri"/>
            </a:endParaRPr>
          </a:p>
        </p:txBody>
      </p:sp>
      <p:sp>
        <p:nvSpPr>
          <p:cNvPr id="8" name="Espace réservé du texte 7">
            <a:extLst>
              <a:ext uri="{FF2B5EF4-FFF2-40B4-BE49-F238E27FC236}">
                <a16:creationId xmlns:a16="http://schemas.microsoft.com/office/drawing/2014/main" id="{39B03EFA-F12A-0D8B-9C90-63FAB4867870}"/>
              </a:ext>
            </a:extLst>
          </p:cNvPr>
          <p:cNvSpPr>
            <a:spLocks noGrp="1"/>
          </p:cNvSpPr>
          <p:nvPr>
            <p:ph type="body" idx="1"/>
          </p:nvPr>
        </p:nvSpPr>
        <p:spPr/>
        <p:txBody>
          <a:bodyPr/>
          <a:lstStyle/>
          <a:p>
            <a:r>
              <a:rPr lang="fr-CA">
                <a:ea typeface="Calibri"/>
                <a:cs typeface="Calibri"/>
              </a:rPr>
              <a:t>Composition (5 membres)</a:t>
            </a:r>
            <a:endParaRPr lang="fr-CA"/>
          </a:p>
        </p:txBody>
      </p:sp>
    </p:spTree>
    <p:extLst>
      <p:ext uri="{BB962C8B-B14F-4D97-AF65-F5344CB8AC3E}">
        <p14:creationId xmlns:p14="http://schemas.microsoft.com/office/powerpoint/2010/main" val="34761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BF329-5364-EC8C-3C74-30A4388C6CE2}"/>
              </a:ext>
            </a:extLst>
          </p:cNvPr>
          <p:cNvSpPr>
            <a:spLocks noGrp="1"/>
          </p:cNvSpPr>
          <p:nvPr>
            <p:ph type="ctrTitle"/>
          </p:nvPr>
        </p:nvSpPr>
        <p:spPr/>
        <p:txBody>
          <a:bodyPr/>
          <a:lstStyle/>
          <a:p>
            <a:r>
              <a:rPr lang="en-CA" err="1">
                <a:latin typeface="Myriad Pro"/>
              </a:rPr>
              <a:t>L’environnement</a:t>
            </a:r>
            <a:r>
              <a:rPr lang="en-CA">
                <a:latin typeface="Myriad Pro"/>
              </a:rPr>
              <a:t> légal de la mobilisation</a:t>
            </a:r>
          </a:p>
        </p:txBody>
      </p:sp>
      <p:sp>
        <p:nvSpPr>
          <p:cNvPr id="3" name="Sous-titre 2">
            <a:extLst>
              <a:ext uri="{FF2B5EF4-FFF2-40B4-BE49-F238E27FC236}">
                <a16:creationId xmlns:a16="http://schemas.microsoft.com/office/drawing/2014/main" id="{59A64D21-2DAA-3C88-DDBF-421B704A5A62}"/>
              </a:ext>
            </a:extLst>
          </p:cNvPr>
          <p:cNvSpPr>
            <a:spLocks noGrp="1"/>
          </p:cNvSpPr>
          <p:nvPr>
            <p:ph type="subTitle" idx="1"/>
          </p:nvPr>
        </p:nvSpPr>
        <p:spPr/>
        <p:txBody>
          <a:bodyPr vert="horz" lIns="91440" tIns="45720" rIns="91440" bIns="45720" rtlCol="0" anchor="t">
            <a:normAutofit/>
          </a:bodyPr>
          <a:lstStyle/>
          <a:p>
            <a:endParaRPr lang="en-CA"/>
          </a:p>
        </p:txBody>
      </p:sp>
      <p:sp>
        <p:nvSpPr>
          <p:cNvPr id="5" name="ZoneTexte 4">
            <a:extLst>
              <a:ext uri="{FF2B5EF4-FFF2-40B4-BE49-F238E27FC236}">
                <a16:creationId xmlns:a16="http://schemas.microsoft.com/office/drawing/2014/main" id="{D0BA4D04-801D-27AA-1D32-06CB1C98C918}"/>
              </a:ext>
            </a:extLst>
          </p:cNvPr>
          <p:cNvSpPr txBox="1"/>
          <p:nvPr/>
        </p:nvSpPr>
        <p:spPr>
          <a:xfrm>
            <a:off x="0" y="6477509"/>
            <a:ext cx="6305266" cy="369332"/>
          </a:xfrm>
          <a:prstGeom prst="rect">
            <a:avLst/>
          </a:prstGeom>
          <a:noFill/>
        </p:spPr>
        <p:txBody>
          <a:bodyPr wrap="square" lIns="91440" tIns="45720" rIns="91440" bIns="45720" anchor="t">
            <a:spAutoFit/>
          </a:bodyPr>
          <a:lstStyle/>
          <a:p>
            <a:endParaRPr lang="fr-CA" sz="1800">
              <a:solidFill>
                <a:schemeClr val="bg1"/>
              </a:solidFill>
              <a:cs typeface="Calibri"/>
            </a:endParaRPr>
          </a:p>
        </p:txBody>
      </p:sp>
    </p:spTree>
    <p:extLst>
      <p:ext uri="{BB962C8B-B14F-4D97-AF65-F5344CB8AC3E}">
        <p14:creationId xmlns:p14="http://schemas.microsoft.com/office/powerpoint/2010/main" val="2356583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1DF01-1165-3B71-0373-81F76DEC432D}"/>
              </a:ext>
            </a:extLst>
          </p:cNvPr>
          <p:cNvSpPr>
            <a:spLocks noGrp="1"/>
          </p:cNvSpPr>
          <p:nvPr>
            <p:ph type="title"/>
          </p:nvPr>
        </p:nvSpPr>
        <p:spPr/>
        <p:txBody>
          <a:bodyPr>
            <a:normAutofit/>
          </a:bodyPr>
          <a:lstStyle/>
          <a:p>
            <a:r>
              <a:rPr lang="fr-CA" sz="4000">
                <a:latin typeface="Myriad Pro"/>
              </a:rPr>
              <a:t>Répondants des réseaux de mobilisation</a:t>
            </a:r>
            <a:endParaRPr lang="fr-CA" sz="4000"/>
          </a:p>
        </p:txBody>
      </p:sp>
      <p:sp>
        <p:nvSpPr>
          <p:cNvPr id="3" name="Espace réservé du contenu 2">
            <a:extLst>
              <a:ext uri="{FF2B5EF4-FFF2-40B4-BE49-F238E27FC236}">
                <a16:creationId xmlns:a16="http://schemas.microsoft.com/office/drawing/2014/main" id="{2D636502-A3F2-BB43-4066-6DA108EA0A02}"/>
              </a:ext>
            </a:extLst>
          </p:cNvPr>
          <p:cNvSpPr>
            <a:spLocks noGrp="1"/>
          </p:cNvSpPr>
          <p:nvPr>
            <p:ph idx="1"/>
          </p:nvPr>
        </p:nvSpPr>
        <p:spPr>
          <a:xfrm>
            <a:off x="838200" y="1567320"/>
            <a:ext cx="10515600" cy="4609643"/>
          </a:xfrm>
        </p:spPr>
        <p:txBody>
          <a:bodyPr vert="horz" lIns="91440" tIns="45720" rIns="91440" bIns="45720" rtlCol="0" anchor="t">
            <a:normAutofit fontScale="92500" lnSpcReduction="10000"/>
          </a:bodyPr>
          <a:lstStyle/>
          <a:p>
            <a:r>
              <a:rPr lang="fr-CA" b="1">
                <a:latin typeface="Myriad Pro"/>
              </a:rPr>
              <a:t>Objectif : </a:t>
            </a:r>
            <a:r>
              <a:rPr lang="fr-CA" sz="2400">
                <a:latin typeface="Myriad Pro"/>
              </a:rPr>
              <a:t>s'assurer que le SPGQ soit prêt à se mobiliser et à s'activer dans toute les sections/régions lorsque la situation le commandera.</a:t>
            </a:r>
          </a:p>
          <a:p>
            <a:endParaRPr lang="fr-CA" sz="2400">
              <a:latin typeface="Myriad Pro"/>
            </a:endParaRPr>
          </a:p>
          <a:p>
            <a:r>
              <a:rPr lang="fr-CA" b="1">
                <a:latin typeface="Myriad Pro"/>
              </a:rPr>
              <a:t>Composition </a:t>
            </a:r>
            <a:r>
              <a:rPr lang="fr-CA">
                <a:latin typeface="Myriad Pro"/>
              </a:rPr>
              <a:t>:</a:t>
            </a:r>
            <a:endParaRPr lang="fr-CA"/>
          </a:p>
          <a:p>
            <a:pPr lvl="1"/>
            <a:r>
              <a:rPr lang="fr-CA">
                <a:latin typeface="Myriad Pro"/>
              </a:rPr>
              <a:t>Une personne pour chaque section et une ou des personnes répondantes substituts</a:t>
            </a:r>
          </a:p>
          <a:p>
            <a:pPr lvl="1"/>
            <a:endParaRPr lang="fr-CA">
              <a:latin typeface="Myriad Pro"/>
            </a:endParaRPr>
          </a:p>
          <a:p>
            <a:r>
              <a:rPr lang="fr-CA" b="1">
                <a:latin typeface="Myriad Pro"/>
              </a:rPr>
              <a:t>Mandat </a:t>
            </a:r>
            <a:r>
              <a:rPr lang="fr-CA">
                <a:latin typeface="Myriad Pro"/>
              </a:rPr>
              <a:t>:</a:t>
            </a:r>
          </a:p>
          <a:p>
            <a:pPr lvl="1"/>
            <a:r>
              <a:rPr lang="fr-CA">
                <a:latin typeface="Myriad Pro"/>
              </a:rPr>
              <a:t>En collaboration avec les représentants de section :</a:t>
            </a:r>
          </a:p>
          <a:p>
            <a:pPr lvl="2"/>
            <a:r>
              <a:rPr lang="fr-CA">
                <a:latin typeface="Myriad Pro"/>
              </a:rPr>
              <a:t>Accroître la mobilisation et la participation des membres de la section</a:t>
            </a:r>
          </a:p>
          <a:p>
            <a:pPr lvl="2"/>
            <a:r>
              <a:rPr lang="fr-CA">
                <a:latin typeface="Myriad Pro"/>
              </a:rPr>
              <a:t>Informer les membres des activités de mobilisation et d'actions possibles</a:t>
            </a:r>
          </a:p>
          <a:p>
            <a:pPr lvl="2"/>
            <a:r>
              <a:rPr lang="fr-CA">
                <a:latin typeface="Myriad Pro"/>
              </a:rPr>
              <a:t>Assurer la coordination locale des actions adoptées par les instances du SPGQ</a:t>
            </a:r>
          </a:p>
          <a:p>
            <a:pPr lvl="2"/>
            <a:r>
              <a:rPr lang="fr-CA">
                <a:latin typeface="Myriad Pro"/>
              </a:rPr>
              <a:t>Au besoin, collaborer aux services d'encadrement lors de manifestions diverses</a:t>
            </a:r>
          </a:p>
          <a:p>
            <a:pPr lvl="2"/>
            <a:endParaRPr lang="fr-CA">
              <a:latin typeface="Myriad Pro"/>
            </a:endParaRPr>
          </a:p>
        </p:txBody>
      </p:sp>
    </p:spTree>
    <p:extLst>
      <p:ext uri="{BB962C8B-B14F-4D97-AF65-F5344CB8AC3E}">
        <p14:creationId xmlns:p14="http://schemas.microsoft.com/office/powerpoint/2010/main" val="292733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09AA29C-F84C-968A-5303-A8914BE003BD}"/>
              </a:ext>
            </a:extLst>
          </p:cNvPr>
          <p:cNvPicPr>
            <a:picLocks noChangeAspect="1"/>
          </p:cNvPicPr>
          <p:nvPr/>
        </p:nvPicPr>
        <p:blipFill>
          <a:blip r:embed="rId3"/>
          <a:stretch>
            <a:fillRect/>
          </a:stretch>
        </p:blipFill>
        <p:spPr>
          <a:xfrm>
            <a:off x="1698207" y="3240500"/>
            <a:ext cx="8791194" cy="371888"/>
          </a:xfrm>
          <a:prstGeom prst="rect">
            <a:avLst/>
          </a:prstGeom>
        </p:spPr>
      </p:pic>
      <p:pic>
        <p:nvPicPr>
          <p:cNvPr id="2" name="Image 1">
            <a:extLst>
              <a:ext uri="{FF2B5EF4-FFF2-40B4-BE49-F238E27FC236}">
                <a16:creationId xmlns:a16="http://schemas.microsoft.com/office/drawing/2014/main" id="{0D6ADFA1-3BE5-68B8-3FDB-862D9AC00311}"/>
              </a:ext>
            </a:extLst>
          </p:cNvPr>
          <p:cNvPicPr>
            <a:picLocks noChangeAspect="1"/>
          </p:cNvPicPr>
          <p:nvPr/>
        </p:nvPicPr>
        <p:blipFill>
          <a:blip r:embed="rId4"/>
          <a:stretch>
            <a:fillRect/>
          </a:stretch>
        </p:blipFill>
        <p:spPr>
          <a:xfrm>
            <a:off x="7460862" y="660551"/>
            <a:ext cx="4401448" cy="5867579"/>
          </a:xfrm>
          <a:prstGeom prst="rect">
            <a:avLst/>
          </a:prstGeom>
        </p:spPr>
      </p:pic>
      <p:sp>
        <p:nvSpPr>
          <p:cNvPr id="3" name="ZoneTexte 2">
            <a:extLst>
              <a:ext uri="{FF2B5EF4-FFF2-40B4-BE49-F238E27FC236}">
                <a16:creationId xmlns:a16="http://schemas.microsoft.com/office/drawing/2014/main" id="{10A96112-962D-BBA8-6503-61B3EED6D7C8}"/>
              </a:ext>
            </a:extLst>
          </p:cNvPr>
          <p:cNvSpPr txBox="1"/>
          <p:nvPr/>
        </p:nvSpPr>
        <p:spPr>
          <a:xfrm>
            <a:off x="1091290" y="820572"/>
            <a:ext cx="6251274"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CA" sz="2400">
              <a:ea typeface="Calibri"/>
              <a:cs typeface="Calibri"/>
            </a:endParaRPr>
          </a:p>
          <a:p>
            <a:pPr marL="342900" indent="-342900">
              <a:buFont typeface="Arial"/>
              <a:buChar char="•"/>
            </a:pPr>
            <a:endParaRPr lang="fr-CA" sz="2400">
              <a:ea typeface="Calibri"/>
              <a:cs typeface="Calibri"/>
            </a:endParaRPr>
          </a:p>
          <a:p>
            <a:pPr marL="342900" indent="-342900">
              <a:buFont typeface="Arial,Sans-Serif"/>
              <a:buChar char="•"/>
            </a:pPr>
            <a:r>
              <a:rPr lang="fr-CA" sz="2800">
                <a:latin typeface="Myriad Pro"/>
                <a:ea typeface="Calibri"/>
                <a:cs typeface="Calibri"/>
              </a:rPr>
              <a:t>15 bonnes pratiques en mobilisation</a:t>
            </a:r>
            <a:endParaRPr lang="en-US" sz="2800">
              <a:latin typeface="Myriad Pro"/>
              <a:ea typeface="Calibri"/>
              <a:cs typeface="Calibri"/>
            </a:endParaRPr>
          </a:p>
          <a:p>
            <a:pPr marL="342900" indent="-342900">
              <a:buFont typeface="Arial,Sans-Serif"/>
              <a:buChar char="•"/>
            </a:pPr>
            <a:r>
              <a:rPr lang="fr-CA" sz="2800">
                <a:latin typeface="Myriad Pro"/>
                <a:ea typeface="Calibri"/>
                <a:cs typeface="Calibri"/>
              </a:rPr>
              <a:t>Réponses aux questions que nous recevons souvent</a:t>
            </a:r>
            <a:endParaRPr lang="en-US" sz="2800">
              <a:latin typeface="Myriad Pro"/>
              <a:ea typeface="Calibri"/>
              <a:cs typeface="Calibri"/>
            </a:endParaRPr>
          </a:p>
          <a:p>
            <a:pPr marL="342900" indent="-342900">
              <a:buFont typeface="Arial,Sans-Serif"/>
              <a:buChar char="•"/>
            </a:pPr>
            <a:r>
              <a:rPr lang="fr-CA" sz="2800">
                <a:latin typeface="Myriad Pro"/>
                <a:ea typeface="Calibri"/>
                <a:cs typeface="Calibri"/>
              </a:rPr>
              <a:t>Assemblée syndicale réussie</a:t>
            </a:r>
            <a:endParaRPr lang="en-US" sz="2800">
              <a:latin typeface="Myriad Pro"/>
              <a:ea typeface="Calibri"/>
              <a:cs typeface="Calibri"/>
            </a:endParaRPr>
          </a:p>
          <a:p>
            <a:pPr marL="342900" indent="-342900">
              <a:buFont typeface="Arial,Sans-Serif"/>
              <a:buChar char="•"/>
            </a:pPr>
            <a:r>
              <a:rPr lang="fr-CA" sz="2800">
                <a:latin typeface="Myriad Pro"/>
                <a:ea typeface="Calibri"/>
                <a:cs typeface="Calibri"/>
              </a:rPr>
              <a:t>Manifester au Québec : Huit mythes</a:t>
            </a:r>
            <a:endParaRPr lang="en-US" sz="2800">
              <a:latin typeface="Myriad Pro"/>
              <a:ea typeface="Calibri"/>
              <a:cs typeface="Calibri"/>
            </a:endParaRPr>
          </a:p>
          <a:p>
            <a:pPr marL="342900" indent="-342900">
              <a:buFont typeface="Arial,Sans-Serif"/>
              <a:buChar char="•"/>
            </a:pPr>
            <a:r>
              <a:rPr lang="fr-CA" sz="2800">
                <a:latin typeface="Myriad Pro"/>
                <a:ea typeface="Calibri"/>
                <a:cs typeface="Calibri"/>
              </a:rPr>
              <a:t>Petite histoire des luttes sociales et syndicales</a:t>
            </a:r>
          </a:p>
          <a:p>
            <a:pPr marL="342900" indent="-342900">
              <a:buFont typeface="Arial,Sans-Serif"/>
              <a:buChar char="•"/>
            </a:pPr>
            <a:endParaRPr lang="fr-CA" sz="2800">
              <a:ea typeface="Calibri"/>
              <a:cs typeface="Calibri"/>
            </a:endParaRPr>
          </a:p>
          <a:p>
            <a:r>
              <a:rPr lang="fr-CA" sz="2800">
                <a:ea typeface="Calibri"/>
                <a:cs typeface="Calibri"/>
              </a:rPr>
              <a:t>                                     </a:t>
            </a:r>
            <a:r>
              <a:rPr lang="fr-CA" sz="2000" i="1">
                <a:ea typeface="Calibri"/>
                <a:cs typeface="Calibri"/>
              </a:rPr>
              <a:t>Site SPGQ/Je suis délégué(e)</a:t>
            </a:r>
          </a:p>
          <a:p>
            <a:pPr marL="2628900" lvl="5" indent="-342900">
              <a:buFont typeface="Arial,Sans-Serif"/>
              <a:buChar char="•"/>
            </a:pPr>
            <a:endParaRPr lang="fr-CA" sz="2800">
              <a:ea typeface="Calibri"/>
              <a:cs typeface="Calibri"/>
            </a:endParaRPr>
          </a:p>
        </p:txBody>
      </p:sp>
    </p:spTree>
    <p:extLst>
      <p:ext uri="{BB962C8B-B14F-4D97-AF65-F5344CB8AC3E}">
        <p14:creationId xmlns:p14="http://schemas.microsoft.com/office/powerpoint/2010/main" val="256494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09AA29C-F84C-968A-5303-A8914BE003BD}"/>
              </a:ext>
            </a:extLst>
          </p:cNvPr>
          <p:cNvPicPr>
            <a:picLocks noChangeAspect="1"/>
          </p:cNvPicPr>
          <p:nvPr/>
        </p:nvPicPr>
        <p:blipFill>
          <a:blip r:embed="rId3"/>
          <a:stretch>
            <a:fillRect/>
          </a:stretch>
        </p:blipFill>
        <p:spPr>
          <a:xfrm>
            <a:off x="1698207" y="3240500"/>
            <a:ext cx="8791194" cy="371888"/>
          </a:xfrm>
          <a:prstGeom prst="rect">
            <a:avLst/>
          </a:prstGeom>
        </p:spPr>
      </p:pic>
      <p:sp>
        <p:nvSpPr>
          <p:cNvPr id="3" name="ZoneTexte 2">
            <a:extLst>
              <a:ext uri="{FF2B5EF4-FFF2-40B4-BE49-F238E27FC236}">
                <a16:creationId xmlns:a16="http://schemas.microsoft.com/office/drawing/2014/main" id="{10A96112-962D-BBA8-6503-61B3EED6D7C8}"/>
              </a:ext>
            </a:extLst>
          </p:cNvPr>
          <p:cNvSpPr txBox="1"/>
          <p:nvPr/>
        </p:nvSpPr>
        <p:spPr>
          <a:xfrm>
            <a:off x="1091290" y="820572"/>
            <a:ext cx="10758697" cy="5878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CA" sz="2400">
              <a:ea typeface="Calibri"/>
              <a:cs typeface="Calibri"/>
            </a:endParaRPr>
          </a:p>
          <a:p>
            <a:pPr marL="342900" indent="-342900">
              <a:buFont typeface="Arial"/>
              <a:buChar char="•"/>
            </a:pPr>
            <a:r>
              <a:rPr lang="fr-CA" sz="2400" b="1">
                <a:ea typeface="Calibri"/>
                <a:cs typeface="Calibri"/>
              </a:rPr>
              <a:t>                                                 Bonnes pratiques</a:t>
            </a:r>
            <a:endParaRPr lang="fr-CA" sz="2400">
              <a:ea typeface="Calibri"/>
              <a:cs typeface="Calibri"/>
            </a:endParaRPr>
          </a:p>
          <a:p>
            <a:pPr marL="457200" indent="-457200">
              <a:buAutoNum type="arabicPeriod"/>
            </a:pPr>
            <a:r>
              <a:rPr lang="fr-CA" sz="2000" i="1">
                <a:latin typeface="Myriad Pro"/>
                <a:ea typeface="Calibri"/>
                <a:cs typeface="Calibri"/>
              </a:rPr>
              <a:t> </a:t>
            </a:r>
            <a:r>
              <a:rPr lang="fr-CA" sz="2000" b="1" i="1">
                <a:latin typeface="Myriad Pro"/>
                <a:ea typeface="Calibri"/>
                <a:cs typeface="Calibri"/>
              </a:rPr>
              <a:t>Être mobilisé soi-même. </a:t>
            </a:r>
            <a:r>
              <a:rPr lang="fr-CA" sz="2000" i="1">
                <a:latin typeface="Myriad Pro"/>
                <a:ea typeface="Calibri"/>
                <a:cs typeface="Calibri"/>
              </a:rPr>
              <a:t>L'êtes-vous?</a:t>
            </a:r>
          </a:p>
          <a:p>
            <a:pPr marL="457200" indent="-457200">
              <a:buAutoNum type="arabicPeriod"/>
            </a:pPr>
            <a:r>
              <a:rPr lang="fr-CA" sz="2000" i="1">
                <a:latin typeface="Myriad Pro"/>
                <a:ea typeface="Calibri"/>
                <a:cs typeface="Calibri"/>
              </a:rPr>
              <a:t>Informer les membres de l'évolution de la négociation </a:t>
            </a:r>
          </a:p>
          <a:p>
            <a:pPr marL="457200" indent="-457200">
              <a:buFontTx/>
              <a:buAutoNum type="arabicPeriod"/>
            </a:pPr>
            <a:r>
              <a:rPr lang="fr-CA" sz="2000" i="1">
                <a:latin typeface="Myriad Pro"/>
                <a:ea typeface="Calibri"/>
                <a:cs typeface="Calibri"/>
              </a:rPr>
              <a:t>En toute circonstance prendre considération de la base de votre organisation (membres)</a:t>
            </a:r>
          </a:p>
          <a:p>
            <a:pPr marL="457200" indent="-457200">
              <a:buFontTx/>
              <a:buAutoNum type="arabicPeriod"/>
            </a:pPr>
            <a:r>
              <a:rPr lang="fr-CA" sz="2000" i="1">
                <a:latin typeface="Myriad Pro"/>
                <a:ea typeface="Calibri"/>
                <a:cs typeface="Calibri"/>
              </a:rPr>
              <a:t>Lors de la tenue d'assemblée, suivre la règle du 80-20</a:t>
            </a:r>
          </a:p>
          <a:p>
            <a:pPr marL="457200" indent="-457200">
              <a:buFontTx/>
              <a:buAutoNum type="arabicPeriod"/>
            </a:pPr>
            <a:r>
              <a:rPr lang="fr-CA" sz="2000" i="1">
                <a:latin typeface="Myriad Pro"/>
                <a:ea typeface="Calibri"/>
                <a:cs typeface="Calibri"/>
              </a:rPr>
              <a:t>Partager la tâche avec vos commettants: reconnaître le travail de vos alliés</a:t>
            </a:r>
          </a:p>
          <a:p>
            <a:pPr marL="457200" indent="-457200">
              <a:buFontTx/>
              <a:buAutoNum type="arabicPeriod"/>
            </a:pPr>
            <a:r>
              <a:rPr lang="fr-CA" sz="2000" b="1" i="1">
                <a:latin typeface="Myriad Pro"/>
                <a:ea typeface="Calibri"/>
                <a:cs typeface="Calibri"/>
              </a:rPr>
              <a:t>Soyez rassembleur</a:t>
            </a:r>
          </a:p>
          <a:p>
            <a:pPr marL="457200" indent="-457200">
              <a:buFontTx/>
              <a:buAutoNum type="arabicPeriod"/>
            </a:pPr>
            <a:r>
              <a:rPr lang="fr-CA" sz="2000" i="1">
                <a:latin typeface="Myriad Pro"/>
                <a:ea typeface="Calibri"/>
                <a:cs typeface="Calibri"/>
              </a:rPr>
              <a:t>Éviter les divisions internes (que fait-on avec la résistance)</a:t>
            </a:r>
          </a:p>
          <a:p>
            <a:pPr marL="457200" indent="-457200">
              <a:buFontTx/>
              <a:buAutoNum type="arabicPeriod"/>
            </a:pPr>
            <a:r>
              <a:rPr lang="fr-CA" sz="2000" i="1">
                <a:latin typeface="Myriad Pro"/>
                <a:ea typeface="Calibri"/>
                <a:cs typeface="Calibri"/>
              </a:rPr>
              <a:t>Pour faire avancer les choses, il faut s'activer soi-même</a:t>
            </a:r>
          </a:p>
          <a:p>
            <a:pPr marL="457200" indent="-457200">
              <a:buFontTx/>
              <a:buAutoNum type="arabicPeriod"/>
            </a:pPr>
            <a:r>
              <a:rPr lang="fr-CA" sz="2000" i="1">
                <a:latin typeface="Myriad Pro"/>
                <a:ea typeface="Calibri"/>
                <a:cs typeface="Calibri"/>
              </a:rPr>
              <a:t>Face à la peur, être convaincus de la justesse de la cause syndicale que vous défendez</a:t>
            </a:r>
          </a:p>
          <a:p>
            <a:pPr marL="457200" indent="-457200">
              <a:buFontTx/>
              <a:buAutoNum type="arabicPeriod"/>
            </a:pPr>
            <a:r>
              <a:rPr lang="fr-CA" sz="2000" i="1">
                <a:latin typeface="Myriad Pro"/>
                <a:ea typeface="Calibri"/>
                <a:cs typeface="Calibri"/>
              </a:rPr>
              <a:t>Allez au-devant et interpeller les membres pour les inciter à participer</a:t>
            </a:r>
          </a:p>
          <a:p>
            <a:pPr marL="457200" indent="-457200">
              <a:buFontTx/>
              <a:buAutoNum type="arabicPeriod"/>
            </a:pPr>
            <a:r>
              <a:rPr lang="fr-CA" sz="2000" i="1">
                <a:latin typeface="Myriad Pro"/>
                <a:ea typeface="Calibri"/>
                <a:cs typeface="Calibri"/>
              </a:rPr>
              <a:t>Planifier vos actions soigneusement</a:t>
            </a:r>
          </a:p>
          <a:p>
            <a:pPr marL="457200" indent="-457200">
              <a:buFontTx/>
              <a:buAutoNum type="arabicPeriod"/>
            </a:pPr>
            <a:r>
              <a:rPr lang="fr-CA" sz="2000" i="1">
                <a:latin typeface="Myriad Pro"/>
                <a:ea typeface="Calibri"/>
                <a:cs typeface="Calibri"/>
              </a:rPr>
              <a:t>Lors d'un événement X, insister auprès de membres pour qu'ils amènent au moins une autre personne avec eux</a:t>
            </a:r>
          </a:p>
          <a:p>
            <a:pPr marL="457200" indent="-457200">
              <a:buFontTx/>
              <a:buAutoNum type="arabicPeriod"/>
            </a:pPr>
            <a:r>
              <a:rPr lang="fr-CA" sz="2000" i="1">
                <a:latin typeface="Myriad Pro"/>
                <a:ea typeface="Calibri"/>
                <a:cs typeface="Calibri"/>
              </a:rPr>
              <a:t>Établir et/ou maintenir d'excellentes relations avec nos divers partenaires syndicaux</a:t>
            </a:r>
          </a:p>
          <a:p>
            <a:pPr marL="457200" indent="-457200">
              <a:buFontTx/>
              <a:buAutoNum type="arabicPeriod"/>
            </a:pPr>
            <a:endParaRPr lang="fr-CA" sz="2000" i="1">
              <a:ea typeface="Calibri"/>
              <a:cs typeface="Calibri"/>
            </a:endParaRPr>
          </a:p>
          <a:p>
            <a:pPr marL="2628900" lvl="5" indent="-342900">
              <a:buFont typeface="Arial,Sans-Serif"/>
              <a:buChar char="•"/>
            </a:pPr>
            <a:endParaRPr lang="fr-CA" sz="2800">
              <a:ea typeface="Calibri"/>
              <a:cs typeface="Calibri"/>
            </a:endParaRPr>
          </a:p>
        </p:txBody>
      </p:sp>
    </p:spTree>
    <p:extLst>
      <p:ext uri="{BB962C8B-B14F-4D97-AF65-F5344CB8AC3E}">
        <p14:creationId xmlns:p14="http://schemas.microsoft.com/office/powerpoint/2010/main" val="398508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1DF01-1165-3B71-0373-81F76DEC432D}"/>
              </a:ext>
            </a:extLst>
          </p:cNvPr>
          <p:cNvSpPr>
            <a:spLocks noGrp="1"/>
          </p:cNvSpPr>
          <p:nvPr>
            <p:ph type="title"/>
          </p:nvPr>
        </p:nvSpPr>
        <p:spPr/>
        <p:txBody>
          <a:bodyPr>
            <a:normAutofit/>
          </a:bodyPr>
          <a:lstStyle/>
          <a:p>
            <a:r>
              <a:rPr lang="fr-CA" sz="4000">
                <a:latin typeface="Myriad Pro"/>
              </a:rPr>
              <a:t>Les mots clés en mobilisation</a:t>
            </a:r>
            <a:endParaRPr lang="fr-CA" sz="4000"/>
          </a:p>
        </p:txBody>
      </p:sp>
      <p:sp>
        <p:nvSpPr>
          <p:cNvPr id="3" name="Espace réservé du contenu 2">
            <a:extLst>
              <a:ext uri="{FF2B5EF4-FFF2-40B4-BE49-F238E27FC236}">
                <a16:creationId xmlns:a16="http://schemas.microsoft.com/office/drawing/2014/main" id="{2D636502-A3F2-BB43-4066-6DA108EA0A02}"/>
              </a:ext>
            </a:extLst>
          </p:cNvPr>
          <p:cNvSpPr>
            <a:spLocks noGrp="1"/>
          </p:cNvSpPr>
          <p:nvPr>
            <p:ph idx="1"/>
          </p:nvPr>
        </p:nvSpPr>
        <p:spPr>
          <a:xfrm>
            <a:off x="838200" y="1567320"/>
            <a:ext cx="10515600" cy="4609643"/>
          </a:xfrm>
        </p:spPr>
        <p:txBody>
          <a:bodyPr vert="horz" lIns="91440" tIns="45720" rIns="91440" bIns="45720" rtlCol="0" anchor="t">
            <a:normAutofit/>
          </a:bodyPr>
          <a:lstStyle/>
          <a:p>
            <a:endParaRPr lang="fr-CA" sz="2400">
              <a:latin typeface="Myriad Pro"/>
            </a:endParaRPr>
          </a:p>
          <a:p>
            <a:r>
              <a:rPr lang="fr-CA" sz="3200">
                <a:latin typeface="Myriad Pro"/>
              </a:rPr>
              <a:t>Communication et information</a:t>
            </a:r>
          </a:p>
          <a:p>
            <a:r>
              <a:rPr lang="fr-CA" sz="3200">
                <a:latin typeface="Myriad Pro"/>
              </a:rPr>
              <a:t>Planification</a:t>
            </a:r>
          </a:p>
          <a:p>
            <a:r>
              <a:rPr lang="fr-CA" sz="3200">
                <a:latin typeface="Myriad Pro"/>
              </a:rPr>
              <a:t>Mobilisation </a:t>
            </a:r>
          </a:p>
          <a:p>
            <a:r>
              <a:rPr lang="fr-CA" sz="3200">
                <a:latin typeface="Myriad Pro"/>
              </a:rPr>
              <a:t>Action</a:t>
            </a:r>
          </a:p>
          <a:p>
            <a:endParaRPr lang="fr-CA" sz="3200">
              <a:latin typeface="Myriad Pro"/>
            </a:endParaRPr>
          </a:p>
          <a:p>
            <a:endParaRPr lang="fr-CA" sz="2400">
              <a:latin typeface="Myriad Pro"/>
            </a:endParaRPr>
          </a:p>
          <a:p>
            <a:endParaRPr lang="fr-CA" sz="2400">
              <a:latin typeface="Myriad Pro"/>
            </a:endParaRPr>
          </a:p>
          <a:p>
            <a:pPr lvl="2"/>
            <a:endParaRPr lang="fr-CA">
              <a:latin typeface="Myriad Pro"/>
            </a:endParaRPr>
          </a:p>
        </p:txBody>
      </p:sp>
    </p:spTree>
    <p:extLst>
      <p:ext uri="{BB962C8B-B14F-4D97-AF65-F5344CB8AC3E}">
        <p14:creationId xmlns:p14="http://schemas.microsoft.com/office/powerpoint/2010/main" val="78444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1DF01-1165-3B71-0373-81F76DEC432D}"/>
              </a:ext>
            </a:extLst>
          </p:cNvPr>
          <p:cNvSpPr>
            <a:spLocks noGrp="1"/>
          </p:cNvSpPr>
          <p:nvPr>
            <p:ph type="title"/>
          </p:nvPr>
        </p:nvSpPr>
        <p:spPr>
          <a:xfrm>
            <a:off x="838200" y="365125"/>
            <a:ext cx="10515600" cy="4283156"/>
          </a:xfrm>
        </p:spPr>
        <p:txBody>
          <a:bodyPr>
            <a:normAutofit/>
          </a:bodyPr>
          <a:lstStyle/>
          <a:p>
            <a:pPr algn="ctr"/>
            <a:r>
              <a:rPr lang="fr-CA" sz="5400">
                <a:latin typeface="Myriad Pro"/>
              </a:rPr>
              <a:t>Questions</a:t>
            </a:r>
            <a:endParaRPr lang="fr-CA" sz="5400"/>
          </a:p>
        </p:txBody>
      </p:sp>
      <p:sp>
        <p:nvSpPr>
          <p:cNvPr id="3" name="Espace réservé du contenu 2">
            <a:extLst>
              <a:ext uri="{FF2B5EF4-FFF2-40B4-BE49-F238E27FC236}">
                <a16:creationId xmlns:a16="http://schemas.microsoft.com/office/drawing/2014/main" id="{2D636502-A3F2-BB43-4066-6DA108EA0A02}"/>
              </a:ext>
            </a:extLst>
          </p:cNvPr>
          <p:cNvSpPr>
            <a:spLocks noGrp="1"/>
          </p:cNvSpPr>
          <p:nvPr>
            <p:ph idx="1"/>
          </p:nvPr>
        </p:nvSpPr>
        <p:spPr>
          <a:xfrm>
            <a:off x="838200" y="1567320"/>
            <a:ext cx="10515600" cy="4609643"/>
          </a:xfrm>
        </p:spPr>
        <p:txBody>
          <a:bodyPr vert="horz" lIns="91440" tIns="45720" rIns="91440" bIns="45720" rtlCol="0" anchor="t">
            <a:normAutofit/>
          </a:bodyPr>
          <a:lstStyle/>
          <a:p>
            <a:endParaRPr lang="fr-CA" sz="2400">
              <a:latin typeface="Myriad Pro"/>
            </a:endParaRPr>
          </a:p>
          <a:p>
            <a:endParaRPr lang="fr-CA" sz="3200">
              <a:latin typeface="Myriad Pro"/>
            </a:endParaRPr>
          </a:p>
          <a:p>
            <a:endParaRPr lang="fr-CA" sz="2400">
              <a:latin typeface="Myriad Pro"/>
            </a:endParaRPr>
          </a:p>
          <a:p>
            <a:pPr lvl="2"/>
            <a:endParaRPr lang="fr-CA">
              <a:latin typeface="Myriad Pro"/>
            </a:endParaRPr>
          </a:p>
        </p:txBody>
      </p:sp>
    </p:spTree>
    <p:extLst>
      <p:ext uri="{BB962C8B-B14F-4D97-AF65-F5344CB8AC3E}">
        <p14:creationId xmlns:p14="http://schemas.microsoft.com/office/powerpoint/2010/main" val="3915155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a:extLst>
              <a:ext uri="{FF2B5EF4-FFF2-40B4-BE49-F238E27FC236}">
                <a16:creationId xmlns:a16="http://schemas.microsoft.com/office/drawing/2014/main" id="{9943E788-A41E-B6B1-2D27-3C499F7E1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055" y="3019793"/>
            <a:ext cx="5690322" cy="848460"/>
          </a:xfrm>
          <a:prstGeom prst="rect">
            <a:avLst/>
          </a:prstGeom>
        </p:spPr>
      </p:pic>
    </p:spTree>
    <p:extLst>
      <p:ext uri="{BB962C8B-B14F-4D97-AF65-F5344CB8AC3E}">
        <p14:creationId xmlns:p14="http://schemas.microsoft.com/office/powerpoint/2010/main" val="144337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E4152F-3C1F-9DCB-FFD1-64CEA959F13A}"/>
              </a:ext>
            </a:extLst>
          </p:cNvPr>
          <p:cNvSpPr>
            <a:spLocks noGrp="1"/>
          </p:cNvSpPr>
          <p:nvPr>
            <p:ph type="title"/>
          </p:nvPr>
        </p:nvSpPr>
        <p:spPr/>
        <p:txBody>
          <a:bodyPr/>
          <a:lstStyle/>
          <a:p>
            <a:r>
              <a:rPr lang="fr-CA"/>
              <a:t>Environnement Légal</a:t>
            </a:r>
          </a:p>
        </p:txBody>
      </p:sp>
      <p:sp>
        <p:nvSpPr>
          <p:cNvPr id="3" name="Espace réservé du contenu 2">
            <a:extLst>
              <a:ext uri="{FF2B5EF4-FFF2-40B4-BE49-F238E27FC236}">
                <a16:creationId xmlns:a16="http://schemas.microsoft.com/office/drawing/2014/main" id="{37533728-C61F-914C-0062-FAEE04F0AF77}"/>
              </a:ext>
            </a:extLst>
          </p:cNvPr>
          <p:cNvSpPr>
            <a:spLocks noGrp="1"/>
          </p:cNvSpPr>
          <p:nvPr>
            <p:ph idx="1"/>
          </p:nvPr>
        </p:nvSpPr>
        <p:spPr/>
        <p:txBody>
          <a:bodyPr vert="horz" lIns="91440" tIns="45720" rIns="91440" bIns="45720" rtlCol="0" anchor="t">
            <a:normAutofit/>
          </a:bodyPr>
          <a:lstStyle/>
          <a:p>
            <a:r>
              <a:rPr lang="fr-CA">
                <a:latin typeface="Myriad Pro"/>
              </a:rPr>
              <a:t>Le droit de manifester s’appuie sur deux notions enchâssées dans nos lois:</a:t>
            </a:r>
          </a:p>
          <a:p>
            <a:pPr lvl="1"/>
            <a:r>
              <a:rPr lang="fr-CA" b="1">
                <a:latin typeface="Myriad Pro"/>
              </a:rPr>
              <a:t>La liberté d’expression</a:t>
            </a:r>
          </a:p>
          <a:p>
            <a:pPr lvl="1"/>
            <a:r>
              <a:rPr lang="fr-CA" b="1">
                <a:latin typeface="Myriad Pro"/>
              </a:rPr>
              <a:t>Le droit d’association</a:t>
            </a:r>
          </a:p>
          <a:p>
            <a:r>
              <a:rPr lang="fr-CA">
                <a:latin typeface="Myriad Pro"/>
              </a:rPr>
              <a:t>Cet environnement légal donne notamment aux membres d’une association syndicale une certaine immunité.</a:t>
            </a:r>
          </a:p>
          <a:p>
            <a:r>
              <a:rPr lang="fr-CA">
                <a:latin typeface="Myriad Pro"/>
              </a:rPr>
              <a:t>Quand on parle d’une « certaine immunité », il faut comprendre qu’elle a des limites.</a:t>
            </a:r>
          </a:p>
          <a:p>
            <a:endParaRPr lang="fr-CA"/>
          </a:p>
          <a:p>
            <a:endParaRPr lang="fr-CA"/>
          </a:p>
        </p:txBody>
      </p:sp>
    </p:spTree>
    <p:extLst>
      <p:ext uri="{BB962C8B-B14F-4D97-AF65-F5344CB8AC3E}">
        <p14:creationId xmlns:p14="http://schemas.microsoft.com/office/powerpoint/2010/main" val="401290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A46154-E68B-A4E4-7569-AC7C2C8260AA}"/>
              </a:ext>
            </a:extLst>
          </p:cNvPr>
          <p:cNvSpPr>
            <a:spLocks noGrp="1"/>
          </p:cNvSpPr>
          <p:nvPr>
            <p:ph type="title"/>
          </p:nvPr>
        </p:nvSpPr>
        <p:spPr/>
        <p:txBody>
          <a:bodyPr>
            <a:normAutofit/>
          </a:bodyPr>
          <a:lstStyle/>
          <a:p>
            <a:r>
              <a:rPr lang="fr-CA" sz="3600"/>
              <a:t>Liberté d’expression et droit d’association</a:t>
            </a:r>
          </a:p>
        </p:txBody>
      </p:sp>
      <p:sp>
        <p:nvSpPr>
          <p:cNvPr id="3" name="Espace réservé du contenu 2">
            <a:extLst>
              <a:ext uri="{FF2B5EF4-FFF2-40B4-BE49-F238E27FC236}">
                <a16:creationId xmlns:a16="http://schemas.microsoft.com/office/drawing/2014/main" id="{A17FF956-7614-2E0A-FD50-C5E281B822CF}"/>
              </a:ext>
            </a:extLst>
          </p:cNvPr>
          <p:cNvSpPr>
            <a:spLocks noGrp="1"/>
          </p:cNvSpPr>
          <p:nvPr>
            <p:ph idx="1"/>
          </p:nvPr>
        </p:nvSpPr>
        <p:spPr/>
        <p:txBody>
          <a:bodyPr vert="horz" lIns="91440" tIns="45720" rIns="91440" bIns="45720" rtlCol="0" anchor="t">
            <a:normAutofit/>
          </a:bodyPr>
          <a:lstStyle/>
          <a:p>
            <a:pPr fontAlgn="base"/>
            <a:r>
              <a:rPr lang="fr-CA" sz="2400">
                <a:latin typeface="Myriad Pro"/>
              </a:rPr>
              <a:t>La mobilisation en temps négociation jouit d’une certaine immunité et les tribunaux, au nom du droit d’association et de la liberté d’expression, ont donné raison aux syndicats notamment concernant de nombreux gestes touchant la propriété de l’employeur :</a:t>
            </a:r>
            <a:r>
              <a:rPr lang="en-US" sz="2400">
                <a:latin typeface="Myriad Pro"/>
              </a:rPr>
              <a:t>​	</a:t>
            </a:r>
          </a:p>
          <a:p>
            <a:pPr marL="800100" lvl="2" indent="-342900" fontAlgn="base"/>
            <a:r>
              <a:rPr lang="fr-CA">
                <a:latin typeface="Myriad Pro"/>
              </a:rPr>
              <a:t>L’apposition d’autocollants sur les casques fournis par l’employeur </a:t>
            </a:r>
            <a:r>
              <a:rPr lang="en-US">
                <a:latin typeface="Myriad Pro"/>
              </a:rPr>
              <a:t>​</a:t>
            </a:r>
            <a:endParaRPr lang="en-US">
              <a:latin typeface="Myriad Pro"/>
              <a:ea typeface="Calibri"/>
              <a:cs typeface="Calibri"/>
            </a:endParaRPr>
          </a:p>
          <a:p>
            <a:pPr marL="800100" lvl="2" indent="-342900" fontAlgn="base"/>
            <a:r>
              <a:rPr lang="fr-CA">
                <a:latin typeface="Myriad Pro"/>
              </a:rPr>
              <a:t>L’utilisation des ondes radio des policiers pour des revendications syndicales</a:t>
            </a:r>
            <a:r>
              <a:rPr lang="en-US">
                <a:latin typeface="Myriad Pro"/>
              </a:rPr>
              <a:t>​</a:t>
            </a:r>
            <a:endParaRPr lang="en-US">
              <a:latin typeface="Myriad Pro"/>
              <a:ea typeface="Calibri"/>
              <a:cs typeface="Calibri"/>
            </a:endParaRPr>
          </a:p>
          <a:p>
            <a:pPr marL="800100" lvl="2" indent="-342900" fontAlgn="base"/>
            <a:r>
              <a:rPr lang="fr-CA">
                <a:latin typeface="Myriad Pro"/>
              </a:rPr>
              <a:t>Le port de macaron sur l’uniforme de l’employeur</a:t>
            </a:r>
            <a:r>
              <a:rPr lang="en-US">
                <a:latin typeface="Myriad Pro"/>
              </a:rPr>
              <a:t>​</a:t>
            </a:r>
            <a:endParaRPr lang="en-US">
              <a:latin typeface="Myriad Pro"/>
              <a:ea typeface="Calibri"/>
              <a:cs typeface="Calibri"/>
            </a:endParaRPr>
          </a:p>
          <a:p>
            <a:pPr marL="800100" lvl="2" indent="-342900" fontAlgn="base"/>
            <a:r>
              <a:rPr lang="fr-CA">
                <a:latin typeface="Myriad Pro"/>
              </a:rPr>
              <a:t>Affiche posée sur la clôture, propriété de l’employeur</a:t>
            </a:r>
            <a:endParaRPr lang="fr-CA">
              <a:latin typeface="Myriad Pro"/>
              <a:ea typeface="Calibri"/>
              <a:cs typeface="Calibri"/>
            </a:endParaRPr>
          </a:p>
          <a:p>
            <a:pPr marL="800100" lvl="2" indent="-342900"/>
            <a:r>
              <a:rPr lang="fr-CA">
                <a:latin typeface="Myriad Pro"/>
                <a:ea typeface="Calibri"/>
                <a:cs typeface="Calibri"/>
              </a:rPr>
              <a:t>Signature électronique dans un courriel professionnel</a:t>
            </a:r>
          </a:p>
          <a:p>
            <a:pPr marL="457200" lvl="1" indent="0" fontAlgn="base">
              <a:buNone/>
            </a:pPr>
            <a:endParaRPr lang="fr-CA">
              <a:solidFill>
                <a:srgbClr val="000000"/>
              </a:solidFill>
              <a:latin typeface="Tw Cen MT" panose="020B0602020104020603" pitchFamily="34" charset="0"/>
            </a:endParaRPr>
          </a:p>
          <a:p>
            <a:pPr marL="457200" lvl="1" indent="0" fontAlgn="base">
              <a:buNone/>
            </a:pPr>
            <a:r>
              <a:rPr lang="fr-CA" sz="1800" b="0" i="1">
                <a:solidFill>
                  <a:srgbClr val="000000"/>
                </a:solidFill>
                <a:effectLst/>
                <a:latin typeface="Tw Cen MT"/>
              </a:rPr>
              <a:t>Syndicat des travailleuses et travailleurs de la poste c. Société canadienne des postes</a:t>
            </a:r>
            <a:endParaRPr lang="en-US" sz="1800" b="0" i="1">
              <a:solidFill>
                <a:srgbClr val="000000"/>
              </a:solidFill>
              <a:effectLst/>
              <a:latin typeface="Tw Cen MT"/>
            </a:endParaRPr>
          </a:p>
          <a:p>
            <a:endParaRPr lang="fr-CA"/>
          </a:p>
        </p:txBody>
      </p:sp>
    </p:spTree>
    <p:extLst>
      <p:ext uri="{BB962C8B-B14F-4D97-AF65-F5344CB8AC3E}">
        <p14:creationId xmlns:p14="http://schemas.microsoft.com/office/powerpoint/2010/main" val="377929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2924BC-2917-8F88-AB90-84B2320DEFC8}"/>
              </a:ext>
            </a:extLst>
          </p:cNvPr>
          <p:cNvSpPr>
            <a:spLocks noGrp="1"/>
          </p:cNvSpPr>
          <p:nvPr>
            <p:ph type="title"/>
          </p:nvPr>
        </p:nvSpPr>
        <p:spPr/>
        <p:txBody>
          <a:bodyPr/>
          <a:lstStyle/>
          <a:p>
            <a:pPr algn="ctr"/>
            <a:r>
              <a:rPr lang="fr-CA"/>
              <a:t>	Liberté d’expression et l’immunité : les limites  </a:t>
            </a:r>
          </a:p>
        </p:txBody>
      </p:sp>
      <p:sp>
        <p:nvSpPr>
          <p:cNvPr id="3" name="Espace réservé du contenu 2">
            <a:extLst>
              <a:ext uri="{FF2B5EF4-FFF2-40B4-BE49-F238E27FC236}">
                <a16:creationId xmlns:a16="http://schemas.microsoft.com/office/drawing/2014/main" id="{C03F7CF8-A247-0562-4EAC-A651CAFA8F08}"/>
              </a:ext>
            </a:extLst>
          </p:cNvPr>
          <p:cNvSpPr>
            <a:spLocks noGrp="1"/>
          </p:cNvSpPr>
          <p:nvPr>
            <p:ph idx="1"/>
          </p:nvPr>
        </p:nvSpPr>
        <p:spPr/>
        <p:txBody>
          <a:bodyPr vert="horz" lIns="91440" tIns="45720" rIns="91440" bIns="45720" rtlCol="0" anchor="t">
            <a:normAutofit lnSpcReduction="10000"/>
          </a:bodyPr>
          <a:lstStyle/>
          <a:p>
            <a:endParaRPr lang="fr-CA" sz="1800" b="0" i="0" u="none" strike="noStrike">
              <a:solidFill>
                <a:srgbClr val="000000"/>
              </a:solidFill>
              <a:effectLst/>
              <a:latin typeface="Tw Cen MT" panose="020B0602020104020603" pitchFamily="34" charset="0"/>
            </a:endParaRPr>
          </a:p>
          <a:p>
            <a:pPr algn="l" rtl="0" fontAlgn="base">
              <a:buFont typeface="Arial" panose="020B0604020202020204" pitchFamily="34" charset="0"/>
              <a:buChar char="•"/>
            </a:pPr>
            <a:r>
              <a:rPr lang="fr-CA" sz="2400" b="0" i="0" u="none" strike="noStrike">
                <a:solidFill>
                  <a:srgbClr val="000000"/>
                </a:solidFill>
                <a:effectLst/>
                <a:latin typeface="Myriad Pro"/>
              </a:rPr>
              <a:t>Cette ouverture à des limites. S’il était démontré que les moyens de pression tels que le courriel :</a:t>
            </a:r>
            <a:r>
              <a:rPr lang="en-US" sz="2400" b="0" i="0">
                <a:solidFill>
                  <a:srgbClr val="000000"/>
                </a:solidFill>
                <a:effectLst/>
                <a:latin typeface="Myriad Pro"/>
              </a:rPr>
              <a:t>​</a:t>
            </a:r>
          </a:p>
          <a:p>
            <a:pPr lvl="1" fontAlgn="base"/>
            <a:r>
              <a:rPr lang="fr-CA" b="0" i="0" u="none" strike="noStrike">
                <a:solidFill>
                  <a:srgbClr val="000000"/>
                </a:solidFill>
                <a:effectLst/>
                <a:latin typeface="Myriad Pro"/>
              </a:rPr>
              <a:t>porte atteinte à la réputation l’employeur </a:t>
            </a:r>
            <a:r>
              <a:rPr lang="en-US" b="0" i="0">
                <a:solidFill>
                  <a:srgbClr val="000000"/>
                </a:solidFill>
                <a:effectLst/>
                <a:latin typeface="Myriad Pro"/>
              </a:rPr>
              <a:t>​</a:t>
            </a:r>
          </a:p>
          <a:p>
            <a:pPr lvl="1" fontAlgn="base"/>
            <a:r>
              <a:rPr lang="fr-CA" b="0" i="0" u="none" strike="noStrike">
                <a:solidFill>
                  <a:srgbClr val="000000"/>
                </a:solidFill>
                <a:effectLst/>
                <a:latin typeface="Myriad Pro"/>
              </a:rPr>
              <a:t>s’exerce en dehors de la période de négociation  </a:t>
            </a:r>
            <a:r>
              <a:rPr lang="en-US" b="0" i="0">
                <a:solidFill>
                  <a:srgbClr val="000000"/>
                </a:solidFill>
                <a:effectLst/>
                <a:latin typeface="Myriad Pro"/>
              </a:rPr>
              <a:t>​</a:t>
            </a:r>
          </a:p>
          <a:p>
            <a:pPr lvl="1" fontAlgn="base"/>
            <a:r>
              <a:rPr lang="fr-CA">
                <a:solidFill>
                  <a:srgbClr val="000000"/>
                </a:solidFill>
                <a:latin typeface="Myriad Pro"/>
              </a:rPr>
              <a:t>que</a:t>
            </a:r>
            <a:r>
              <a:rPr lang="fr-CA" b="0" i="0" u="none" strike="noStrike">
                <a:solidFill>
                  <a:srgbClr val="000000"/>
                </a:solidFill>
                <a:effectLst/>
                <a:latin typeface="Myriad Pro"/>
              </a:rPr>
              <a:t> l’information n’est pas véridique </a:t>
            </a:r>
            <a:r>
              <a:rPr lang="en-US" b="0" i="0">
                <a:solidFill>
                  <a:srgbClr val="000000"/>
                </a:solidFill>
                <a:effectLst/>
                <a:latin typeface="Myriad Pro"/>
              </a:rPr>
              <a:t>​</a:t>
            </a:r>
          </a:p>
          <a:p>
            <a:pPr lvl="1" fontAlgn="base"/>
            <a:r>
              <a:rPr lang="fr-CA">
                <a:solidFill>
                  <a:srgbClr val="000000"/>
                </a:solidFill>
                <a:latin typeface="Myriad Pro"/>
              </a:rPr>
              <a:t>que</a:t>
            </a:r>
            <a:r>
              <a:rPr lang="fr-CA" b="0" i="0" u="none" strike="noStrike">
                <a:solidFill>
                  <a:srgbClr val="000000"/>
                </a:solidFill>
                <a:effectLst/>
                <a:latin typeface="Myriad Pro"/>
              </a:rPr>
              <a:t> le message n’est pas rédigé en </a:t>
            </a:r>
            <a:r>
              <a:rPr lang="fr-CA">
                <a:solidFill>
                  <a:srgbClr val="000000"/>
                </a:solidFill>
                <a:latin typeface="Myriad Pro"/>
              </a:rPr>
              <a:t>termes</a:t>
            </a:r>
            <a:r>
              <a:rPr lang="fr-CA" b="0" i="0" u="none" strike="noStrike">
                <a:solidFill>
                  <a:srgbClr val="000000"/>
                </a:solidFill>
                <a:effectLst/>
                <a:latin typeface="Myriad Pro"/>
              </a:rPr>
              <a:t> </a:t>
            </a:r>
            <a:r>
              <a:rPr lang="fr-CA">
                <a:solidFill>
                  <a:srgbClr val="000000"/>
                </a:solidFill>
                <a:latin typeface="Myriad Pro"/>
              </a:rPr>
              <a:t>corrects</a:t>
            </a:r>
            <a:r>
              <a:rPr lang="fr-CA" b="0" i="0" u="none" strike="noStrike">
                <a:solidFill>
                  <a:srgbClr val="000000"/>
                </a:solidFill>
                <a:effectLst/>
                <a:latin typeface="Myriad Pro"/>
              </a:rPr>
              <a:t> </a:t>
            </a:r>
            <a:r>
              <a:rPr lang="en-US" b="0" i="0">
                <a:solidFill>
                  <a:srgbClr val="000000"/>
                </a:solidFill>
                <a:effectLst/>
                <a:latin typeface="Myriad Pro"/>
              </a:rPr>
              <a:t>​</a:t>
            </a:r>
          </a:p>
          <a:p>
            <a:pPr lvl="1" fontAlgn="base"/>
            <a:r>
              <a:rPr lang="fr-CA">
                <a:solidFill>
                  <a:srgbClr val="000000"/>
                </a:solidFill>
                <a:latin typeface="Myriad Pro"/>
              </a:rPr>
              <a:t>que</a:t>
            </a:r>
            <a:r>
              <a:rPr lang="fr-CA" b="0" i="0" u="none" strike="noStrike">
                <a:solidFill>
                  <a:srgbClr val="000000"/>
                </a:solidFill>
                <a:effectLst/>
                <a:latin typeface="Myriad Pro"/>
              </a:rPr>
              <a:t> le message perturbe le travail </a:t>
            </a:r>
            <a:r>
              <a:rPr lang="en-US" b="0" i="0">
                <a:solidFill>
                  <a:srgbClr val="000000"/>
                </a:solidFill>
                <a:effectLst/>
                <a:latin typeface="Myriad Pro"/>
              </a:rPr>
              <a:t>​</a:t>
            </a:r>
          </a:p>
          <a:p>
            <a:pPr lvl="1" fontAlgn="base"/>
            <a:r>
              <a:rPr lang="fr-CA">
                <a:solidFill>
                  <a:srgbClr val="000000"/>
                </a:solidFill>
                <a:latin typeface="Myriad Pro"/>
              </a:rPr>
              <a:t>et</a:t>
            </a:r>
            <a:r>
              <a:rPr lang="fr-CA" b="0" i="0" u="none" strike="noStrike">
                <a:solidFill>
                  <a:srgbClr val="000000"/>
                </a:solidFill>
                <a:effectLst/>
                <a:latin typeface="Myriad Pro"/>
              </a:rPr>
              <a:t> qu’il ne mette pas en péril la gestion des affaires de l’employeur  </a:t>
            </a:r>
            <a:r>
              <a:rPr lang="en-US" b="0" i="0">
                <a:solidFill>
                  <a:srgbClr val="000000"/>
                </a:solidFill>
                <a:effectLst/>
                <a:latin typeface="Myriad Pro"/>
              </a:rPr>
              <a:t>​</a:t>
            </a:r>
          </a:p>
          <a:p>
            <a:pPr algn="l" rtl="0" fontAlgn="base"/>
            <a:r>
              <a:rPr lang="fr-CA" sz="2400" b="0" i="0" u="none" strike="noStrike">
                <a:solidFill>
                  <a:srgbClr val="000000"/>
                </a:solidFill>
                <a:effectLst/>
                <a:latin typeface="Myriad Pro"/>
              </a:rPr>
              <a:t>L’employeur pourrait être en droit d’agir pour faire cesser cette activité de mobilisation et de verser des avis disciplinaires aux personnes contrevenantes.</a:t>
            </a:r>
            <a:r>
              <a:rPr lang="fr-CA" sz="2400" b="0" i="0" u="none" strike="noStrike">
                <a:solidFill>
                  <a:srgbClr val="000000"/>
                </a:solidFill>
                <a:effectLst/>
                <a:latin typeface="Tw Cen MT"/>
              </a:rPr>
              <a:t>  </a:t>
            </a:r>
            <a:endParaRPr lang="en-US" sz="2400" b="0" i="0">
              <a:solidFill>
                <a:srgbClr val="000000"/>
              </a:solidFill>
              <a:effectLst/>
              <a:latin typeface="Tw Cen MT"/>
            </a:endParaRPr>
          </a:p>
          <a:p>
            <a:pPr marL="0" indent="0">
              <a:buNone/>
            </a:pPr>
            <a:endParaRPr lang="fr-CA"/>
          </a:p>
        </p:txBody>
      </p:sp>
    </p:spTree>
    <p:extLst>
      <p:ext uri="{BB962C8B-B14F-4D97-AF65-F5344CB8AC3E}">
        <p14:creationId xmlns:p14="http://schemas.microsoft.com/office/powerpoint/2010/main" val="261840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2924BC-2917-8F88-AB90-84B2320DEFC8}"/>
              </a:ext>
            </a:extLst>
          </p:cNvPr>
          <p:cNvSpPr>
            <a:spLocks noGrp="1"/>
          </p:cNvSpPr>
          <p:nvPr>
            <p:ph type="title"/>
          </p:nvPr>
        </p:nvSpPr>
        <p:spPr/>
        <p:txBody>
          <a:bodyPr/>
          <a:lstStyle/>
          <a:p>
            <a:pPr algn="ctr"/>
            <a:r>
              <a:rPr lang="fr-CA"/>
              <a:t>	Environnement légal</a:t>
            </a:r>
          </a:p>
        </p:txBody>
      </p:sp>
      <p:sp>
        <p:nvSpPr>
          <p:cNvPr id="3" name="Espace réservé du contenu 2">
            <a:extLst>
              <a:ext uri="{FF2B5EF4-FFF2-40B4-BE49-F238E27FC236}">
                <a16:creationId xmlns:a16="http://schemas.microsoft.com/office/drawing/2014/main" id="{C03F7CF8-A247-0562-4EAC-A651CAFA8F08}"/>
              </a:ext>
            </a:extLst>
          </p:cNvPr>
          <p:cNvSpPr>
            <a:spLocks noGrp="1"/>
          </p:cNvSpPr>
          <p:nvPr>
            <p:ph idx="1"/>
          </p:nvPr>
        </p:nvSpPr>
        <p:spPr/>
        <p:txBody>
          <a:bodyPr vert="horz" lIns="91440" tIns="45720" rIns="91440" bIns="45720" rtlCol="0" anchor="t">
            <a:normAutofit/>
          </a:bodyPr>
          <a:lstStyle/>
          <a:p>
            <a:endParaRPr lang="fr-CA" sz="1800" b="0" i="0" u="none" strike="noStrike">
              <a:solidFill>
                <a:srgbClr val="000000"/>
              </a:solidFill>
              <a:effectLst/>
              <a:latin typeface="Tw Cen MT" panose="020B0602020104020603" pitchFamily="34" charset="0"/>
            </a:endParaRPr>
          </a:p>
          <a:p>
            <a:pPr marL="0" indent="0">
              <a:buNone/>
            </a:pPr>
            <a:endParaRPr lang="fr-CA"/>
          </a:p>
          <a:p>
            <a:pPr algn="l" rtl="0" fontAlgn="base"/>
            <a:r>
              <a:rPr lang="fr-CA" b="0" i="0" u="none" strike="noStrike">
                <a:solidFill>
                  <a:srgbClr val="000000"/>
                </a:solidFill>
                <a:effectLst/>
                <a:latin typeface="Myriad Pro"/>
              </a:rPr>
              <a:t>Si des moyens de pression visant à utiliser les outils de l’employeur étaient envisagés lors de la prochaine ronde de négociation, il faudra s’assurer que :</a:t>
            </a:r>
            <a:r>
              <a:rPr lang="en-US" b="0" i="0">
                <a:solidFill>
                  <a:srgbClr val="000000"/>
                </a:solidFill>
                <a:effectLst/>
                <a:latin typeface="Myriad Pro"/>
              </a:rPr>
              <a:t>​</a:t>
            </a:r>
          </a:p>
          <a:p>
            <a:pPr lvl="1" fontAlgn="base"/>
            <a:r>
              <a:rPr lang="fr-CA" b="0" i="0" u="none" strike="noStrike">
                <a:solidFill>
                  <a:srgbClr val="000000"/>
                </a:solidFill>
                <a:effectLst/>
                <a:latin typeface="Myriad Pro"/>
              </a:rPr>
              <a:t>les informations véhiculées </a:t>
            </a:r>
            <a:r>
              <a:rPr lang="fr-CA">
                <a:solidFill>
                  <a:srgbClr val="000000"/>
                </a:solidFill>
                <a:latin typeface="Myriad Pro"/>
              </a:rPr>
              <a:t>sont</a:t>
            </a:r>
            <a:r>
              <a:rPr lang="fr-CA" b="0" i="0" u="none" strike="noStrike">
                <a:solidFill>
                  <a:srgbClr val="000000"/>
                </a:solidFill>
                <a:effectLst/>
                <a:latin typeface="Myriad Pro"/>
              </a:rPr>
              <a:t> véridiques</a:t>
            </a:r>
            <a:r>
              <a:rPr lang="en-US" b="0" i="0">
                <a:solidFill>
                  <a:srgbClr val="000000"/>
                </a:solidFill>
                <a:effectLst/>
                <a:latin typeface="Myriad Pro"/>
              </a:rPr>
              <a:t>​</a:t>
            </a:r>
          </a:p>
          <a:p>
            <a:pPr lvl="1" fontAlgn="base"/>
            <a:r>
              <a:rPr lang="fr-CA" b="0" i="0" u="none" strike="noStrike">
                <a:solidFill>
                  <a:srgbClr val="000000"/>
                </a:solidFill>
                <a:effectLst/>
                <a:latin typeface="Myriad Pro"/>
              </a:rPr>
              <a:t>le message est rédigé en termes corrects </a:t>
            </a:r>
            <a:r>
              <a:rPr lang="en-US" b="0" i="0">
                <a:solidFill>
                  <a:srgbClr val="000000"/>
                </a:solidFill>
                <a:effectLst/>
                <a:latin typeface="Myriad Pro"/>
              </a:rPr>
              <a:t>​</a:t>
            </a:r>
          </a:p>
          <a:p>
            <a:pPr lvl="1" fontAlgn="base"/>
            <a:r>
              <a:rPr lang="fr-CA" b="0" i="0" u="none" strike="noStrike">
                <a:solidFill>
                  <a:srgbClr val="000000"/>
                </a:solidFill>
                <a:effectLst/>
                <a:latin typeface="Myriad Pro"/>
              </a:rPr>
              <a:t>Le message ne perturbe pas le travail </a:t>
            </a:r>
            <a:r>
              <a:rPr lang="en-US" b="0" i="0">
                <a:solidFill>
                  <a:srgbClr val="000000"/>
                </a:solidFill>
                <a:effectLst/>
                <a:latin typeface="Myriad Pro"/>
              </a:rPr>
              <a:t>​</a:t>
            </a:r>
          </a:p>
          <a:p>
            <a:pPr lvl="1" fontAlgn="base"/>
            <a:r>
              <a:rPr lang="fr-CA" b="0" i="0" u="none" strike="noStrike">
                <a:solidFill>
                  <a:srgbClr val="000000"/>
                </a:solidFill>
                <a:effectLst/>
                <a:latin typeface="Myriad Pro"/>
              </a:rPr>
              <a:t>Le message ne mette pas en péril la gestion des affaires de l'employeur</a:t>
            </a:r>
            <a:endParaRPr lang="en-US" b="0" i="0">
              <a:solidFill>
                <a:srgbClr val="000000"/>
              </a:solidFill>
              <a:effectLst/>
              <a:latin typeface="Myriad Pro"/>
            </a:endParaRPr>
          </a:p>
          <a:p>
            <a:pPr marL="0" indent="0">
              <a:buNone/>
            </a:pPr>
            <a:endParaRPr lang="fr-CA"/>
          </a:p>
        </p:txBody>
      </p:sp>
    </p:spTree>
    <p:extLst>
      <p:ext uri="{BB962C8B-B14F-4D97-AF65-F5344CB8AC3E}">
        <p14:creationId xmlns:p14="http://schemas.microsoft.com/office/powerpoint/2010/main" val="66844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2924BC-2917-8F88-AB90-84B2320DEFC8}"/>
              </a:ext>
            </a:extLst>
          </p:cNvPr>
          <p:cNvSpPr>
            <a:spLocks noGrp="1"/>
          </p:cNvSpPr>
          <p:nvPr>
            <p:ph type="title"/>
          </p:nvPr>
        </p:nvSpPr>
        <p:spPr/>
        <p:txBody>
          <a:bodyPr/>
          <a:lstStyle/>
          <a:p>
            <a:pPr algn="ctr"/>
            <a:r>
              <a:rPr lang="fr-CA">
                <a:latin typeface="Myriad Pro"/>
              </a:rPr>
              <a:t>Assemblées syndicales</a:t>
            </a:r>
            <a:endParaRPr lang="fr-CA"/>
          </a:p>
        </p:txBody>
      </p:sp>
      <p:sp>
        <p:nvSpPr>
          <p:cNvPr id="3" name="Espace réservé du contenu 2">
            <a:extLst>
              <a:ext uri="{FF2B5EF4-FFF2-40B4-BE49-F238E27FC236}">
                <a16:creationId xmlns:a16="http://schemas.microsoft.com/office/drawing/2014/main" id="{C03F7CF8-A247-0562-4EAC-A651CAFA8F08}"/>
              </a:ext>
            </a:extLst>
          </p:cNvPr>
          <p:cNvSpPr>
            <a:spLocks noGrp="1"/>
          </p:cNvSpPr>
          <p:nvPr>
            <p:ph idx="1"/>
          </p:nvPr>
        </p:nvSpPr>
        <p:spPr/>
        <p:txBody>
          <a:bodyPr vert="horz" lIns="91440" tIns="45720" rIns="91440" bIns="45720" rtlCol="0" anchor="t">
            <a:normAutofit lnSpcReduction="10000"/>
          </a:bodyPr>
          <a:lstStyle/>
          <a:p>
            <a:pPr marL="0" indent="0">
              <a:buNone/>
            </a:pPr>
            <a:endParaRPr lang="fr-CA"/>
          </a:p>
          <a:p>
            <a:pPr algn="l" rtl="0" fontAlgn="base">
              <a:buFont typeface="Arial" panose="020B0604020202020204" pitchFamily="34" charset="0"/>
              <a:buChar char="•"/>
            </a:pPr>
            <a:r>
              <a:rPr lang="fr-CA" sz="2400" b="0" i="0" u="none" strike="noStrike">
                <a:solidFill>
                  <a:srgbClr val="000000"/>
                </a:solidFill>
                <a:effectLst/>
                <a:latin typeface="Myriad Pro"/>
              </a:rPr>
              <a:t>La tenue de réunions </a:t>
            </a:r>
            <a:r>
              <a:rPr lang="en-US" sz="2400" b="0" i="0">
                <a:solidFill>
                  <a:srgbClr val="000000"/>
                </a:solidFill>
                <a:effectLst/>
                <a:latin typeface="Myriad Pro"/>
              </a:rPr>
              <a:t>​</a:t>
            </a:r>
          </a:p>
          <a:p>
            <a:pPr fontAlgn="base"/>
            <a:r>
              <a:rPr lang="fr-CA" sz="2400">
                <a:solidFill>
                  <a:srgbClr val="000000"/>
                </a:solidFill>
                <a:latin typeface="Myriad Pro"/>
              </a:rPr>
              <a:t>C'est</a:t>
            </a:r>
            <a:r>
              <a:rPr lang="fr-CA" sz="2400" b="0" i="0" u="none" strike="noStrike">
                <a:solidFill>
                  <a:srgbClr val="000000"/>
                </a:solidFill>
                <a:effectLst/>
                <a:latin typeface="Myriad Pro"/>
              </a:rPr>
              <a:t> </a:t>
            </a:r>
            <a:r>
              <a:rPr lang="fr-CA" sz="2400">
                <a:solidFill>
                  <a:srgbClr val="000000"/>
                </a:solidFill>
                <a:latin typeface="Myriad Pro"/>
              </a:rPr>
              <a:t>généralement possible de tenir des</a:t>
            </a:r>
            <a:r>
              <a:rPr lang="fr-CA" sz="2400" b="0" i="0" u="none" strike="noStrike">
                <a:solidFill>
                  <a:srgbClr val="000000"/>
                </a:solidFill>
                <a:effectLst/>
                <a:latin typeface="Myriad Pro"/>
              </a:rPr>
              <a:t> réunions syndicales dans les locaux de l’employeur, mais le syndicat doit obtenir l’autorisation.</a:t>
            </a:r>
            <a:endParaRPr lang="en-US" sz="2400">
              <a:solidFill>
                <a:srgbClr val="000000"/>
              </a:solidFill>
              <a:latin typeface="Myriad Pro"/>
            </a:endParaRPr>
          </a:p>
          <a:p>
            <a:pPr>
              <a:buFont typeface="Arial,Sans-Serif" panose="020B0604020202020204" pitchFamily="34" charset="0"/>
            </a:pPr>
            <a:r>
              <a:rPr lang="fr-CA" sz="2200">
                <a:solidFill>
                  <a:srgbClr val="000000"/>
                </a:solidFill>
                <a:latin typeface="Myriad Pro"/>
              </a:rPr>
              <a:t>Le syndicat, peut afficher sur les tableaux installés par l’employeur:</a:t>
            </a:r>
            <a:endParaRPr lang="en-US" sz="2200">
              <a:solidFill>
                <a:srgbClr val="000000"/>
              </a:solidFill>
              <a:latin typeface="Myriad Pro"/>
            </a:endParaRPr>
          </a:p>
          <a:p>
            <a:pPr lvl="1">
              <a:buFont typeface="Arial,Sans-Serif" panose="020B0604020202020204" pitchFamily="34" charset="0"/>
            </a:pPr>
            <a:r>
              <a:rPr lang="fr-CA" sz="1900">
                <a:solidFill>
                  <a:srgbClr val="000000"/>
                </a:solidFill>
                <a:latin typeface="Myriad Pro"/>
              </a:rPr>
              <a:t>les avis de convocation d’une assemblée du syndicat </a:t>
            </a:r>
            <a:endParaRPr lang="en-US" sz="1900">
              <a:solidFill>
                <a:srgbClr val="000000"/>
              </a:solidFill>
              <a:latin typeface="Myriad Pro"/>
            </a:endParaRPr>
          </a:p>
          <a:p>
            <a:pPr lvl="1">
              <a:buFont typeface="Arial,Sans-Serif" panose="020B0604020202020204" pitchFamily="34" charset="0"/>
            </a:pPr>
            <a:r>
              <a:rPr lang="fr-CA" sz="1900">
                <a:solidFill>
                  <a:srgbClr val="000000"/>
                </a:solidFill>
                <a:latin typeface="Myriad Pro"/>
              </a:rPr>
              <a:t>les ordres du jour et les comptes rendus signés</a:t>
            </a:r>
            <a:endParaRPr lang="en-US" sz="1900">
              <a:solidFill>
                <a:srgbClr val="000000"/>
              </a:solidFill>
              <a:latin typeface="Myriad Pro"/>
            </a:endParaRPr>
          </a:p>
          <a:p>
            <a:pPr lvl="1">
              <a:buFont typeface="Arial,Sans-Serif" panose="020B0604020202020204" pitchFamily="34" charset="0"/>
            </a:pPr>
            <a:r>
              <a:rPr lang="fr-CA" sz="1900">
                <a:solidFill>
                  <a:srgbClr val="000000"/>
                </a:solidFill>
                <a:latin typeface="Myriad Pro"/>
              </a:rPr>
              <a:t>tout autre document de nature syndicale signé par une représentante ou par un représentant autorisé du syndicat à la condition qu’une copie soit remise à la ou au sous-ministre.</a:t>
            </a:r>
            <a:endParaRPr lang="fr-CA"/>
          </a:p>
          <a:p>
            <a:r>
              <a:rPr lang="fr-CA" sz="2400">
                <a:solidFill>
                  <a:srgbClr val="000000"/>
                </a:solidFill>
                <a:latin typeface="Myriad Pro"/>
              </a:rPr>
              <a:t>C'est généralement possible de convoquer les assemblées virtuelles avec le courriel et le Teams de l'employeur, mais nous n'avons pas les ententes dans toutes les unités d'accréditation</a:t>
            </a:r>
            <a:r>
              <a:rPr lang="fr-CA" sz="2400">
                <a:solidFill>
                  <a:srgbClr val="000000"/>
                </a:solidFill>
                <a:latin typeface="Tw Cen MT"/>
              </a:rPr>
              <a:t>.</a:t>
            </a:r>
          </a:p>
          <a:p>
            <a:pPr algn="l" rtl="0" fontAlgn="base">
              <a:buFont typeface="Arial" panose="020B0604020202020204" pitchFamily="34" charset="0"/>
              <a:buChar char="•"/>
            </a:pPr>
            <a:endParaRPr lang="fr-CA" sz="2400">
              <a:latin typeface="Tw Cen MT"/>
            </a:endParaRPr>
          </a:p>
        </p:txBody>
      </p:sp>
    </p:spTree>
    <p:extLst>
      <p:ext uri="{BB962C8B-B14F-4D97-AF65-F5344CB8AC3E}">
        <p14:creationId xmlns:p14="http://schemas.microsoft.com/office/powerpoint/2010/main" val="52224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2924BC-2917-8F88-AB90-84B2320DEFC8}"/>
              </a:ext>
            </a:extLst>
          </p:cNvPr>
          <p:cNvSpPr>
            <a:spLocks noGrp="1"/>
          </p:cNvSpPr>
          <p:nvPr>
            <p:ph type="title"/>
          </p:nvPr>
        </p:nvSpPr>
        <p:spPr/>
        <p:txBody>
          <a:bodyPr/>
          <a:lstStyle/>
          <a:p>
            <a:pPr algn="ctr"/>
            <a:r>
              <a:rPr lang="fr-CA">
                <a:latin typeface="Myriad Pro"/>
              </a:rPr>
              <a:t>Actions</a:t>
            </a:r>
            <a:endParaRPr lang="fr-FR"/>
          </a:p>
        </p:txBody>
      </p:sp>
      <p:sp>
        <p:nvSpPr>
          <p:cNvPr id="3" name="Espace réservé du contenu 2">
            <a:extLst>
              <a:ext uri="{FF2B5EF4-FFF2-40B4-BE49-F238E27FC236}">
                <a16:creationId xmlns:a16="http://schemas.microsoft.com/office/drawing/2014/main" id="{C03F7CF8-A247-0562-4EAC-A651CAFA8F08}"/>
              </a:ext>
            </a:extLst>
          </p:cNvPr>
          <p:cNvSpPr>
            <a:spLocks noGrp="1"/>
          </p:cNvSpPr>
          <p:nvPr>
            <p:ph idx="1"/>
          </p:nvPr>
        </p:nvSpPr>
        <p:spPr/>
        <p:txBody>
          <a:bodyPr vert="horz" lIns="91440" tIns="45720" rIns="91440" bIns="45720" rtlCol="0" anchor="t">
            <a:normAutofit/>
          </a:bodyPr>
          <a:lstStyle/>
          <a:p>
            <a:pPr marL="0" indent="0">
              <a:buNone/>
            </a:pPr>
            <a:endParaRPr lang="fr-CA"/>
          </a:p>
          <a:p>
            <a:pPr fontAlgn="base"/>
            <a:r>
              <a:rPr lang="fr-CA" sz="2400" b="0" i="0" u="none" strike="noStrike">
                <a:solidFill>
                  <a:srgbClr val="000000"/>
                </a:solidFill>
                <a:effectLst/>
                <a:latin typeface="Myriad Pro"/>
              </a:rPr>
              <a:t>La </a:t>
            </a:r>
            <a:r>
              <a:rPr lang="fr-CA" sz="2400" b="1">
                <a:solidFill>
                  <a:srgbClr val="000000"/>
                </a:solidFill>
                <a:latin typeface="Myriad Pro"/>
              </a:rPr>
              <a:t>grève légale</a:t>
            </a:r>
            <a:r>
              <a:rPr lang="fr-CA" sz="2400">
                <a:solidFill>
                  <a:srgbClr val="000000"/>
                </a:solidFill>
                <a:latin typeface="Myriad Pro"/>
              </a:rPr>
              <a:t> est une action concertée pour ralentir la prestation des services qui respecte certaines conditions, notamment l'acquisition d'un droit de grève et l'envoi d'un avis de grève dans les délais prévus par la loi.</a:t>
            </a:r>
            <a:endParaRPr lang="en-US" sz="2400" b="0" i="0">
              <a:solidFill>
                <a:srgbClr val="000000"/>
              </a:solidFill>
              <a:effectLst/>
              <a:latin typeface="Myriad Pro"/>
            </a:endParaRPr>
          </a:p>
          <a:p>
            <a:r>
              <a:rPr lang="fr-CA" sz="2400">
                <a:solidFill>
                  <a:srgbClr val="000000"/>
                </a:solidFill>
                <a:latin typeface="Myriad Pro"/>
              </a:rPr>
              <a:t>La règle générale est que toute autre action concertée pour ralentir la prestation des services est illégale.</a:t>
            </a:r>
            <a:endParaRPr lang="en-US" sz="2400">
              <a:solidFill>
                <a:srgbClr val="000000"/>
              </a:solidFill>
              <a:latin typeface="Myriad Pro"/>
            </a:endParaRPr>
          </a:p>
          <a:p>
            <a:r>
              <a:rPr lang="fr-CA" sz="2400">
                <a:solidFill>
                  <a:srgbClr val="000000"/>
                </a:solidFill>
                <a:latin typeface="Myriad Pro"/>
              </a:rPr>
              <a:t>Toutefois, certaines actions, comme la prise systématique de la pause conventionnée n'est pas illégale, même si le résultat de celle-ci peut être un ralentissement de la prestation des services.</a:t>
            </a:r>
          </a:p>
          <a:p>
            <a:r>
              <a:rPr lang="fr-CA" sz="2400">
                <a:latin typeface="Myriad Pro"/>
              </a:rPr>
              <a:t>Avez-vous d'autres idées?</a:t>
            </a:r>
          </a:p>
          <a:p>
            <a:pPr fontAlgn="base"/>
            <a:endParaRPr lang="fr-CA" sz="2400">
              <a:latin typeface="Tw Cen MT"/>
            </a:endParaRPr>
          </a:p>
        </p:txBody>
      </p:sp>
    </p:spTree>
    <p:extLst>
      <p:ext uri="{BB962C8B-B14F-4D97-AF65-F5344CB8AC3E}">
        <p14:creationId xmlns:p14="http://schemas.microsoft.com/office/powerpoint/2010/main" val="4163593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PGQ version 6.pptx" id="{CF7780F5-7033-4321-9766-2505AF8D7A5A}" vid="{513BBA71-826D-46D6-A57D-C7870DF3E17A}"/>
    </a:ext>
  </a:extLst>
</a:theme>
</file>

<file path=ppt/theme/theme2.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PGQ version 6.pptx" id="{CF7780F5-7033-4321-9766-2505AF8D7A5A}" vid="{53534341-A1E3-464B-BCE8-A8BDDB9FA521}"/>
    </a:ext>
  </a:extLst>
</a:theme>
</file>

<file path=ppt/theme/theme3.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PGQ version 6.pptx" id="{CF7780F5-7033-4321-9766-2505AF8D7A5A}" vid="{9C50FE1F-9FE7-4766-B364-442F8085A56B}"/>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PGQ version 6.pptx" id="{CF7780F5-7033-4321-9766-2505AF8D7A5A}" vid="{D8B55EDE-795B-48BC-A615-22910E5946AB}"/>
    </a:ext>
  </a:extLst>
</a:theme>
</file>

<file path=ppt/theme/theme5.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PGQ version 6.pptx" id="{CF7780F5-7033-4321-9766-2505AF8D7A5A}" vid="{3870E345-8162-4EEA-B59D-25534A27BA9A}"/>
    </a:ext>
  </a:extLst>
</a:theme>
</file>

<file path=ppt/theme/theme6.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05055C63FAB748A189F12C2D1FA056" ma:contentTypeVersion="18" ma:contentTypeDescription="Crée un document." ma:contentTypeScope="" ma:versionID="9b3cd4050ce9c5da4997d2bf3151c428">
  <xsd:schema xmlns:xsd="http://www.w3.org/2001/XMLSchema" xmlns:xs="http://www.w3.org/2001/XMLSchema" xmlns:p="http://schemas.microsoft.com/office/2006/metadata/properties" xmlns:ns2="092f552f-70b2-4299-9b40-5554eb34d623" xmlns:ns3="2856cd58-e128-4169-8c81-d073e1c30a61" targetNamespace="http://schemas.microsoft.com/office/2006/metadata/properties" ma:root="true" ma:fieldsID="bb371f402c67616e7a4b524b8035f805" ns2:_="" ns3:_="">
    <xsd:import namespace="092f552f-70b2-4299-9b40-5554eb34d623"/>
    <xsd:import namespace="2856cd58-e128-4169-8c81-d073e1c30a6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Pr_x00e9_cisionssurlecontenu"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f552f-70b2-4299-9b40-5554eb34d6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r_x00e9_cisionssurlecontenu" ma:index="12" nillable="true" ma:displayName="Précisions sur le contenu" ma:format="Dropdown" ma:internalName="Pr_x00e9_cisionssurlecontenu">
      <xsd:simpleType>
        <xsd:restriction base="dms:Text">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13e85953-b66f-4c1e-bf5f-0800326d7f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56cd58-e128-4169-8c81-d073e1c30a61"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cb242503-66dd-4068-884f-315426841e62}" ma:internalName="TaxCatchAll" ma:showField="CatchAllData" ma:web="2856cd58-e128-4169-8c81-d073e1c30a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856cd58-e128-4169-8c81-d073e1c30a61" xsi:nil="true"/>
    <lcf76f155ced4ddcb4097134ff3c332f xmlns="092f552f-70b2-4299-9b40-5554eb34d623">
      <Terms xmlns="http://schemas.microsoft.com/office/infopath/2007/PartnerControls"/>
    </lcf76f155ced4ddcb4097134ff3c332f>
    <Pr_x00e9_cisionssurlecontenu xmlns="092f552f-70b2-4299-9b40-5554eb34d623" xsi:nil="true"/>
    <SharedWithUsers xmlns="2856cd58-e128-4169-8c81-d073e1c30a61">
      <UserInfo>
        <DisplayName>Nathalie Côté</DisplayName>
        <AccountId>16</AccountId>
        <AccountType/>
      </UserInfo>
      <UserInfo>
        <DisplayName>Christopher Plourde</DisplayName>
        <AccountId>153</AccountId>
        <AccountType/>
      </UserInfo>
      <UserInfo>
        <DisplayName>Lydia Martel</DisplayName>
        <AccountId>14</AccountId>
        <AccountType/>
      </UserInfo>
      <UserInfo>
        <DisplayName>Michael Andriantsoavina</DisplayName>
        <AccountId>11</AccountId>
        <AccountType/>
      </UserInfo>
      <UserInfo>
        <DisplayName>Isabelle Albernhe</DisplayName>
        <AccountId>165</AccountId>
        <AccountType/>
      </UserInfo>
    </SharedWithUsers>
  </documentManagement>
</p:properties>
</file>

<file path=customXml/itemProps1.xml><?xml version="1.0" encoding="utf-8"?>
<ds:datastoreItem xmlns:ds="http://schemas.openxmlformats.org/officeDocument/2006/customXml" ds:itemID="{FB66A7C7-1482-45D1-B95C-913DAC01709A}">
  <ds:schemaRefs>
    <ds:schemaRef ds:uri="092f552f-70b2-4299-9b40-5554eb34d623"/>
    <ds:schemaRef ds:uri="2856cd58-e128-4169-8c81-d073e1c30a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B34CFF3-6077-4CF9-8350-52A70E82844A}">
  <ds:schemaRefs>
    <ds:schemaRef ds:uri="http://schemas.microsoft.com/sharepoint/v3/contenttype/forms"/>
  </ds:schemaRefs>
</ds:datastoreItem>
</file>

<file path=customXml/itemProps3.xml><?xml version="1.0" encoding="utf-8"?>
<ds:datastoreItem xmlns:ds="http://schemas.openxmlformats.org/officeDocument/2006/customXml" ds:itemID="{7A0E0AE4-6ED4-4DC7-937C-2B6543B3AF15}">
  <ds:schemaRefs>
    <ds:schemaRef ds:uri="092f552f-70b2-4299-9b40-5554eb34d623"/>
    <ds:schemaRef ds:uri="2856cd58-e128-4169-8c81-d073e1c30a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SPGQ version 6</Template>
  <TotalTime>0</TotalTime>
  <Words>3571</Words>
  <Application>Microsoft Office PowerPoint</Application>
  <PresentationFormat>Grand écran</PresentationFormat>
  <Paragraphs>420</Paragraphs>
  <Slides>35</Slides>
  <Notes>34</Notes>
  <HiddenSlides>0</HiddenSlides>
  <MMClips>0</MMClips>
  <ScaleCrop>false</ScaleCrop>
  <HeadingPairs>
    <vt:vector size="6" baseType="variant">
      <vt:variant>
        <vt:lpstr>Polices utilisées</vt:lpstr>
      </vt:variant>
      <vt:variant>
        <vt:i4>7</vt:i4>
      </vt:variant>
      <vt:variant>
        <vt:lpstr>Thème</vt:lpstr>
      </vt:variant>
      <vt:variant>
        <vt:i4>6</vt:i4>
      </vt:variant>
      <vt:variant>
        <vt:lpstr>Titres des diapositives</vt:lpstr>
      </vt:variant>
      <vt:variant>
        <vt:i4>35</vt:i4>
      </vt:variant>
    </vt:vector>
  </HeadingPairs>
  <TitlesOfParts>
    <vt:vector size="48" baseType="lpstr">
      <vt:lpstr>Arial</vt:lpstr>
      <vt:lpstr>Arial,Sans-Serif</vt:lpstr>
      <vt:lpstr>Calibri</vt:lpstr>
      <vt:lpstr>Calibri Light</vt:lpstr>
      <vt:lpstr>Constantia</vt:lpstr>
      <vt:lpstr>Myriad Pro</vt:lpstr>
      <vt:lpstr>Tw Cen MT</vt:lpstr>
      <vt:lpstr>Thème Office</vt:lpstr>
      <vt:lpstr>3_Conception personnalisée</vt:lpstr>
      <vt:lpstr>2_Conception personnalisée</vt:lpstr>
      <vt:lpstr>Conception personnalisée</vt:lpstr>
      <vt:lpstr>1_Conception personnalisée</vt:lpstr>
      <vt:lpstr>Ronds dans l’eau</vt:lpstr>
      <vt:lpstr>Forum sur la mobilisation</vt:lpstr>
      <vt:lpstr>L’ordre du jour 5 octobre</vt:lpstr>
      <vt:lpstr>L’environnement légal de la mobilisation</vt:lpstr>
      <vt:lpstr>Environnement Légal</vt:lpstr>
      <vt:lpstr>Liberté d’expression et droit d’association</vt:lpstr>
      <vt:lpstr> Liberté d’expression et l’immunité : les limites  </vt:lpstr>
      <vt:lpstr> Environnement légal</vt:lpstr>
      <vt:lpstr>Assemblées syndicales</vt:lpstr>
      <vt:lpstr>Actions</vt:lpstr>
      <vt:lpstr>Les services essentiels</vt:lpstr>
      <vt:lpstr>Stratégie globale intégré d'actions et de mobilisation</vt:lpstr>
      <vt:lpstr>Stratégie globale intégrée d’actions et de mobilisation </vt:lpstr>
      <vt:lpstr>Stratégie globale intégrée de mobilisation </vt:lpstr>
      <vt:lpstr>Exercice 2</vt:lpstr>
      <vt:lpstr> Activités de mobilisation  </vt:lpstr>
      <vt:lpstr>Les moyens de pression légers (pression symbolique)</vt:lpstr>
      <vt:lpstr>Moyens de pression moyens  (pressions économiques non coercitives)</vt:lpstr>
      <vt:lpstr>Les moyens de pression lourds (contrainte économique)</vt:lpstr>
      <vt:lpstr>La grève : moyen ultime</vt:lpstr>
      <vt:lpstr>La grève : moyen ultime</vt:lpstr>
      <vt:lpstr>Manifestation</vt:lpstr>
      <vt:lpstr>Retour sur la manifestation</vt:lpstr>
      <vt:lpstr>L'organisation et la gestion d'une ligne de piquetage</vt:lpstr>
      <vt:lpstr>Les piquets de grève ou les piquets de visibilité ?</vt:lpstr>
      <vt:lpstr>Le piquetage</vt:lpstr>
      <vt:lpstr>Organisation des piquets</vt:lpstr>
      <vt:lpstr>Les outils du SPGQ en matière de mobilisation</vt:lpstr>
      <vt:lpstr>Les outils du SPGQ en matière de mobilisation</vt:lpstr>
      <vt:lpstr>Comité d'action et de mobilisation</vt:lpstr>
      <vt:lpstr>Répondants des réseaux de mobilisation</vt:lpstr>
      <vt:lpstr>Présentation PowerPoint</vt:lpstr>
      <vt:lpstr>Présentation PowerPoint</vt:lpstr>
      <vt:lpstr>Les mots clés en mobilisation</vt:lpstr>
      <vt:lpstr>Questions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2</dc:title>
  <dc:creator>Shirley Coderre</dc:creator>
  <cp:lastModifiedBy>Shirley Coderre</cp:lastModifiedBy>
  <cp:revision>1</cp:revision>
  <dcterms:created xsi:type="dcterms:W3CDTF">2023-09-17T17:44:16Z</dcterms:created>
  <dcterms:modified xsi:type="dcterms:W3CDTF">2023-10-03T13:26:06Z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0x0101001C05055C63FAB748A189F12C2D1FA056</vt:lpwstr>
  </property>
  <property fmtid="{D5CDD505-2E9C-101B-9397-08002B2CF9AE}" pid="3" name="MediaServiceImageTags">
    <vt:lpwstr/>
  </property>
  <property fmtid="{D5CDD505-2E9C-101B-9397-08002B2CF9AE}" pid="4" name="MSIP_Label_58410ad2-fadb-41c6-8d19-4124c5260b75_Enabled">
    <vt:lpwstr>true</vt:lpwstr>
  </property>
  <property fmtid="{D5CDD505-2E9C-101B-9397-08002B2CF9AE}" pid="5" name="MSIP_Label_58410ad2-fadb-41c6-8d19-4124c5260b75_SetDate">
    <vt:lpwstr>2023-08-21T12:24:59Z</vt:lpwstr>
  </property>
  <property fmtid="{D5CDD505-2E9C-101B-9397-08002B2CF9AE}" pid="6" name="MSIP_Label_58410ad2-fadb-41c6-8d19-4124c5260b75_Method">
    <vt:lpwstr>Standard</vt:lpwstr>
  </property>
  <property fmtid="{D5CDD505-2E9C-101B-9397-08002B2CF9AE}" pid="7" name="MSIP_Label_58410ad2-fadb-41c6-8d19-4124c5260b75_Name">
    <vt:lpwstr>defa4170-0d19-0005-0004-bc88714345d2</vt:lpwstr>
  </property>
  <property fmtid="{D5CDD505-2E9C-101B-9397-08002B2CF9AE}" pid="8" name="MSIP_Label_58410ad2-fadb-41c6-8d19-4124c5260b75_SiteId">
    <vt:lpwstr>d18b1d8f-6e66-45dd-ae4f-130d658bb9ec</vt:lpwstr>
  </property>
  <property fmtid="{D5CDD505-2E9C-101B-9397-08002B2CF9AE}" pid="9" name="MSIP_Label_58410ad2-fadb-41c6-8d19-4124c5260b75_ActionId">
    <vt:lpwstr>3cd63cc1-4898-4cfe-8eea-cc1e36a78362</vt:lpwstr>
  </property>
  <property fmtid="{D5CDD505-2E9C-101B-9397-08002B2CF9AE}" pid="10" name="MSIP_Label_58410ad2-fadb-41c6-8d19-4124c5260b75_ContentBits">
    <vt:lpwstr>0</vt:lpwstr>
  </property>
</Properties>
</file>