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71" r:id="rId5"/>
    <p:sldId id="258" r:id="rId6"/>
    <p:sldId id="267" r:id="rId7"/>
    <p:sldId id="272" r:id="rId8"/>
    <p:sldId id="268" r:id="rId9"/>
    <p:sldId id="273" r:id="rId10"/>
    <p:sldId id="259" r:id="rId11"/>
    <p:sldId id="260" r:id="rId12"/>
    <p:sldId id="261" r:id="rId13"/>
    <p:sldId id="274" r:id="rId14"/>
    <p:sldId id="26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79741-4287-4236-8FE1-A86131035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93D447-A15A-475B-A304-863EC3FD3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863F2E-6013-46D4-B09A-E3EE03FC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A9E55A-1DCE-4728-902C-E08E0947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7C1362-9067-41CD-B784-21268AFA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24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471E0-77AB-4227-9CAD-106902474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357FBD-2C88-4C10-8C8A-F12FA864E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2B2C65-56DA-4167-8A51-6D3AC715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5BAF64-8B68-4137-B0C5-9F5DB881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84022D-5B6E-4A01-A241-7337C78C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883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1F7D2A-2208-460C-8147-F3A83F4C9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E8ED8F-EDFE-4400-9627-81BBD139C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B943C4-10D4-49C6-B7CD-28B24F7B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71BFE3-5298-48E1-AEEF-EADE0518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6F689D-D0FA-43D8-B3B0-A72D6493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271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CDA10-47F0-4F26-B195-FED0510E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FF2969-9794-4F1F-915D-706BAE60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3F802A-69D1-4017-9C4C-6F3DF62B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1A3012-7393-401F-8B3B-201D29E4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4231C-9D25-4331-8C75-C13201CC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764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D4D33-7AEA-4656-9744-7C34E65BA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13F73D-B6DF-40B9-8EFE-CFB60EDB1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C26E37-71D3-468C-982F-9AC560FD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F89E7-8F7D-4B35-8562-EA4D0041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712AFC-B037-40F9-9AC7-08AFC26A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246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0405C4-2A4C-493B-BEDB-1A00E890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81AB7B-454E-4F24-BF87-56E8FB6EF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B15FDE-A8CE-4BA4-A508-38815E1B2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EFD483-D50F-4EC8-9CE7-DED860BA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D4AA0E-D501-4AAF-91FB-E458D331F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7CC214-B3F8-4983-98FE-938CEF3B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050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0AE1C-9E1C-4139-829D-4EBFA6ED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A1D864-7B3D-4A9D-ACC8-577272251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DC9C92-F437-42B4-B21E-78A014430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65BFDFD-74E0-4529-BCE6-C8D9C2681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2B2121-BB2F-409B-8709-A48FFBD8D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2E0405-FD41-4A72-8194-D07709F6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63316B-772C-42C2-9669-9B4855F3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DF836AE-9187-4AB2-9EAB-3ECB59A2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6548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C0C6BB-2034-4C1E-A642-E41BEED0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807445-4DCD-4444-A470-BF885A86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CFF365-5765-4A70-B4F7-CB734495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F02BBB-748C-4603-8424-0F203A82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254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7609E16-D952-4FD5-A086-3FD1A609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0C7308-7DFF-4966-A029-F9AE7A2D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5886CD-A2EF-4D1F-9CF1-BFECE3B3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183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18CCB-0117-4F46-877F-D5943D4E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C0527D-B290-4B49-9E76-5B504F246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027415-0E7A-4FD5-B7C7-4C42BC60E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00CA47-4A4D-4744-8809-768DCE67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C964E7-8971-4FF3-8840-2505ACF7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45A6FA-EF0B-4D47-9557-3DF36B49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94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78C48-0B69-4CCE-B758-C356BF66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3BD719-5661-4010-9F84-32D246045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5737D0-1496-40C7-9EF9-DBDEADB77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25E0FC-821B-420B-855E-CD42B5FD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A8FCF8-F2F1-4B9E-8E6B-9565B16F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9AF6A4-B902-408B-B1FE-46129119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988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2CDEEE-8EFB-4178-8651-5F803AC4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72967D-6869-4CC3-BAD8-7CA7E5C5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3B6BA7-049B-475D-B67E-25D7C6ACB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E0ADC-6E0C-4499-ACEC-D4E1EB7411A3}" type="datetimeFigureOut">
              <a:rPr lang="fr-CA" smtClean="0"/>
              <a:t>2023-10-11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C875E7-738B-4EF3-87BA-8EE0384D2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E2E66A-46E3-4019-AB89-98D43D4FF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7D20-6F3E-43C3-AEFB-C13A471B041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957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40C090-01BF-4483-BFE8-F581F377A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957" y="609600"/>
            <a:ext cx="9144000" cy="2319130"/>
          </a:xfrm>
        </p:spPr>
        <p:txBody>
          <a:bodyPr>
            <a:normAutofit/>
          </a:bodyPr>
          <a:lstStyle/>
          <a:p>
            <a:r>
              <a:rPr lang="fr-CA" sz="4000" dirty="0"/>
              <a:t>La mobilisation et la négociation collective dans les secteurs public et parapublic : La mobilisation comme le socle du rapport de force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605C6A-ADA3-4E37-8277-F733D4690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798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CA" dirty="0"/>
              <a:t>Jean-Noël Grenier</a:t>
            </a:r>
          </a:p>
          <a:p>
            <a:r>
              <a:rPr lang="fr-CA" dirty="0"/>
              <a:t>Professeur</a:t>
            </a:r>
          </a:p>
          <a:p>
            <a:r>
              <a:rPr lang="fr-CA" dirty="0"/>
              <a:t>Département des relations industrielles</a:t>
            </a:r>
          </a:p>
          <a:p>
            <a:r>
              <a:rPr lang="fr-CA" dirty="0"/>
              <a:t>Université Laval</a:t>
            </a:r>
          </a:p>
        </p:txBody>
      </p:sp>
    </p:spTree>
    <p:extLst>
      <p:ext uri="{BB962C8B-B14F-4D97-AF65-F5344CB8AC3E}">
        <p14:creationId xmlns:p14="http://schemas.microsoft.com/office/powerpoint/2010/main" val="4738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204F2-D9D3-431B-8DF9-4117B3B4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initiatives locales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833D22-2C28-4E51-AA32-9D85B83F6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actions que l’on propose doivent recevoir l’appui des membres;</a:t>
            </a:r>
          </a:p>
          <a:p>
            <a:r>
              <a:rPr lang="fr-CA" dirty="0"/>
              <a:t>Émerger de la volonté des membres (ce qu’elles et ils veulent et peuvent faire);</a:t>
            </a:r>
          </a:p>
          <a:p>
            <a:r>
              <a:rPr lang="fr-CA" dirty="0"/>
              <a:t>Être adaptées aux contraintes vécues par les membres;</a:t>
            </a:r>
          </a:p>
          <a:p>
            <a:r>
              <a:rPr lang="fr-CA" dirty="0"/>
              <a:t>Selon Labor Notes (Bradbury et al. 2014), les actions doivent viser à mobiliser les groupes les plus engagés d’abord et les autres par la suite:</a:t>
            </a:r>
          </a:p>
          <a:p>
            <a:pPr lvl="1"/>
            <a:r>
              <a:rPr lang="fr-CA" dirty="0"/>
              <a:t>Les militantes, les engagé.es, les sympathisants</a:t>
            </a:r>
          </a:p>
          <a:p>
            <a:pPr lvl="1"/>
            <a:r>
              <a:rPr lang="fr-CA" dirty="0"/>
              <a:t>Les apathiques</a:t>
            </a:r>
          </a:p>
          <a:p>
            <a:pPr lvl="1"/>
            <a:r>
              <a:rPr lang="fr-CA" dirty="0"/>
              <a:t>Les hostiles</a:t>
            </a:r>
          </a:p>
        </p:txBody>
      </p:sp>
    </p:spTree>
    <p:extLst>
      <p:ext uri="{BB962C8B-B14F-4D97-AF65-F5344CB8AC3E}">
        <p14:creationId xmlns:p14="http://schemas.microsoft.com/office/powerpoint/2010/main" val="298165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8F615B-3FD0-4C3E-BA5D-E4648587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des professeures et professeurs de l’Université Laval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51F246-39F9-4E25-A7D5-05FB97266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Historiquement les membres peu impliqués et démobilisés</a:t>
            </a:r>
          </a:p>
          <a:p>
            <a:r>
              <a:rPr lang="fr-CA" dirty="0"/>
              <a:t>Identité professionnelle forte</a:t>
            </a:r>
          </a:p>
          <a:p>
            <a:r>
              <a:rPr lang="fr-CA" dirty="0"/>
              <a:t>Les membres ne se connaissent pas</a:t>
            </a:r>
          </a:p>
          <a:p>
            <a:endParaRPr lang="fr-CA" dirty="0"/>
          </a:p>
          <a:p>
            <a:r>
              <a:rPr lang="fr-CA" dirty="0"/>
              <a:t>Mais mobilisation plus que réussie!</a:t>
            </a:r>
          </a:p>
          <a:p>
            <a:pPr lvl="1"/>
            <a:r>
              <a:rPr lang="fr-CA" dirty="0"/>
              <a:t>Leadership qui a bien compris le sentiment d’injustice</a:t>
            </a:r>
          </a:p>
          <a:p>
            <a:pPr lvl="1"/>
            <a:r>
              <a:rPr lang="fr-CA" dirty="0"/>
              <a:t>Activer les </a:t>
            </a:r>
            <a:r>
              <a:rPr lang="fr-CA" dirty="0" err="1"/>
              <a:t>délégué.e.s</a:t>
            </a:r>
            <a:r>
              <a:rPr lang="fr-CA" dirty="0"/>
              <a:t> et les rendre proactifs dans leurs unités</a:t>
            </a:r>
          </a:p>
          <a:p>
            <a:pPr lvl="1"/>
            <a:r>
              <a:rPr lang="fr-CA" dirty="0"/>
              <a:t>Rencontres virtuelles</a:t>
            </a:r>
          </a:p>
          <a:p>
            <a:pPr lvl="1"/>
            <a:r>
              <a:rPr lang="fr-CA" dirty="0"/>
              <a:t>Implication des membres dans le processus de préparation technique et politique</a:t>
            </a:r>
          </a:p>
          <a:p>
            <a:pPr lvl="1"/>
            <a:r>
              <a:rPr lang="fr-CA" dirty="0"/>
              <a:t>Implication des membres dans la suggestion des activités, leur préparation et la réalisation</a:t>
            </a:r>
          </a:p>
          <a:p>
            <a:pPr lvl="1"/>
            <a:r>
              <a:rPr lang="fr-CA" dirty="0"/>
              <a:t>Communication constante</a:t>
            </a:r>
          </a:p>
          <a:p>
            <a:pPr lvl="1"/>
            <a:r>
              <a:rPr lang="fr-CA" dirty="0"/>
              <a:t>Miser sur les gaffes de l’employeur</a:t>
            </a:r>
          </a:p>
        </p:txBody>
      </p:sp>
    </p:spTree>
    <p:extLst>
      <p:ext uri="{BB962C8B-B14F-4D97-AF65-F5344CB8AC3E}">
        <p14:creationId xmlns:p14="http://schemas.microsoft.com/office/powerpoint/2010/main" val="164365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E934FB-D6C6-4EEB-8DF4-D8EAAE1D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AE040-C49C-450E-B08A-63AB10A32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contexte actuel demande de revoir les façons de faire, incluant la mobilisation</a:t>
            </a:r>
          </a:p>
          <a:p>
            <a:endParaRPr lang="fr-CA" dirty="0"/>
          </a:p>
          <a:p>
            <a:r>
              <a:rPr lang="fr-CA" dirty="0"/>
              <a:t>Il faut </a:t>
            </a:r>
            <a:r>
              <a:rPr lang="fr-CA"/>
              <a:t>aller au-devant </a:t>
            </a:r>
            <a:r>
              <a:rPr lang="fr-CA" dirty="0"/>
              <a:t>des membres même si cela peut être difficile</a:t>
            </a:r>
          </a:p>
          <a:p>
            <a:endParaRPr lang="fr-CA" dirty="0"/>
          </a:p>
          <a:p>
            <a:r>
              <a:rPr lang="fr-CA" dirty="0"/>
              <a:t>Il faut écouter leurs idées et proposer des moyens qui sont à la hauteur des capacités</a:t>
            </a:r>
          </a:p>
          <a:p>
            <a:endParaRPr lang="fr-CA" dirty="0"/>
          </a:p>
          <a:p>
            <a:r>
              <a:rPr lang="fr-CA" dirty="0"/>
              <a:t>Il s’agit de BRICOLAGE ET IL Y A PEU DE RECETTES 100% CERTAINES</a:t>
            </a:r>
          </a:p>
        </p:txBody>
      </p:sp>
    </p:spTree>
    <p:extLst>
      <p:ext uri="{BB962C8B-B14F-4D97-AF65-F5344CB8AC3E}">
        <p14:creationId xmlns:p14="http://schemas.microsoft.com/office/powerpoint/2010/main" val="50719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7B92B-977C-483B-BE59-2C6BD61A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Constats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FCE663-50E1-4914-ACBB-45B5C9F8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La pénurie de main-d’œuvre et ses conséquences sur la qualité des emplois et du travail d’une part;</a:t>
            </a:r>
          </a:p>
          <a:p>
            <a:endParaRPr lang="fr-CA" dirty="0"/>
          </a:p>
          <a:p>
            <a:r>
              <a:rPr lang="fr-CA" dirty="0"/>
              <a:t>Ces enjeux ne semblent pas émouvoir le gouvernement et le pousser vers la collaboration patronale-syndicale;</a:t>
            </a:r>
          </a:p>
          <a:p>
            <a:endParaRPr lang="fr-CA" dirty="0"/>
          </a:p>
          <a:p>
            <a:r>
              <a:rPr lang="fr-CA" dirty="0"/>
              <a:t>Un gouvernement dont les décisions sont ancrées dans le paradigme de la nouvelle gestion publique; </a:t>
            </a:r>
          </a:p>
          <a:p>
            <a:endParaRPr lang="fr-CA" dirty="0"/>
          </a:p>
          <a:p>
            <a:r>
              <a:rPr lang="fr-CA" dirty="0"/>
              <a:t>Un gouvernement qui traite les relations du travail et les syndicats comme des obstacles à ses projets de restructuration.</a:t>
            </a:r>
          </a:p>
        </p:txBody>
      </p:sp>
    </p:spTree>
    <p:extLst>
      <p:ext uri="{BB962C8B-B14F-4D97-AF65-F5344CB8AC3E}">
        <p14:creationId xmlns:p14="http://schemas.microsoft.com/office/powerpoint/2010/main" val="363260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BE4A8-C161-4813-B2D4-7254CDC5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Mobilisation et rapport de force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03F23E-83C0-45FF-946B-A6A9DF247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mobilisation demeure le socle sur lequel se construit un rapport de force en relations de travail et surtout en négociation collective </a:t>
            </a:r>
          </a:p>
          <a:p>
            <a:endParaRPr lang="fr-CA" dirty="0"/>
          </a:p>
          <a:p>
            <a:r>
              <a:rPr lang="fr-CA" dirty="0"/>
              <a:t>Cela est d’autant plus vrai dans les secteurs publics où les négociations s’inscrivent dans une dynamique politique</a:t>
            </a:r>
          </a:p>
          <a:p>
            <a:endParaRPr lang="fr-CA" dirty="0"/>
          </a:p>
          <a:p>
            <a:r>
              <a:rPr lang="fr-CA" dirty="0"/>
              <a:t>Bref, la force du nombre, démontrer que les membres appuient les revendications syndicales, imposer des coûts politiques à l’employeur, souder la solidarité, alerter la population qu’il y a un problème réel  </a:t>
            </a:r>
          </a:p>
        </p:txBody>
      </p:sp>
    </p:spTree>
    <p:extLst>
      <p:ext uri="{BB962C8B-B14F-4D97-AF65-F5344CB8AC3E}">
        <p14:creationId xmlns:p14="http://schemas.microsoft.com/office/powerpoint/2010/main" val="248657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842EA-6F6F-41EA-869D-8D4A9C57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rapport de force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F515BD-D9FD-4D0E-A276-48A75CCD3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/>
          </a:bodyPr>
          <a:lstStyle/>
          <a:p>
            <a:r>
              <a:rPr lang="fr-CA" dirty="0"/>
              <a:t>C’est la capacité d’une organisation syndicale à établir des conditions favorables à ce que l’employeur accepte ses demandes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Le rapport de force dépend de la mobilisation des membres et de la population derrière les revendications syndicales</a:t>
            </a:r>
          </a:p>
          <a:p>
            <a:endParaRPr lang="fr-CA" dirty="0"/>
          </a:p>
          <a:p>
            <a:r>
              <a:rPr lang="fr-CA" dirty="0"/>
              <a:t>Il dépend également des stratégies déployées par le syndicat au bon endroit, au bon moment et de la bonne manière (les actions)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8822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D8150-E49D-4CA4-A1BE-66F912D95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Situation particulière du SPGQ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551D12-8728-48B7-8D17-950C1E3AB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200" dirty="0"/>
              <a:t>Identité professionnelle forte</a:t>
            </a:r>
          </a:p>
          <a:p>
            <a:pPr lvl="1"/>
            <a:r>
              <a:rPr lang="fr-CA" sz="2800" dirty="0"/>
              <a:t>Attachement aux normes et standards professionnels</a:t>
            </a:r>
          </a:p>
          <a:p>
            <a:pPr lvl="1"/>
            <a:r>
              <a:rPr lang="fr-CA" sz="2800" dirty="0"/>
              <a:t>Travail à proximité des gestionnaires et cadres</a:t>
            </a:r>
          </a:p>
          <a:p>
            <a:r>
              <a:rPr lang="fr-CA" sz="3200" dirty="0"/>
              <a:t>Représentation dans la FP, les organismes et l’Éducation</a:t>
            </a:r>
          </a:p>
          <a:p>
            <a:pPr lvl="1"/>
            <a:r>
              <a:rPr lang="fr-CA" sz="2800" dirty="0"/>
              <a:t>Diversité des organisations et profils professionnels</a:t>
            </a:r>
          </a:p>
          <a:p>
            <a:pPr lvl="1"/>
            <a:r>
              <a:rPr lang="fr-CA" sz="2800" dirty="0"/>
              <a:t>Diversité des structures de négociation (FP; Cégeps, Agences)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231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164E2-CA0E-46F7-B851-69613315D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/>
          </a:bodyPr>
          <a:lstStyle/>
          <a:p>
            <a:r>
              <a:rPr lang="fr-CA" sz="3200" dirty="0"/>
              <a:t>Quelques observations quant au Régime de négociation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708957-864A-4D98-B1E2-FE4E7644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317297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Une négociation qui se situe hors des lieux de travail</a:t>
            </a:r>
          </a:p>
          <a:p>
            <a:pPr lvl="1"/>
            <a:r>
              <a:rPr lang="fr-CA" dirty="0"/>
              <a:t>Les interactions entre les parties à la table de négociation sont loin des salarié.es</a:t>
            </a:r>
          </a:p>
          <a:p>
            <a:endParaRPr lang="fr-CA" dirty="0"/>
          </a:p>
          <a:p>
            <a:r>
              <a:rPr lang="fr-CA" dirty="0"/>
              <a:t>La présence de plus en plus sentie du Conseil du trésor au parapublic</a:t>
            </a:r>
          </a:p>
          <a:p>
            <a:pPr lvl="1"/>
            <a:r>
              <a:rPr lang="fr-CA" dirty="0"/>
              <a:t>Centralisation interne des décisions et des stratégies de négociation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Processus de négociation qui avantage l’employeur</a:t>
            </a:r>
          </a:p>
          <a:p>
            <a:pPr lvl="1"/>
            <a:r>
              <a:rPr lang="fr-CA" dirty="0"/>
              <a:t>Dépôt syndical avant le dépôt patronal</a:t>
            </a:r>
          </a:p>
          <a:p>
            <a:pPr lvl="1"/>
            <a:r>
              <a:rPr lang="fr-CA" dirty="0"/>
              <a:t>Acquisition du droit de grève et de son exercice soumis à des délais de carence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Politisation du processus de négociation</a:t>
            </a:r>
          </a:p>
          <a:p>
            <a:pPr lvl="1"/>
            <a:r>
              <a:rPr lang="fr-CA" dirty="0"/>
              <a:t> Déblocages aux tables dépendent beaucoup plus de la pression et de la mobilisation des membres que de l’habileté des mandataires</a:t>
            </a:r>
          </a:p>
        </p:txBody>
      </p:sp>
    </p:spTree>
    <p:extLst>
      <p:ext uri="{BB962C8B-B14F-4D97-AF65-F5344CB8AC3E}">
        <p14:creationId xmlns:p14="http://schemas.microsoft.com/office/powerpoint/2010/main" val="295185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638E1-8DFE-4FF2-8EB3-248ED70AF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Organisation du 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BA4E36-E55B-482E-8480-1C55DBF62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Segmentation professionnelle</a:t>
            </a:r>
          </a:p>
          <a:p>
            <a:endParaRPr lang="fr-CA" dirty="0"/>
          </a:p>
          <a:p>
            <a:r>
              <a:rPr lang="fr-CA" dirty="0"/>
              <a:t>Diversité des situations dans les milieux de travail et des styles de gestion aussi diversifiés</a:t>
            </a:r>
          </a:p>
          <a:p>
            <a:endParaRPr lang="fr-CA" dirty="0"/>
          </a:p>
          <a:p>
            <a:r>
              <a:rPr lang="fr-CA" dirty="0"/>
              <a:t>Présentiel et télétravail</a:t>
            </a:r>
          </a:p>
          <a:p>
            <a:pPr lvl="1"/>
            <a:r>
              <a:rPr lang="fr-CA" dirty="0"/>
              <a:t>Comment impliquer et mobiliser les personnes en télétravail ? </a:t>
            </a:r>
          </a:p>
          <a:p>
            <a:pPr lvl="2"/>
            <a:r>
              <a:rPr lang="fr-CA" dirty="0"/>
              <a:t>Des activités virtuelles ?</a:t>
            </a:r>
          </a:p>
          <a:p>
            <a:pPr lvl="2"/>
            <a:r>
              <a:rPr lang="fr-CA" dirty="0"/>
              <a:t>Les impliquer dans la préparation de campagnes de sensibilisation?</a:t>
            </a:r>
          </a:p>
          <a:p>
            <a:pPr lvl="2"/>
            <a:r>
              <a:rPr lang="fr-CA" dirty="0"/>
              <a:t>Le droit à la déconnexion?</a:t>
            </a:r>
          </a:p>
        </p:txBody>
      </p:sp>
    </p:spTree>
    <p:extLst>
      <p:ext uri="{BB962C8B-B14F-4D97-AF65-F5344CB8AC3E}">
        <p14:creationId xmlns:p14="http://schemas.microsoft.com/office/powerpoint/2010/main" val="92184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DD589-C4E4-49DB-8AB5-BC7AFC63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Mobilisation, comment?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FF340C-27D2-4A1A-BCFF-196CFF00E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Selon Kelly (1998), la présence d’une injustice au travail n’est pas suffisante pour susciter la mobilisation;</a:t>
            </a:r>
          </a:p>
          <a:p>
            <a:r>
              <a:rPr lang="fr-CA" dirty="0"/>
              <a:t>L’injustice au travail doit être mobilisée et elle est un point d’entrée pour la mobilisation des membres;</a:t>
            </a:r>
          </a:p>
          <a:p>
            <a:endParaRPr lang="fr-CA" dirty="0"/>
          </a:p>
          <a:p>
            <a:pPr lvl="1"/>
            <a:r>
              <a:rPr lang="fr-CA" dirty="0"/>
              <a:t>Le sentiment d’injustice peut conduire à des réflexes individuels de protection</a:t>
            </a:r>
          </a:p>
          <a:p>
            <a:pPr lvl="1"/>
            <a:r>
              <a:rPr lang="fr-CA" dirty="0"/>
              <a:t>Le sentiment d’injustice peut conduire à des réflexes collectifs et à des actions pour faire changer les choses </a:t>
            </a:r>
          </a:p>
        </p:txBody>
      </p:sp>
    </p:spTree>
    <p:extLst>
      <p:ext uri="{BB962C8B-B14F-4D97-AF65-F5344CB8AC3E}">
        <p14:creationId xmlns:p14="http://schemas.microsoft.com/office/powerpoint/2010/main" val="209757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9C5DF-BA90-4326-9149-757685A14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rôle du Leadership proactif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5E23AC-9E68-4029-80E4-77D798F4B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Selon Bradbury et al. (2014), et Darlington (2018)</a:t>
            </a:r>
          </a:p>
          <a:p>
            <a:pPr lvl="1"/>
            <a:r>
              <a:rPr lang="fr-CA" dirty="0"/>
              <a:t>Les sections locales peuvent utiliser les sentiments d’injustice afin de mobiliser les membres derrière un projet qui vise à corriger cette situation</a:t>
            </a:r>
          </a:p>
          <a:p>
            <a:pPr lvl="1"/>
            <a:r>
              <a:rPr lang="fr-CA" dirty="0"/>
              <a:t>Cela exige un leadership proactif plutôt que réactif</a:t>
            </a:r>
          </a:p>
          <a:p>
            <a:pPr lvl="1"/>
            <a:r>
              <a:rPr lang="fr-CA" dirty="0"/>
              <a:t>Un leadership partagé au sein de l’organisation syndicale</a:t>
            </a:r>
          </a:p>
          <a:p>
            <a:endParaRPr lang="fr-CA" dirty="0"/>
          </a:p>
          <a:p>
            <a:r>
              <a:rPr lang="fr-CA" dirty="0"/>
              <a:t>Qu’est-ce que le Leadership proactif?</a:t>
            </a:r>
          </a:p>
          <a:p>
            <a:pPr lvl="1"/>
            <a:r>
              <a:rPr lang="fr-CA" dirty="0"/>
              <a:t>Aller au-devant des membres </a:t>
            </a:r>
          </a:p>
          <a:p>
            <a:pPr lvl="1"/>
            <a:r>
              <a:rPr lang="fr-CA" dirty="0"/>
              <a:t>Écouter les membres et les laisser s’exprimer</a:t>
            </a:r>
          </a:p>
          <a:p>
            <a:pPr lvl="1"/>
            <a:r>
              <a:rPr lang="fr-CA" dirty="0"/>
              <a:t>Construire les actions avec les membres</a:t>
            </a:r>
          </a:p>
        </p:txBody>
      </p:sp>
    </p:spTree>
    <p:extLst>
      <p:ext uri="{BB962C8B-B14F-4D97-AF65-F5344CB8AC3E}">
        <p14:creationId xmlns:p14="http://schemas.microsoft.com/office/powerpoint/2010/main" val="4224104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5055C63FAB748A189F12C2D1FA056" ma:contentTypeVersion="18" ma:contentTypeDescription="Crée un document." ma:contentTypeScope="" ma:versionID="9b3cd4050ce9c5da4997d2bf3151c428">
  <xsd:schema xmlns:xsd="http://www.w3.org/2001/XMLSchema" xmlns:xs="http://www.w3.org/2001/XMLSchema" xmlns:p="http://schemas.microsoft.com/office/2006/metadata/properties" xmlns:ns2="092f552f-70b2-4299-9b40-5554eb34d623" xmlns:ns3="2856cd58-e128-4169-8c81-d073e1c30a61" targetNamespace="http://schemas.microsoft.com/office/2006/metadata/properties" ma:root="true" ma:fieldsID="bb371f402c67616e7a4b524b8035f805" ns2:_="" ns3:_="">
    <xsd:import namespace="092f552f-70b2-4299-9b40-5554eb34d623"/>
    <xsd:import namespace="2856cd58-e128-4169-8c81-d073e1c30a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Pr_x00e9_cisionssurlecontenu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f552f-70b2-4299-9b40-5554eb34d6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r_x00e9_cisionssurlecontenu" ma:index="12" nillable="true" ma:displayName="Précisions sur le contenu" ma:format="Dropdown" ma:internalName="Pr_x00e9_cisionssurlecontenu">
      <xsd:simpleType>
        <xsd:restriction base="dms:Text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13e85953-b66f-4c1e-bf5f-0800326d7f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6cd58-e128-4169-8c81-d073e1c30a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b242503-66dd-4068-884f-315426841e62}" ma:internalName="TaxCatchAll" ma:showField="CatchAllData" ma:web="2856cd58-e128-4169-8c81-d073e1c30a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8A382F-BC08-454D-AA9C-8A1F5E72A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f552f-70b2-4299-9b40-5554eb34d623"/>
    <ds:schemaRef ds:uri="2856cd58-e128-4169-8c81-d073e1c30a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B83B42-3EA3-4C15-95BD-5C459DEBF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831</Words>
  <Application>Microsoft Office PowerPoint</Application>
  <PresentationFormat>Grand écran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La mobilisation et la négociation collective dans les secteurs public et parapublic : La mobilisation comme le socle du rapport de force</vt:lpstr>
      <vt:lpstr>Constats de départ</vt:lpstr>
      <vt:lpstr>Mobilisation et rapport de force</vt:lpstr>
      <vt:lpstr>Le rapport de force</vt:lpstr>
      <vt:lpstr>Situation particulière du SPGQ</vt:lpstr>
      <vt:lpstr>Quelques observations quant au Régime de négociation </vt:lpstr>
      <vt:lpstr>Organisation du travail</vt:lpstr>
      <vt:lpstr>Mobilisation, comment?</vt:lpstr>
      <vt:lpstr>Le rôle du Leadership proactif</vt:lpstr>
      <vt:lpstr>Les initiatives locales</vt:lpstr>
      <vt:lpstr>Exemple des professeures et professeurs de l’Université Laval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mobilisation en temps de pandémie: La construction d’un rapport de force en contexte défavorable</dc:title>
  <dc:creator>Jean-Noël Grenier</dc:creator>
  <cp:lastModifiedBy>Rachel Hogue</cp:lastModifiedBy>
  <cp:revision>21</cp:revision>
  <dcterms:created xsi:type="dcterms:W3CDTF">2021-01-26T16:13:15Z</dcterms:created>
  <dcterms:modified xsi:type="dcterms:W3CDTF">2023-10-11T16:01:56Z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8410ad2-fadb-41c6-8d19-4124c5260b75_Enabled">
    <vt:lpwstr>true</vt:lpwstr>
  </property>
  <property fmtid="{D5CDD505-2E9C-101B-9397-08002B2CF9AE}" pid="3" name="MSIP_Label_58410ad2-fadb-41c6-8d19-4124c5260b75_SetDate">
    <vt:lpwstr>2023-09-12T15:06:01Z</vt:lpwstr>
  </property>
  <property fmtid="{D5CDD505-2E9C-101B-9397-08002B2CF9AE}" pid="4" name="MSIP_Label_58410ad2-fadb-41c6-8d19-4124c5260b75_Method">
    <vt:lpwstr>Standard</vt:lpwstr>
  </property>
  <property fmtid="{D5CDD505-2E9C-101B-9397-08002B2CF9AE}" pid="5" name="MSIP_Label_58410ad2-fadb-41c6-8d19-4124c5260b75_Name">
    <vt:lpwstr>defa4170-0d19-0005-0004-bc88714345d2</vt:lpwstr>
  </property>
  <property fmtid="{D5CDD505-2E9C-101B-9397-08002B2CF9AE}" pid="6" name="MSIP_Label_58410ad2-fadb-41c6-8d19-4124c5260b75_SiteId">
    <vt:lpwstr>d18b1d8f-6e66-45dd-ae4f-130d658bb9ec</vt:lpwstr>
  </property>
  <property fmtid="{D5CDD505-2E9C-101B-9397-08002B2CF9AE}" pid="7" name="MSIP_Label_58410ad2-fadb-41c6-8d19-4124c5260b75_ActionId">
    <vt:lpwstr>bd620348-553c-4139-bf31-7f0f058af3b2</vt:lpwstr>
  </property>
  <property fmtid="{D5CDD505-2E9C-101B-9397-08002B2CF9AE}" pid="8" name="MSIP_Label_58410ad2-fadb-41c6-8d19-4124c5260b75_ContentBits">
    <vt:lpwstr>0</vt:lpwstr>
  </property>
</Properties>
</file>