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modernComment_10B_A61E277F.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F_58B7DAB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114_3CD5F749.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 id="2147483684" r:id="rId6"/>
    <p:sldMasterId id="2147483660" r:id="rId7"/>
    <p:sldMasterId id="2147483672" r:id="rId8"/>
  </p:sldMasterIdLst>
  <p:notesMasterIdLst>
    <p:notesMasterId r:id="rId26"/>
  </p:notesMasterIdLst>
  <p:sldIdLst>
    <p:sldId id="267" r:id="rId9"/>
    <p:sldId id="266" r:id="rId10"/>
    <p:sldId id="272" r:id="rId11"/>
    <p:sldId id="271" r:id="rId12"/>
    <p:sldId id="264" r:id="rId13"/>
    <p:sldId id="275" r:id="rId14"/>
    <p:sldId id="265" r:id="rId15"/>
    <p:sldId id="276" r:id="rId16"/>
    <p:sldId id="277" r:id="rId17"/>
    <p:sldId id="278" r:id="rId18"/>
    <p:sldId id="279" r:id="rId19"/>
    <p:sldId id="280" r:id="rId20"/>
    <p:sldId id="281" r:id="rId21"/>
    <p:sldId id="282" r:id="rId22"/>
    <p:sldId id="283" r:id="rId23"/>
    <p:sldId id="274" r:id="rId24"/>
    <p:sldId id="27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5338A9-BA65-C115-3064-CF1C675C5ACF}" name="Philippe Desjardins" initials="PD" userId="S::philippe.desjardins@spgq.qc.ca::3ff987cc-4577-4bc1-8d08-d9b66758a5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729"/>
    <a:srgbClr val="EA6060"/>
    <a:srgbClr val="007B95"/>
    <a:srgbClr val="4472C4"/>
    <a:srgbClr val="007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4771E-5837-4025-9ACE-AC3A30939D46}" v="219" dt="2023-10-02T20:23:40.079"/>
    <p1510:client id="{D8CDD1E5-77C8-3549-ADE8-F6C57D94A391}" v="15" vWet="16" dt="2023-10-02T20:03:32.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51" autoAdjust="0"/>
  </p:normalViewPr>
  <p:slideViewPr>
    <p:cSldViewPr snapToGrid="0" showGuides="1">
      <p:cViewPr varScale="1">
        <p:scale>
          <a:sx n="93" d="100"/>
          <a:sy n="93" d="100"/>
        </p:scale>
        <p:origin x="1236" y="84"/>
      </p:cViewPr>
      <p:guideLst>
        <p:guide orient="horz" pos="2160"/>
        <p:guide pos="3840"/>
      </p:guideLst>
    </p:cSldViewPr>
  </p:slideViewPr>
  <p:notesTextViewPr>
    <p:cViewPr>
      <p:scale>
        <a:sx n="99" d="100"/>
        <a:sy n="99" d="100"/>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B_A61E277F.xml><?xml version="1.0" encoding="utf-8"?>
<p188:cmLst xmlns:a="http://schemas.openxmlformats.org/drawingml/2006/main" xmlns:r="http://schemas.openxmlformats.org/officeDocument/2006/relationships" xmlns:p188="http://schemas.microsoft.com/office/powerpoint/2018/8/main">
  <p188:cm id="{7CDBD1B7-7ACF-4055-9E3B-D19C720217A9}" authorId="{AF5338A9-BA65-C115-3064-CF1C675C5ACF}" created="2023-10-02T19:53:19.777">
    <ac:txMkLst xmlns:ac="http://schemas.microsoft.com/office/drawing/2013/main/command">
      <pc:docMk xmlns:pc="http://schemas.microsoft.com/office/powerpoint/2013/main/command"/>
      <pc:sldMk xmlns:pc="http://schemas.microsoft.com/office/powerpoint/2013/main/command" cId="2786994047" sldId="267"/>
      <ac:spMk id="2" creationId="{14DBF329-5364-EC8C-3C74-30A4388C6CE2}"/>
      <ac:txMk cp="11" len="5">
        <ac:context len="33" hash="2746908101"/>
      </ac:txMk>
    </ac:txMkLst>
    <p188:pos x="7519358" y="963283"/>
    <p188:txBody>
      <a:bodyPr/>
      <a:lstStyle/>
      <a:p>
        <a:r>
          <a:rPr lang="en-US"/>
          <a:t>revenu, et non Revenu</a:t>
        </a:r>
      </a:p>
    </p188:txBody>
  </p188:cm>
  <p188:cm id="{D9DF1146-9DCE-41D3-9B59-5D671D9E60F1}" authorId="{AF5338A9-BA65-C115-3064-CF1C675C5ACF}" created="2023-10-02T19:54:02.026">
    <ac:txMkLst xmlns:ac="http://schemas.microsoft.com/office/drawing/2013/main/command">
      <pc:docMk xmlns:pc="http://schemas.microsoft.com/office/powerpoint/2013/main/command"/>
      <pc:sldMk xmlns:pc="http://schemas.microsoft.com/office/powerpoint/2013/main/command" cId="2786994047" sldId="267"/>
      <ac:spMk id="3" creationId="{59A64D21-2DAA-3C88-DDBF-421B704A5A62}"/>
      <ac:txMk cp="28" len="87">
        <ac:context len="116" hash="1329679589"/>
      </ac:txMk>
    </ac:txMkLst>
    <p188:pos x="8123207" y="790754"/>
    <p188:txBody>
      <a:bodyPr/>
      <a:lstStyle/>
      <a:p>
        <a:r>
          <a:rPr lang="en-US"/>
          <a:t>Planification et vision stratégique​présentées dans le cadre du forum sur la mobilisation</a:t>
        </a:r>
      </a:p>
    </p188:txBody>
  </p188:cm>
</p188:cmLst>
</file>

<file path=ppt/comments/modernComment_10F_58B7DAB7.xml><?xml version="1.0" encoding="utf-8"?>
<p188:cmLst xmlns:a="http://schemas.openxmlformats.org/drawingml/2006/main" xmlns:r="http://schemas.openxmlformats.org/officeDocument/2006/relationships" xmlns:p188="http://schemas.microsoft.com/office/powerpoint/2018/8/main">
  <p188:cm id="{A68E94E8-54A4-4C5F-A347-1C6DED6E427A}" authorId="{AF5338A9-BA65-C115-3064-CF1C675C5ACF}" created="2023-10-02T19:55:43.870">
    <ac:txMkLst xmlns:ac="http://schemas.microsoft.com/office/drawing/2013/main/command">
      <pc:docMk xmlns:pc="http://schemas.microsoft.com/office/powerpoint/2013/main/command"/>
      <pc:sldMk xmlns:pc="http://schemas.microsoft.com/office/powerpoint/2013/main/command" cId="1488444087" sldId="271"/>
      <ac:spMk id="3" creationId="{37533728-C61F-914C-0062-FAEE04F0AF77}"/>
      <ac:txMk cp="131" len="3">
        <ac:context len="714" hash="805560348"/>
      </ac:txMk>
    </ac:txMkLst>
    <p188:pos x="4845169" y="848264"/>
    <p188:replyLst>
      <p188:reply id="{B9A38AC3-4DFC-4F09-8867-50D23C958B32}" authorId="{AF5338A9-BA65-C115-3064-CF1C675C5ACF}" created="2023-10-02T19:56:35.510">
        <p188:txBody>
          <a:bodyPr/>
          <a:lstStyle/>
          <a:p>
            <a:r>
              <a:rPr lang="en-US"/>
              <a:t>Loi sur la fonction publique</a:t>
            </a:r>
          </a:p>
        </p188:txBody>
      </p188:reply>
    </p188:replyLst>
    <p188:txBody>
      <a:bodyPr/>
      <a:lstStyle/>
      <a:p>
        <a:r>
          <a:rPr lang="en-US"/>
          <a:t>et à, et non et de</a:t>
        </a:r>
      </a:p>
    </p188:txBody>
  </p188:cm>
</p188:cmLst>
</file>

<file path=ppt/comments/modernComment_114_3CD5F749.xml><?xml version="1.0" encoding="utf-8"?>
<p188:cmLst xmlns:a="http://schemas.openxmlformats.org/drawingml/2006/main" xmlns:r="http://schemas.openxmlformats.org/officeDocument/2006/relationships" xmlns:p188="http://schemas.microsoft.com/office/powerpoint/2018/8/main">
  <p188:cm id="{12E55E59-85FB-468B-8864-51155D4CF7BF}" authorId="{AF5338A9-BA65-C115-3064-CF1C675C5ACF}" created="2023-10-02T19:59:41.806">
    <ac:txMkLst xmlns:ac="http://schemas.microsoft.com/office/drawing/2013/main/command">
      <pc:docMk xmlns:pc="http://schemas.microsoft.com/office/powerpoint/2013/main/command"/>
      <pc:sldMk xmlns:pc="http://schemas.microsoft.com/office/powerpoint/2013/main/command" cId="1020655433" sldId="276"/>
      <ac:spMk id="3" creationId="{09EBB179-650D-E897-322C-095097C8AFA4}"/>
      <ac:txMk cp="44">
        <ac:context len="632" hash="2373030451"/>
      </ac:txMk>
    </ac:txMkLst>
    <p188:pos x="2717320" y="330679"/>
    <p188:txBody>
      <a:bodyPr/>
      <a:lstStyle/>
      <a:p>
        <a:r>
          <a:rPr lang="en-US"/>
          <a:t>Qui est ce on ? Les syndicats ? Ce pronom est embêtant car il est peu précis.</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A2A63-C8EF-4140-987B-18A6BDD1A32C}"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E8236E89-FEE3-4062-985C-067CE7F7EEA5}">
      <dgm:prSet/>
      <dgm:spPr/>
      <dgm:t>
        <a:bodyPr/>
        <a:lstStyle/>
        <a:p>
          <a:r>
            <a:rPr lang="fr-CA" dirty="0"/>
            <a:t>Ouverture</a:t>
          </a:r>
          <a:endParaRPr lang="en-US" dirty="0"/>
        </a:p>
      </dgm:t>
    </dgm:pt>
    <dgm:pt modelId="{AB821CBF-F85F-41B2-A73B-86FD6DF5890C}" type="parTrans" cxnId="{200D9928-70AB-4706-8A03-B511B4F92628}">
      <dgm:prSet/>
      <dgm:spPr/>
      <dgm:t>
        <a:bodyPr/>
        <a:lstStyle/>
        <a:p>
          <a:endParaRPr lang="en-US"/>
        </a:p>
      </dgm:t>
    </dgm:pt>
    <dgm:pt modelId="{155B4C56-ACB4-4367-94B7-A707BD4C72AF}" type="sibTrans" cxnId="{200D9928-70AB-4706-8A03-B511B4F92628}">
      <dgm:prSet/>
      <dgm:spPr/>
      <dgm:t>
        <a:bodyPr/>
        <a:lstStyle/>
        <a:p>
          <a:endParaRPr lang="en-US"/>
        </a:p>
      </dgm:t>
    </dgm:pt>
    <dgm:pt modelId="{345C17C3-B68E-4348-9EF1-F38555699C0B}">
      <dgm:prSet/>
      <dgm:spPr/>
      <dgm:t>
        <a:bodyPr/>
        <a:lstStyle/>
        <a:p>
          <a:r>
            <a:rPr lang="fr-CA" dirty="0"/>
            <a:t>Exploration</a:t>
          </a:r>
          <a:endParaRPr lang="en-US" dirty="0"/>
        </a:p>
      </dgm:t>
    </dgm:pt>
    <dgm:pt modelId="{17397292-4EF6-4163-B243-1FCFCC50943B}" type="parTrans" cxnId="{D079A090-9A1B-4BDC-BB55-E74970B105EE}">
      <dgm:prSet/>
      <dgm:spPr/>
      <dgm:t>
        <a:bodyPr/>
        <a:lstStyle/>
        <a:p>
          <a:endParaRPr lang="en-US"/>
        </a:p>
      </dgm:t>
    </dgm:pt>
    <dgm:pt modelId="{C04DA7C8-7913-4D53-81F7-AE75276457FB}" type="sibTrans" cxnId="{D079A090-9A1B-4BDC-BB55-E74970B105EE}">
      <dgm:prSet/>
      <dgm:spPr/>
      <dgm:t>
        <a:bodyPr/>
        <a:lstStyle/>
        <a:p>
          <a:endParaRPr lang="en-US"/>
        </a:p>
      </dgm:t>
    </dgm:pt>
    <dgm:pt modelId="{FAB3261C-10D1-452A-8B4D-AC07BF475248}">
      <dgm:prSet/>
      <dgm:spPr/>
      <dgm:t>
        <a:bodyPr/>
        <a:lstStyle/>
        <a:p>
          <a:r>
            <a:rPr lang="fr-CA" dirty="0"/>
            <a:t>Rapprochement</a:t>
          </a:r>
          <a:endParaRPr lang="en-US" dirty="0"/>
        </a:p>
      </dgm:t>
    </dgm:pt>
    <dgm:pt modelId="{870D530B-2387-43D9-B9F7-64860D03D7E2}" type="parTrans" cxnId="{540904B8-F5BF-47C5-82C6-C05C8458EC21}">
      <dgm:prSet/>
      <dgm:spPr/>
      <dgm:t>
        <a:bodyPr/>
        <a:lstStyle/>
        <a:p>
          <a:endParaRPr lang="en-US"/>
        </a:p>
      </dgm:t>
    </dgm:pt>
    <dgm:pt modelId="{E292FDE6-F270-4BFE-A831-ECE174EAACCE}" type="sibTrans" cxnId="{540904B8-F5BF-47C5-82C6-C05C8458EC21}">
      <dgm:prSet/>
      <dgm:spPr/>
      <dgm:t>
        <a:bodyPr/>
        <a:lstStyle/>
        <a:p>
          <a:endParaRPr lang="en-US"/>
        </a:p>
      </dgm:t>
    </dgm:pt>
    <dgm:pt modelId="{5B44CB8E-0C55-47F0-93A3-4E5440AE2006}">
      <dgm:prSet/>
      <dgm:spPr/>
      <dgm:t>
        <a:bodyPr/>
        <a:lstStyle/>
        <a:p>
          <a:r>
            <a:rPr lang="fr-CA" dirty="0"/>
            <a:t>Critique</a:t>
          </a:r>
          <a:endParaRPr lang="en-US" dirty="0"/>
        </a:p>
      </dgm:t>
    </dgm:pt>
    <dgm:pt modelId="{532C230D-8E20-468E-8507-D104DF89E1B6}" type="parTrans" cxnId="{D0170F9A-F413-483C-80BA-EE28C06068F0}">
      <dgm:prSet/>
      <dgm:spPr/>
      <dgm:t>
        <a:bodyPr/>
        <a:lstStyle/>
        <a:p>
          <a:endParaRPr lang="en-US"/>
        </a:p>
      </dgm:t>
    </dgm:pt>
    <dgm:pt modelId="{7DC1C281-B037-4A07-A699-0726F45000FB}" type="sibTrans" cxnId="{D0170F9A-F413-483C-80BA-EE28C06068F0}">
      <dgm:prSet/>
      <dgm:spPr/>
      <dgm:t>
        <a:bodyPr/>
        <a:lstStyle/>
        <a:p>
          <a:endParaRPr lang="en-US"/>
        </a:p>
      </dgm:t>
    </dgm:pt>
    <dgm:pt modelId="{8A924492-F05A-4258-8A98-9EB734B01F48}">
      <dgm:prSet/>
      <dgm:spPr/>
      <dgm:t>
        <a:bodyPr/>
        <a:lstStyle/>
        <a:p>
          <a:r>
            <a:rPr lang="fr-CA" dirty="0"/>
            <a:t>Entente finale</a:t>
          </a:r>
          <a:endParaRPr lang="en-US" dirty="0"/>
        </a:p>
      </dgm:t>
    </dgm:pt>
    <dgm:pt modelId="{DF97C376-34D5-4040-97A3-B6A8A4B53C7B}" type="parTrans" cxnId="{3EC86BF5-F774-48E2-A698-2E1F36FB340F}">
      <dgm:prSet/>
      <dgm:spPr/>
      <dgm:t>
        <a:bodyPr/>
        <a:lstStyle/>
        <a:p>
          <a:endParaRPr lang="en-US"/>
        </a:p>
      </dgm:t>
    </dgm:pt>
    <dgm:pt modelId="{4177B093-CE9A-457D-B1A4-CD3427377D13}" type="sibTrans" cxnId="{3EC86BF5-F774-48E2-A698-2E1F36FB340F}">
      <dgm:prSet/>
      <dgm:spPr/>
      <dgm:t>
        <a:bodyPr/>
        <a:lstStyle/>
        <a:p>
          <a:endParaRPr lang="en-US"/>
        </a:p>
      </dgm:t>
    </dgm:pt>
    <dgm:pt modelId="{5E805081-3B7B-498F-ABFE-3C14DEA2A595}" type="pres">
      <dgm:prSet presAssocID="{FC7A2A63-C8EF-4140-987B-18A6BDD1A32C}" presName="outerComposite" presStyleCnt="0">
        <dgm:presLayoutVars>
          <dgm:chMax val="5"/>
          <dgm:dir/>
          <dgm:resizeHandles val="exact"/>
        </dgm:presLayoutVars>
      </dgm:prSet>
      <dgm:spPr/>
    </dgm:pt>
    <dgm:pt modelId="{62C8D2A9-A0DC-4D70-A6B9-F05E29CFE15B}" type="pres">
      <dgm:prSet presAssocID="{FC7A2A63-C8EF-4140-987B-18A6BDD1A32C}" presName="dummyMaxCanvas" presStyleCnt="0">
        <dgm:presLayoutVars/>
      </dgm:prSet>
      <dgm:spPr/>
    </dgm:pt>
    <dgm:pt modelId="{29A7A5F4-FED0-47C8-A830-429A974AD144}" type="pres">
      <dgm:prSet presAssocID="{FC7A2A63-C8EF-4140-987B-18A6BDD1A32C}" presName="FiveNodes_1" presStyleLbl="node1" presStyleIdx="0" presStyleCnt="5">
        <dgm:presLayoutVars>
          <dgm:bulletEnabled val="1"/>
        </dgm:presLayoutVars>
      </dgm:prSet>
      <dgm:spPr/>
    </dgm:pt>
    <dgm:pt modelId="{ECBA0607-712A-4DB1-93B4-34CB541367EC}" type="pres">
      <dgm:prSet presAssocID="{FC7A2A63-C8EF-4140-987B-18A6BDD1A32C}" presName="FiveNodes_2" presStyleLbl="node1" presStyleIdx="1" presStyleCnt="5">
        <dgm:presLayoutVars>
          <dgm:bulletEnabled val="1"/>
        </dgm:presLayoutVars>
      </dgm:prSet>
      <dgm:spPr/>
    </dgm:pt>
    <dgm:pt modelId="{E5FAE1BB-FF91-485B-98DD-4053FC100179}" type="pres">
      <dgm:prSet presAssocID="{FC7A2A63-C8EF-4140-987B-18A6BDD1A32C}" presName="FiveNodes_3" presStyleLbl="node1" presStyleIdx="2" presStyleCnt="5">
        <dgm:presLayoutVars>
          <dgm:bulletEnabled val="1"/>
        </dgm:presLayoutVars>
      </dgm:prSet>
      <dgm:spPr/>
    </dgm:pt>
    <dgm:pt modelId="{F41FA331-2CDE-4C1B-8869-6310F0D82954}" type="pres">
      <dgm:prSet presAssocID="{FC7A2A63-C8EF-4140-987B-18A6BDD1A32C}" presName="FiveNodes_4" presStyleLbl="node1" presStyleIdx="3" presStyleCnt="5">
        <dgm:presLayoutVars>
          <dgm:bulletEnabled val="1"/>
        </dgm:presLayoutVars>
      </dgm:prSet>
      <dgm:spPr/>
    </dgm:pt>
    <dgm:pt modelId="{BFFF84AA-A4AA-40AF-82C9-32D97F1E1496}" type="pres">
      <dgm:prSet presAssocID="{FC7A2A63-C8EF-4140-987B-18A6BDD1A32C}" presName="FiveNodes_5" presStyleLbl="node1" presStyleIdx="4" presStyleCnt="5">
        <dgm:presLayoutVars>
          <dgm:bulletEnabled val="1"/>
        </dgm:presLayoutVars>
      </dgm:prSet>
      <dgm:spPr/>
    </dgm:pt>
    <dgm:pt modelId="{D62DC178-5310-44F1-9B05-AE53188B23C8}" type="pres">
      <dgm:prSet presAssocID="{FC7A2A63-C8EF-4140-987B-18A6BDD1A32C}" presName="FiveConn_1-2" presStyleLbl="fgAccFollowNode1" presStyleIdx="0" presStyleCnt="4">
        <dgm:presLayoutVars>
          <dgm:bulletEnabled val="1"/>
        </dgm:presLayoutVars>
      </dgm:prSet>
      <dgm:spPr/>
    </dgm:pt>
    <dgm:pt modelId="{E7E3B150-DBAB-4D9E-9502-EAA6206F074B}" type="pres">
      <dgm:prSet presAssocID="{FC7A2A63-C8EF-4140-987B-18A6BDD1A32C}" presName="FiveConn_2-3" presStyleLbl="fgAccFollowNode1" presStyleIdx="1" presStyleCnt="4">
        <dgm:presLayoutVars>
          <dgm:bulletEnabled val="1"/>
        </dgm:presLayoutVars>
      </dgm:prSet>
      <dgm:spPr/>
    </dgm:pt>
    <dgm:pt modelId="{F43FB03A-B1FD-48C8-B1B5-A7C16A1A1575}" type="pres">
      <dgm:prSet presAssocID="{FC7A2A63-C8EF-4140-987B-18A6BDD1A32C}" presName="FiveConn_3-4" presStyleLbl="fgAccFollowNode1" presStyleIdx="2" presStyleCnt="4">
        <dgm:presLayoutVars>
          <dgm:bulletEnabled val="1"/>
        </dgm:presLayoutVars>
      </dgm:prSet>
      <dgm:spPr/>
    </dgm:pt>
    <dgm:pt modelId="{633299E0-73BB-40C7-A0C9-77EF6CC679E5}" type="pres">
      <dgm:prSet presAssocID="{FC7A2A63-C8EF-4140-987B-18A6BDD1A32C}" presName="FiveConn_4-5" presStyleLbl="fgAccFollowNode1" presStyleIdx="3" presStyleCnt="4">
        <dgm:presLayoutVars>
          <dgm:bulletEnabled val="1"/>
        </dgm:presLayoutVars>
      </dgm:prSet>
      <dgm:spPr/>
    </dgm:pt>
    <dgm:pt modelId="{D3651D62-7336-41DF-BE38-A301BFD62EC6}" type="pres">
      <dgm:prSet presAssocID="{FC7A2A63-C8EF-4140-987B-18A6BDD1A32C}" presName="FiveNodes_1_text" presStyleLbl="node1" presStyleIdx="4" presStyleCnt="5">
        <dgm:presLayoutVars>
          <dgm:bulletEnabled val="1"/>
        </dgm:presLayoutVars>
      </dgm:prSet>
      <dgm:spPr/>
    </dgm:pt>
    <dgm:pt modelId="{CA4A366A-25FA-46DB-BED4-7B8EC14A4492}" type="pres">
      <dgm:prSet presAssocID="{FC7A2A63-C8EF-4140-987B-18A6BDD1A32C}" presName="FiveNodes_2_text" presStyleLbl="node1" presStyleIdx="4" presStyleCnt="5">
        <dgm:presLayoutVars>
          <dgm:bulletEnabled val="1"/>
        </dgm:presLayoutVars>
      </dgm:prSet>
      <dgm:spPr/>
    </dgm:pt>
    <dgm:pt modelId="{E7D32A35-BC12-4B3A-9C26-8763D7313E7B}" type="pres">
      <dgm:prSet presAssocID="{FC7A2A63-C8EF-4140-987B-18A6BDD1A32C}" presName="FiveNodes_3_text" presStyleLbl="node1" presStyleIdx="4" presStyleCnt="5">
        <dgm:presLayoutVars>
          <dgm:bulletEnabled val="1"/>
        </dgm:presLayoutVars>
      </dgm:prSet>
      <dgm:spPr/>
    </dgm:pt>
    <dgm:pt modelId="{28E6F23C-903E-4ED6-9180-28E23B0E6691}" type="pres">
      <dgm:prSet presAssocID="{FC7A2A63-C8EF-4140-987B-18A6BDD1A32C}" presName="FiveNodes_4_text" presStyleLbl="node1" presStyleIdx="4" presStyleCnt="5">
        <dgm:presLayoutVars>
          <dgm:bulletEnabled val="1"/>
        </dgm:presLayoutVars>
      </dgm:prSet>
      <dgm:spPr/>
    </dgm:pt>
    <dgm:pt modelId="{B8CBC654-142C-48A8-9C55-E47977512F45}" type="pres">
      <dgm:prSet presAssocID="{FC7A2A63-C8EF-4140-987B-18A6BDD1A32C}" presName="FiveNodes_5_text" presStyleLbl="node1" presStyleIdx="4" presStyleCnt="5">
        <dgm:presLayoutVars>
          <dgm:bulletEnabled val="1"/>
        </dgm:presLayoutVars>
      </dgm:prSet>
      <dgm:spPr/>
    </dgm:pt>
  </dgm:ptLst>
  <dgm:cxnLst>
    <dgm:cxn modelId="{24E27D05-E6E6-43F2-8094-78EF8792E41B}" type="presOf" srcId="{8A924492-F05A-4258-8A98-9EB734B01F48}" destId="{B8CBC654-142C-48A8-9C55-E47977512F45}" srcOrd="1" destOrd="0" presId="urn:microsoft.com/office/officeart/2005/8/layout/vProcess5"/>
    <dgm:cxn modelId="{E7F26717-31AD-4627-A55B-D65E845B0067}" type="presOf" srcId="{7DC1C281-B037-4A07-A699-0726F45000FB}" destId="{633299E0-73BB-40C7-A0C9-77EF6CC679E5}" srcOrd="0" destOrd="0" presId="urn:microsoft.com/office/officeart/2005/8/layout/vProcess5"/>
    <dgm:cxn modelId="{5BC90322-0C76-4054-B432-B22F1C95D9C4}" type="presOf" srcId="{345C17C3-B68E-4348-9EF1-F38555699C0B}" destId="{CA4A366A-25FA-46DB-BED4-7B8EC14A4492}" srcOrd="1" destOrd="0" presId="urn:microsoft.com/office/officeart/2005/8/layout/vProcess5"/>
    <dgm:cxn modelId="{200D9928-70AB-4706-8A03-B511B4F92628}" srcId="{FC7A2A63-C8EF-4140-987B-18A6BDD1A32C}" destId="{E8236E89-FEE3-4062-985C-067CE7F7EEA5}" srcOrd="0" destOrd="0" parTransId="{AB821CBF-F85F-41B2-A73B-86FD6DF5890C}" sibTransId="{155B4C56-ACB4-4367-94B7-A707BD4C72AF}"/>
    <dgm:cxn modelId="{97BE6839-2F8C-4598-B4F7-16D3B6508576}" type="presOf" srcId="{FC7A2A63-C8EF-4140-987B-18A6BDD1A32C}" destId="{5E805081-3B7B-498F-ABFE-3C14DEA2A595}" srcOrd="0" destOrd="0" presId="urn:microsoft.com/office/officeart/2005/8/layout/vProcess5"/>
    <dgm:cxn modelId="{A612983A-79CD-4912-AB40-568443D4BF73}" type="presOf" srcId="{FAB3261C-10D1-452A-8B4D-AC07BF475248}" destId="{E7D32A35-BC12-4B3A-9C26-8763D7313E7B}" srcOrd="1" destOrd="0" presId="urn:microsoft.com/office/officeart/2005/8/layout/vProcess5"/>
    <dgm:cxn modelId="{3F88E95E-3A59-440C-BB6C-53972F433477}" type="presOf" srcId="{E8236E89-FEE3-4062-985C-067CE7F7EEA5}" destId="{29A7A5F4-FED0-47C8-A830-429A974AD144}" srcOrd="0" destOrd="0" presId="urn:microsoft.com/office/officeart/2005/8/layout/vProcess5"/>
    <dgm:cxn modelId="{53301466-BBD9-4617-B5ED-952761FDB099}" type="presOf" srcId="{E8236E89-FEE3-4062-985C-067CE7F7EEA5}" destId="{D3651D62-7336-41DF-BE38-A301BFD62EC6}" srcOrd="1" destOrd="0" presId="urn:microsoft.com/office/officeart/2005/8/layout/vProcess5"/>
    <dgm:cxn modelId="{D81B1667-E212-4FF8-A3F4-1E1C2A0D77D3}" type="presOf" srcId="{5B44CB8E-0C55-47F0-93A3-4E5440AE2006}" destId="{28E6F23C-903E-4ED6-9180-28E23B0E6691}" srcOrd="1" destOrd="0" presId="urn:microsoft.com/office/officeart/2005/8/layout/vProcess5"/>
    <dgm:cxn modelId="{CEA7397A-9B16-487F-BA8B-762BE986CC54}" type="presOf" srcId="{5B44CB8E-0C55-47F0-93A3-4E5440AE2006}" destId="{F41FA331-2CDE-4C1B-8869-6310F0D82954}" srcOrd="0" destOrd="0" presId="urn:microsoft.com/office/officeart/2005/8/layout/vProcess5"/>
    <dgm:cxn modelId="{D079A090-9A1B-4BDC-BB55-E74970B105EE}" srcId="{FC7A2A63-C8EF-4140-987B-18A6BDD1A32C}" destId="{345C17C3-B68E-4348-9EF1-F38555699C0B}" srcOrd="1" destOrd="0" parTransId="{17397292-4EF6-4163-B243-1FCFCC50943B}" sibTransId="{C04DA7C8-7913-4D53-81F7-AE75276457FB}"/>
    <dgm:cxn modelId="{25370097-7026-4640-99CE-4B163A8C02D4}" type="presOf" srcId="{345C17C3-B68E-4348-9EF1-F38555699C0B}" destId="{ECBA0607-712A-4DB1-93B4-34CB541367EC}" srcOrd="0" destOrd="0" presId="urn:microsoft.com/office/officeart/2005/8/layout/vProcess5"/>
    <dgm:cxn modelId="{D0170F9A-F413-483C-80BA-EE28C06068F0}" srcId="{FC7A2A63-C8EF-4140-987B-18A6BDD1A32C}" destId="{5B44CB8E-0C55-47F0-93A3-4E5440AE2006}" srcOrd="3" destOrd="0" parTransId="{532C230D-8E20-468E-8507-D104DF89E1B6}" sibTransId="{7DC1C281-B037-4A07-A699-0726F45000FB}"/>
    <dgm:cxn modelId="{5AD88EAC-CA03-4D50-9784-6BC8F7F28B82}" type="presOf" srcId="{C04DA7C8-7913-4D53-81F7-AE75276457FB}" destId="{E7E3B150-DBAB-4D9E-9502-EAA6206F074B}" srcOrd="0" destOrd="0" presId="urn:microsoft.com/office/officeart/2005/8/layout/vProcess5"/>
    <dgm:cxn modelId="{540904B8-F5BF-47C5-82C6-C05C8458EC21}" srcId="{FC7A2A63-C8EF-4140-987B-18A6BDD1A32C}" destId="{FAB3261C-10D1-452A-8B4D-AC07BF475248}" srcOrd="2" destOrd="0" parTransId="{870D530B-2387-43D9-B9F7-64860D03D7E2}" sibTransId="{E292FDE6-F270-4BFE-A831-ECE174EAACCE}"/>
    <dgm:cxn modelId="{8D8AD2C5-60C3-4571-AADC-339618F6C74D}" type="presOf" srcId="{8A924492-F05A-4258-8A98-9EB734B01F48}" destId="{BFFF84AA-A4AA-40AF-82C9-32D97F1E1496}" srcOrd="0" destOrd="0" presId="urn:microsoft.com/office/officeart/2005/8/layout/vProcess5"/>
    <dgm:cxn modelId="{652111D9-3887-441B-8B38-1170FAB905CA}" type="presOf" srcId="{E292FDE6-F270-4BFE-A831-ECE174EAACCE}" destId="{F43FB03A-B1FD-48C8-B1B5-A7C16A1A1575}" srcOrd="0" destOrd="0" presId="urn:microsoft.com/office/officeart/2005/8/layout/vProcess5"/>
    <dgm:cxn modelId="{99CD4BED-B929-4661-A588-8FC6602E16ED}" type="presOf" srcId="{FAB3261C-10D1-452A-8B4D-AC07BF475248}" destId="{E5FAE1BB-FF91-485B-98DD-4053FC100179}" srcOrd="0" destOrd="0" presId="urn:microsoft.com/office/officeart/2005/8/layout/vProcess5"/>
    <dgm:cxn modelId="{3EC86BF5-F774-48E2-A698-2E1F36FB340F}" srcId="{FC7A2A63-C8EF-4140-987B-18A6BDD1A32C}" destId="{8A924492-F05A-4258-8A98-9EB734B01F48}" srcOrd="4" destOrd="0" parTransId="{DF97C376-34D5-4040-97A3-B6A8A4B53C7B}" sibTransId="{4177B093-CE9A-457D-B1A4-CD3427377D13}"/>
    <dgm:cxn modelId="{833A60F8-0740-42F3-AB4C-81D3E9FB02F1}" type="presOf" srcId="{155B4C56-ACB4-4367-94B7-A707BD4C72AF}" destId="{D62DC178-5310-44F1-9B05-AE53188B23C8}" srcOrd="0" destOrd="0" presId="urn:microsoft.com/office/officeart/2005/8/layout/vProcess5"/>
    <dgm:cxn modelId="{25FB78A6-4666-4E0B-9FC3-521C8B5E0E33}" type="presParOf" srcId="{5E805081-3B7B-498F-ABFE-3C14DEA2A595}" destId="{62C8D2A9-A0DC-4D70-A6B9-F05E29CFE15B}" srcOrd="0" destOrd="0" presId="urn:microsoft.com/office/officeart/2005/8/layout/vProcess5"/>
    <dgm:cxn modelId="{C08CF9C8-3F9A-4015-9EB7-D402F4867557}" type="presParOf" srcId="{5E805081-3B7B-498F-ABFE-3C14DEA2A595}" destId="{29A7A5F4-FED0-47C8-A830-429A974AD144}" srcOrd="1" destOrd="0" presId="urn:microsoft.com/office/officeart/2005/8/layout/vProcess5"/>
    <dgm:cxn modelId="{8B59CF30-1F95-4089-BF0B-A9F38D6408C2}" type="presParOf" srcId="{5E805081-3B7B-498F-ABFE-3C14DEA2A595}" destId="{ECBA0607-712A-4DB1-93B4-34CB541367EC}" srcOrd="2" destOrd="0" presId="urn:microsoft.com/office/officeart/2005/8/layout/vProcess5"/>
    <dgm:cxn modelId="{0406001A-5EF6-4982-9AFD-B7D9778FF494}" type="presParOf" srcId="{5E805081-3B7B-498F-ABFE-3C14DEA2A595}" destId="{E5FAE1BB-FF91-485B-98DD-4053FC100179}" srcOrd="3" destOrd="0" presId="urn:microsoft.com/office/officeart/2005/8/layout/vProcess5"/>
    <dgm:cxn modelId="{C1B7202B-3A53-47E0-9589-61F1E5458C1A}" type="presParOf" srcId="{5E805081-3B7B-498F-ABFE-3C14DEA2A595}" destId="{F41FA331-2CDE-4C1B-8869-6310F0D82954}" srcOrd="4" destOrd="0" presId="urn:microsoft.com/office/officeart/2005/8/layout/vProcess5"/>
    <dgm:cxn modelId="{01A61357-0E83-4BF8-9EFF-14D78431407B}" type="presParOf" srcId="{5E805081-3B7B-498F-ABFE-3C14DEA2A595}" destId="{BFFF84AA-A4AA-40AF-82C9-32D97F1E1496}" srcOrd="5" destOrd="0" presId="urn:microsoft.com/office/officeart/2005/8/layout/vProcess5"/>
    <dgm:cxn modelId="{D2F011E2-81E0-4B81-9FE1-4E7A4432AF7B}" type="presParOf" srcId="{5E805081-3B7B-498F-ABFE-3C14DEA2A595}" destId="{D62DC178-5310-44F1-9B05-AE53188B23C8}" srcOrd="6" destOrd="0" presId="urn:microsoft.com/office/officeart/2005/8/layout/vProcess5"/>
    <dgm:cxn modelId="{71A560D4-DE9F-49F1-9443-35105929917B}" type="presParOf" srcId="{5E805081-3B7B-498F-ABFE-3C14DEA2A595}" destId="{E7E3B150-DBAB-4D9E-9502-EAA6206F074B}" srcOrd="7" destOrd="0" presId="urn:microsoft.com/office/officeart/2005/8/layout/vProcess5"/>
    <dgm:cxn modelId="{7C8E7403-FBE9-4F75-9E17-AD3D26C23C3A}" type="presParOf" srcId="{5E805081-3B7B-498F-ABFE-3C14DEA2A595}" destId="{F43FB03A-B1FD-48C8-B1B5-A7C16A1A1575}" srcOrd="8" destOrd="0" presId="urn:microsoft.com/office/officeart/2005/8/layout/vProcess5"/>
    <dgm:cxn modelId="{462DA083-2F89-4590-829C-30BC753AC20D}" type="presParOf" srcId="{5E805081-3B7B-498F-ABFE-3C14DEA2A595}" destId="{633299E0-73BB-40C7-A0C9-77EF6CC679E5}" srcOrd="9" destOrd="0" presId="urn:microsoft.com/office/officeart/2005/8/layout/vProcess5"/>
    <dgm:cxn modelId="{182565BC-1F8D-44CB-AF03-082DEAD0FA4F}" type="presParOf" srcId="{5E805081-3B7B-498F-ABFE-3C14DEA2A595}" destId="{D3651D62-7336-41DF-BE38-A301BFD62EC6}" srcOrd="10" destOrd="0" presId="urn:microsoft.com/office/officeart/2005/8/layout/vProcess5"/>
    <dgm:cxn modelId="{B7797D2B-D4F0-44E2-A4E6-FB910AE901EF}" type="presParOf" srcId="{5E805081-3B7B-498F-ABFE-3C14DEA2A595}" destId="{CA4A366A-25FA-46DB-BED4-7B8EC14A4492}" srcOrd="11" destOrd="0" presId="urn:microsoft.com/office/officeart/2005/8/layout/vProcess5"/>
    <dgm:cxn modelId="{9687762C-2B3F-4E9F-AECF-5C90119711FA}" type="presParOf" srcId="{5E805081-3B7B-498F-ABFE-3C14DEA2A595}" destId="{E7D32A35-BC12-4B3A-9C26-8763D7313E7B}" srcOrd="12" destOrd="0" presId="urn:microsoft.com/office/officeart/2005/8/layout/vProcess5"/>
    <dgm:cxn modelId="{B4EED330-95D4-4442-86CF-14F97151E9E1}" type="presParOf" srcId="{5E805081-3B7B-498F-ABFE-3C14DEA2A595}" destId="{28E6F23C-903E-4ED6-9180-28E23B0E6691}" srcOrd="13" destOrd="0" presId="urn:microsoft.com/office/officeart/2005/8/layout/vProcess5"/>
    <dgm:cxn modelId="{B125DADF-083B-4B39-815A-CE82A1BC4E9C}" type="presParOf" srcId="{5E805081-3B7B-498F-ABFE-3C14DEA2A595}" destId="{B8CBC654-142C-48A8-9C55-E47977512F4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918A5A-1416-4113-9F9A-02F480EFE6E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9F65A21-FC6E-4424-9DDC-E9BDA336C45B}">
      <dgm:prSet/>
      <dgm:spPr/>
      <dgm:t>
        <a:bodyPr/>
        <a:lstStyle/>
        <a:p>
          <a:pPr>
            <a:lnSpc>
              <a:spcPct val="100000"/>
            </a:lnSpc>
            <a:defRPr cap="all"/>
          </a:pPr>
          <a:r>
            <a:rPr lang="fr-CA"/>
            <a:t>Négociation</a:t>
          </a:r>
          <a:endParaRPr lang="en-US"/>
        </a:p>
      </dgm:t>
    </dgm:pt>
    <dgm:pt modelId="{31E61D02-BC80-4BDB-8CBC-E508D38F128B}" type="parTrans" cxnId="{E8C59D83-3B1E-4F46-B88D-7F06A5FB33B2}">
      <dgm:prSet/>
      <dgm:spPr/>
      <dgm:t>
        <a:bodyPr/>
        <a:lstStyle/>
        <a:p>
          <a:endParaRPr lang="en-US"/>
        </a:p>
      </dgm:t>
    </dgm:pt>
    <dgm:pt modelId="{D816B498-B844-4348-BE52-5897F5D252DF}" type="sibTrans" cxnId="{E8C59D83-3B1E-4F46-B88D-7F06A5FB33B2}">
      <dgm:prSet/>
      <dgm:spPr/>
      <dgm:t>
        <a:bodyPr/>
        <a:lstStyle/>
        <a:p>
          <a:endParaRPr lang="en-US"/>
        </a:p>
      </dgm:t>
    </dgm:pt>
    <dgm:pt modelId="{1F22C483-AD44-4F55-A96D-A0E15E08BB6E}">
      <dgm:prSet/>
      <dgm:spPr/>
      <dgm:t>
        <a:bodyPr/>
        <a:lstStyle/>
        <a:p>
          <a:pPr>
            <a:lnSpc>
              <a:spcPct val="100000"/>
            </a:lnSpc>
            <a:defRPr cap="all"/>
          </a:pPr>
          <a:r>
            <a:rPr lang="fr-CA"/>
            <a:t>Communication </a:t>
          </a:r>
          <a:endParaRPr lang="en-US"/>
        </a:p>
      </dgm:t>
    </dgm:pt>
    <dgm:pt modelId="{7F3FA16E-7295-4B7A-90CB-7800E37D38DA}" type="parTrans" cxnId="{66E53F42-CFB1-4229-92A0-161CE85B5166}">
      <dgm:prSet/>
      <dgm:spPr/>
      <dgm:t>
        <a:bodyPr/>
        <a:lstStyle/>
        <a:p>
          <a:endParaRPr lang="en-US"/>
        </a:p>
      </dgm:t>
    </dgm:pt>
    <dgm:pt modelId="{C2B04FA5-7484-4014-8C65-B0E70D29CA89}" type="sibTrans" cxnId="{66E53F42-CFB1-4229-92A0-161CE85B5166}">
      <dgm:prSet/>
      <dgm:spPr/>
      <dgm:t>
        <a:bodyPr/>
        <a:lstStyle/>
        <a:p>
          <a:endParaRPr lang="en-US"/>
        </a:p>
      </dgm:t>
    </dgm:pt>
    <dgm:pt modelId="{A900B631-13B3-40AA-9A69-6F763B13BF77}">
      <dgm:prSet/>
      <dgm:spPr/>
      <dgm:t>
        <a:bodyPr/>
        <a:lstStyle/>
        <a:p>
          <a:pPr>
            <a:lnSpc>
              <a:spcPct val="100000"/>
            </a:lnSpc>
            <a:defRPr cap="all"/>
          </a:pPr>
          <a:r>
            <a:rPr lang="fr-CA"/>
            <a:t>Mobilisation </a:t>
          </a:r>
          <a:endParaRPr lang="en-US"/>
        </a:p>
      </dgm:t>
    </dgm:pt>
    <dgm:pt modelId="{FFA3BE80-9A93-45C6-B748-5FCFD944B66B}" type="parTrans" cxnId="{E3D99D03-F442-4329-ACC1-7424FD9A2059}">
      <dgm:prSet/>
      <dgm:spPr/>
      <dgm:t>
        <a:bodyPr/>
        <a:lstStyle/>
        <a:p>
          <a:endParaRPr lang="en-US"/>
        </a:p>
      </dgm:t>
    </dgm:pt>
    <dgm:pt modelId="{5AD1B373-4291-44B5-B029-B11168F31B4F}" type="sibTrans" cxnId="{E3D99D03-F442-4329-ACC1-7424FD9A2059}">
      <dgm:prSet/>
      <dgm:spPr/>
      <dgm:t>
        <a:bodyPr/>
        <a:lstStyle/>
        <a:p>
          <a:endParaRPr lang="en-US"/>
        </a:p>
      </dgm:t>
    </dgm:pt>
    <dgm:pt modelId="{4B9736DA-4EF1-4355-BADA-1A2F3DE7FE55}" type="pres">
      <dgm:prSet presAssocID="{D8918A5A-1416-4113-9F9A-02F480EFE6E4}" presName="root" presStyleCnt="0">
        <dgm:presLayoutVars>
          <dgm:dir/>
          <dgm:resizeHandles val="exact"/>
        </dgm:presLayoutVars>
      </dgm:prSet>
      <dgm:spPr/>
    </dgm:pt>
    <dgm:pt modelId="{D46378C9-8FD7-4E89-BD41-490DC3CED338}" type="pres">
      <dgm:prSet presAssocID="{69F65A21-FC6E-4424-9DDC-E9BDA336C45B}" presName="compNode" presStyleCnt="0"/>
      <dgm:spPr/>
    </dgm:pt>
    <dgm:pt modelId="{2A9AAFFE-4040-44D9-AE21-51B6CF5D2C3F}" type="pres">
      <dgm:prSet presAssocID="{69F65A21-FC6E-4424-9DDC-E9BDA336C45B}" presName="iconBgRect" presStyleLbl="bgShp" presStyleIdx="0" presStyleCnt="3"/>
      <dgm:spPr/>
    </dgm:pt>
    <dgm:pt modelId="{281056B0-F0A1-4782-9D9F-0CA0DE23A0D7}" type="pres">
      <dgm:prSet presAssocID="{69F65A21-FC6E-4424-9DDC-E9BDA336C4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ignée de main"/>
        </a:ext>
      </dgm:extLst>
    </dgm:pt>
    <dgm:pt modelId="{E6991F7F-B350-4178-805A-B12A933EB269}" type="pres">
      <dgm:prSet presAssocID="{69F65A21-FC6E-4424-9DDC-E9BDA336C45B}" presName="spaceRect" presStyleCnt="0"/>
      <dgm:spPr/>
    </dgm:pt>
    <dgm:pt modelId="{0FC4860A-548D-4F65-A47E-8D654448168A}" type="pres">
      <dgm:prSet presAssocID="{69F65A21-FC6E-4424-9DDC-E9BDA336C45B}" presName="textRect" presStyleLbl="revTx" presStyleIdx="0" presStyleCnt="3">
        <dgm:presLayoutVars>
          <dgm:chMax val="1"/>
          <dgm:chPref val="1"/>
        </dgm:presLayoutVars>
      </dgm:prSet>
      <dgm:spPr/>
    </dgm:pt>
    <dgm:pt modelId="{09DEEB43-962C-4148-923B-36FDDC667F32}" type="pres">
      <dgm:prSet presAssocID="{D816B498-B844-4348-BE52-5897F5D252DF}" presName="sibTrans" presStyleCnt="0"/>
      <dgm:spPr/>
    </dgm:pt>
    <dgm:pt modelId="{1EF83C3E-3A9D-4748-AB7B-25CC4EF53998}" type="pres">
      <dgm:prSet presAssocID="{1F22C483-AD44-4F55-A96D-A0E15E08BB6E}" presName="compNode" presStyleCnt="0"/>
      <dgm:spPr/>
    </dgm:pt>
    <dgm:pt modelId="{6498D5FC-572A-43A9-949F-899F89FB6CE5}" type="pres">
      <dgm:prSet presAssocID="{1F22C483-AD44-4F55-A96D-A0E15E08BB6E}" presName="iconBgRect" presStyleLbl="bgShp" presStyleIdx="1" presStyleCnt="3"/>
      <dgm:spPr/>
    </dgm:pt>
    <dgm:pt modelId="{C28CC590-A267-4CFA-9A7F-AF312FC9D3E7}" type="pres">
      <dgm:prSet presAssocID="{1F22C483-AD44-4F55-A96D-A0E15E08BB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éléphone"/>
        </a:ext>
      </dgm:extLst>
    </dgm:pt>
    <dgm:pt modelId="{5F052D94-9389-48A5-8398-341596AD4648}" type="pres">
      <dgm:prSet presAssocID="{1F22C483-AD44-4F55-A96D-A0E15E08BB6E}" presName="spaceRect" presStyleCnt="0"/>
      <dgm:spPr/>
    </dgm:pt>
    <dgm:pt modelId="{11C95B05-2466-4ACE-A89F-4BD5AE260530}" type="pres">
      <dgm:prSet presAssocID="{1F22C483-AD44-4F55-A96D-A0E15E08BB6E}" presName="textRect" presStyleLbl="revTx" presStyleIdx="1" presStyleCnt="3">
        <dgm:presLayoutVars>
          <dgm:chMax val="1"/>
          <dgm:chPref val="1"/>
        </dgm:presLayoutVars>
      </dgm:prSet>
      <dgm:spPr/>
    </dgm:pt>
    <dgm:pt modelId="{B5409BA5-2142-4C95-B59E-966A935A1499}" type="pres">
      <dgm:prSet presAssocID="{C2B04FA5-7484-4014-8C65-B0E70D29CA89}" presName="sibTrans" presStyleCnt="0"/>
      <dgm:spPr/>
    </dgm:pt>
    <dgm:pt modelId="{8BDE908E-372F-48A4-8DFC-0633462970CE}" type="pres">
      <dgm:prSet presAssocID="{A900B631-13B3-40AA-9A69-6F763B13BF77}" presName="compNode" presStyleCnt="0"/>
      <dgm:spPr/>
    </dgm:pt>
    <dgm:pt modelId="{4D09BFFA-06AE-4787-A506-EEECECD2ABAD}" type="pres">
      <dgm:prSet presAssocID="{A900B631-13B3-40AA-9A69-6F763B13BF77}" presName="iconBgRect" presStyleLbl="bgShp" presStyleIdx="2" presStyleCnt="3"/>
      <dgm:spPr/>
    </dgm:pt>
    <dgm:pt modelId="{DD2C9F22-E505-4031-89E6-2885747F4394}" type="pres">
      <dgm:prSet presAssocID="{A900B631-13B3-40AA-9A69-6F763B13BF7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e d’hommes"/>
        </a:ext>
      </dgm:extLst>
    </dgm:pt>
    <dgm:pt modelId="{067E2409-5680-49C3-884D-2C38D3C6E0DC}" type="pres">
      <dgm:prSet presAssocID="{A900B631-13B3-40AA-9A69-6F763B13BF77}" presName="spaceRect" presStyleCnt="0"/>
      <dgm:spPr/>
    </dgm:pt>
    <dgm:pt modelId="{AA5ED36D-610B-4466-B0E6-3168898B8666}" type="pres">
      <dgm:prSet presAssocID="{A900B631-13B3-40AA-9A69-6F763B13BF77}" presName="textRect" presStyleLbl="revTx" presStyleIdx="2" presStyleCnt="3">
        <dgm:presLayoutVars>
          <dgm:chMax val="1"/>
          <dgm:chPref val="1"/>
        </dgm:presLayoutVars>
      </dgm:prSet>
      <dgm:spPr/>
    </dgm:pt>
  </dgm:ptLst>
  <dgm:cxnLst>
    <dgm:cxn modelId="{E3D99D03-F442-4329-ACC1-7424FD9A2059}" srcId="{D8918A5A-1416-4113-9F9A-02F480EFE6E4}" destId="{A900B631-13B3-40AA-9A69-6F763B13BF77}" srcOrd="2" destOrd="0" parTransId="{FFA3BE80-9A93-45C6-B748-5FCFD944B66B}" sibTransId="{5AD1B373-4291-44B5-B029-B11168F31B4F}"/>
    <dgm:cxn modelId="{65A7BD34-3381-48BE-8D1A-D1722DD69659}" type="presOf" srcId="{A900B631-13B3-40AA-9A69-6F763B13BF77}" destId="{AA5ED36D-610B-4466-B0E6-3168898B8666}" srcOrd="0" destOrd="0" presId="urn:microsoft.com/office/officeart/2018/5/layout/IconCircleLabelList"/>
    <dgm:cxn modelId="{E60B4641-8E10-49A0-AF95-AEABCA818F8D}" type="presOf" srcId="{D8918A5A-1416-4113-9F9A-02F480EFE6E4}" destId="{4B9736DA-4EF1-4355-BADA-1A2F3DE7FE55}" srcOrd="0" destOrd="0" presId="urn:microsoft.com/office/officeart/2018/5/layout/IconCircleLabelList"/>
    <dgm:cxn modelId="{66E53F42-CFB1-4229-92A0-161CE85B5166}" srcId="{D8918A5A-1416-4113-9F9A-02F480EFE6E4}" destId="{1F22C483-AD44-4F55-A96D-A0E15E08BB6E}" srcOrd="1" destOrd="0" parTransId="{7F3FA16E-7295-4B7A-90CB-7800E37D38DA}" sibTransId="{C2B04FA5-7484-4014-8C65-B0E70D29CA89}"/>
    <dgm:cxn modelId="{F333DC44-1237-450B-800B-859067E76873}" type="presOf" srcId="{69F65A21-FC6E-4424-9DDC-E9BDA336C45B}" destId="{0FC4860A-548D-4F65-A47E-8D654448168A}" srcOrd="0" destOrd="0" presId="urn:microsoft.com/office/officeart/2018/5/layout/IconCircleLabelList"/>
    <dgm:cxn modelId="{E8C59D83-3B1E-4F46-B88D-7F06A5FB33B2}" srcId="{D8918A5A-1416-4113-9F9A-02F480EFE6E4}" destId="{69F65A21-FC6E-4424-9DDC-E9BDA336C45B}" srcOrd="0" destOrd="0" parTransId="{31E61D02-BC80-4BDB-8CBC-E508D38F128B}" sibTransId="{D816B498-B844-4348-BE52-5897F5D252DF}"/>
    <dgm:cxn modelId="{C4FCB99E-5FAB-4671-B2F6-37F847E58C9D}" type="presOf" srcId="{1F22C483-AD44-4F55-A96D-A0E15E08BB6E}" destId="{11C95B05-2466-4ACE-A89F-4BD5AE260530}" srcOrd="0" destOrd="0" presId="urn:microsoft.com/office/officeart/2018/5/layout/IconCircleLabelList"/>
    <dgm:cxn modelId="{720B0BAE-512C-4556-B3D0-8D54523484CC}" type="presParOf" srcId="{4B9736DA-4EF1-4355-BADA-1A2F3DE7FE55}" destId="{D46378C9-8FD7-4E89-BD41-490DC3CED338}" srcOrd="0" destOrd="0" presId="urn:microsoft.com/office/officeart/2018/5/layout/IconCircleLabelList"/>
    <dgm:cxn modelId="{683D2535-2593-4BEB-874D-32E88E064CDA}" type="presParOf" srcId="{D46378C9-8FD7-4E89-BD41-490DC3CED338}" destId="{2A9AAFFE-4040-44D9-AE21-51B6CF5D2C3F}" srcOrd="0" destOrd="0" presId="urn:microsoft.com/office/officeart/2018/5/layout/IconCircleLabelList"/>
    <dgm:cxn modelId="{EBE50819-C0EB-4ED0-88B1-5A619DA7B1BC}" type="presParOf" srcId="{D46378C9-8FD7-4E89-BD41-490DC3CED338}" destId="{281056B0-F0A1-4782-9D9F-0CA0DE23A0D7}" srcOrd="1" destOrd="0" presId="urn:microsoft.com/office/officeart/2018/5/layout/IconCircleLabelList"/>
    <dgm:cxn modelId="{CD295066-3766-48C4-9983-AFDA7897BB1A}" type="presParOf" srcId="{D46378C9-8FD7-4E89-BD41-490DC3CED338}" destId="{E6991F7F-B350-4178-805A-B12A933EB269}" srcOrd="2" destOrd="0" presId="urn:microsoft.com/office/officeart/2018/5/layout/IconCircleLabelList"/>
    <dgm:cxn modelId="{AAB7BD9B-0EB3-4FA0-91C9-6197143FE377}" type="presParOf" srcId="{D46378C9-8FD7-4E89-BD41-490DC3CED338}" destId="{0FC4860A-548D-4F65-A47E-8D654448168A}" srcOrd="3" destOrd="0" presId="urn:microsoft.com/office/officeart/2018/5/layout/IconCircleLabelList"/>
    <dgm:cxn modelId="{08A77D11-AC23-473A-8B51-8D2ACB341415}" type="presParOf" srcId="{4B9736DA-4EF1-4355-BADA-1A2F3DE7FE55}" destId="{09DEEB43-962C-4148-923B-36FDDC667F32}" srcOrd="1" destOrd="0" presId="urn:microsoft.com/office/officeart/2018/5/layout/IconCircleLabelList"/>
    <dgm:cxn modelId="{B5B335F3-5349-4A9B-84D1-636BC0AEA097}" type="presParOf" srcId="{4B9736DA-4EF1-4355-BADA-1A2F3DE7FE55}" destId="{1EF83C3E-3A9D-4748-AB7B-25CC4EF53998}" srcOrd="2" destOrd="0" presId="urn:microsoft.com/office/officeart/2018/5/layout/IconCircleLabelList"/>
    <dgm:cxn modelId="{99256238-2C49-41FC-BF35-5D5AADE52185}" type="presParOf" srcId="{1EF83C3E-3A9D-4748-AB7B-25CC4EF53998}" destId="{6498D5FC-572A-43A9-949F-899F89FB6CE5}" srcOrd="0" destOrd="0" presId="urn:microsoft.com/office/officeart/2018/5/layout/IconCircleLabelList"/>
    <dgm:cxn modelId="{CFCB7F96-4ACE-44A8-86A6-37812B42DB37}" type="presParOf" srcId="{1EF83C3E-3A9D-4748-AB7B-25CC4EF53998}" destId="{C28CC590-A267-4CFA-9A7F-AF312FC9D3E7}" srcOrd="1" destOrd="0" presId="urn:microsoft.com/office/officeart/2018/5/layout/IconCircleLabelList"/>
    <dgm:cxn modelId="{40E040D0-17B8-4168-9501-BD917F5B0DB0}" type="presParOf" srcId="{1EF83C3E-3A9D-4748-AB7B-25CC4EF53998}" destId="{5F052D94-9389-48A5-8398-341596AD4648}" srcOrd="2" destOrd="0" presId="urn:microsoft.com/office/officeart/2018/5/layout/IconCircleLabelList"/>
    <dgm:cxn modelId="{BBB07AE0-BDB1-4988-BBF1-6132086420A7}" type="presParOf" srcId="{1EF83C3E-3A9D-4748-AB7B-25CC4EF53998}" destId="{11C95B05-2466-4ACE-A89F-4BD5AE260530}" srcOrd="3" destOrd="0" presId="urn:microsoft.com/office/officeart/2018/5/layout/IconCircleLabelList"/>
    <dgm:cxn modelId="{58A96738-A406-4D66-9592-CB4450F6BE46}" type="presParOf" srcId="{4B9736DA-4EF1-4355-BADA-1A2F3DE7FE55}" destId="{B5409BA5-2142-4C95-B59E-966A935A1499}" srcOrd="3" destOrd="0" presId="urn:microsoft.com/office/officeart/2018/5/layout/IconCircleLabelList"/>
    <dgm:cxn modelId="{0A4CCE0E-F994-4D4F-B8AA-311AC402C97E}" type="presParOf" srcId="{4B9736DA-4EF1-4355-BADA-1A2F3DE7FE55}" destId="{8BDE908E-372F-48A4-8DFC-0633462970CE}" srcOrd="4" destOrd="0" presId="urn:microsoft.com/office/officeart/2018/5/layout/IconCircleLabelList"/>
    <dgm:cxn modelId="{B3DE5DF1-6E73-459E-9482-A94B3D627799}" type="presParOf" srcId="{8BDE908E-372F-48A4-8DFC-0633462970CE}" destId="{4D09BFFA-06AE-4787-A506-EEECECD2ABAD}" srcOrd="0" destOrd="0" presId="urn:microsoft.com/office/officeart/2018/5/layout/IconCircleLabelList"/>
    <dgm:cxn modelId="{2D276E0E-F8AB-48E5-91AF-C1A3DD88B0A7}" type="presParOf" srcId="{8BDE908E-372F-48A4-8DFC-0633462970CE}" destId="{DD2C9F22-E505-4031-89E6-2885747F4394}" srcOrd="1" destOrd="0" presId="urn:microsoft.com/office/officeart/2018/5/layout/IconCircleLabelList"/>
    <dgm:cxn modelId="{996A8DC7-A011-4791-8EB6-E96CE4C05EC0}" type="presParOf" srcId="{8BDE908E-372F-48A4-8DFC-0633462970CE}" destId="{067E2409-5680-49C3-884D-2C38D3C6E0DC}" srcOrd="2" destOrd="0" presId="urn:microsoft.com/office/officeart/2018/5/layout/IconCircleLabelList"/>
    <dgm:cxn modelId="{0C902409-C990-48F1-A096-1CCD0031C14C}" type="presParOf" srcId="{8BDE908E-372F-48A4-8DFC-0633462970CE}" destId="{AA5ED36D-610B-4466-B0E6-3168898B866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7A5F4-FED0-47C8-A830-429A974AD144}">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kern="1200" dirty="0"/>
            <a:t>Ouverture</a:t>
          </a:r>
          <a:endParaRPr lang="en-US" sz="3400" kern="1200" dirty="0"/>
        </a:p>
      </dsp:txBody>
      <dsp:txXfrm>
        <a:off x="22940" y="22940"/>
        <a:ext cx="7160195" cy="737360"/>
      </dsp:txXfrm>
    </dsp:sp>
    <dsp:sp modelId="{ECBA0607-712A-4DB1-93B4-34CB541367EC}">
      <dsp:nvSpPr>
        <dsp:cNvPr id="0" name=""/>
        <dsp:cNvSpPr/>
      </dsp:nvSpPr>
      <dsp:spPr>
        <a:xfrm>
          <a:off x="604647" y="892024"/>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kern="1200" dirty="0"/>
            <a:t>Exploration</a:t>
          </a:r>
          <a:endParaRPr lang="en-US" sz="3400" kern="1200" dirty="0"/>
        </a:p>
      </dsp:txBody>
      <dsp:txXfrm>
        <a:off x="627587" y="914964"/>
        <a:ext cx="6937378" cy="737360"/>
      </dsp:txXfrm>
    </dsp:sp>
    <dsp:sp modelId="{E5FAE1BB-FF91-485B-98DD-4053FC100179}">
      <dsp:nvSpPr>
        <dsp:cNvPr id="0" name=""/>
        <dsp:cNvSpPr/>
      </dsp:nvSpPr>
      <dsp:spPr>
        <a:xfrm>
          <a:off x="1209293" y="1784048"/>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kern="1200" dirty="0"/>
            <a:t>Rapprochement</a:t>
          </a:r>
          <a:endParaRPr lang="en-US" sz="3400" kern="1200" dirty="0"/>
        </a:p>
      </dsp:txBody>
      <dsp:txXfrm>
        <a:off x="1232233" y="1806988"/>
        <a:ext cx="6937378" cy="737360"/>
      </dsp:txXfrm>
    </dsp:sp>
    <dsp:sp modelId="{F41FA331-2CDE-4C1B-8869-6310F0D82954}">
      <dsp:nvSpPr>
        <dsp:cNvPr id="0" name=""/>
        <dsp:cNvSpPr/>
      </dsp:nvSpPr>
      <dsp:spPr>
        <a:xfrm>
          <a:off x="1813940" y="2676072"/>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kern="1200" dirty="0"/>
            <a:t>Critique</a:t>
          </a:r>
          <a:endParaRPr lang="en-US" sz="3400" kern="1200" dirty="0"/>
        </a:p>
      </dsp:txBody>
      <dsp:txXfrm>
        <a:off x="1836880" y="2699012"/>
        <a:ext cx="6937378" cy="737360"/>
      </dsp:txXfrm>
    </dsp:sp>
    <dsp:sp modelId="{BFFF84AA-A4AA-40AF-82C9-32D97F1E1496}">
      <dsp:nvSpPr>
        <dsp:cNvPr id="0" name=""/>
        <dsp:cNvSpPr/>
      </dsp:nvSpPr>
      <dsp:spPr>
        <a:xfrm>
          <a:off x="2418587" y="3568097"/>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kern="1200" dirty="0"/>
            <a:t>Entente finale</a:t>
          </a:r>
          <a:endParaRPr lang="en-US" sz="3400" kern="1200" dirty="0"/>
        </a:p>
      </dsp:txBody>
      <dsp:txXfrm>
        <a:off x="2441527" y="3591037"/>
        <a:ext cx="6937378" cy="737360"/>
      </dsp:txXfrm>
    </dsp:sp>
    <dsp:sp modelId="{D62DC178-5310-44F1-9B05-AE53188B23C8}">
      <dsp:nvSpPr>
        <dsp:cNvPr id="0" name=""/>
        <dsp:cNvSpPr/>
      </dsp:nvSpPr>
      <dsp:spPr>
        <a:xfrm>
          <a:off x="7587905" y="572200"/>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E7E3B150-DBAB-4D9E-9502-EAA6206F074B}">
      <dsp:nvSpPr>
        <dsp:cNvPr id="0" name=""/>
        <dsp:cNvSpPr/>
      </dsp:nvSpPr>
      <dsp:spPr>
        <a:xfrm>
          <a:off x="8192552" y="1464225"/>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F43FB03A-B1FD-48C8-B1B5-A7C16A1A1575}">
      <dsp:nvSpPr>
        <dsp:cNvPr id="0" name=""/>
        <dsp:cNvSpPr/>
      </dsp:nvSpPr>
      <dsp:spPr>
        <a:xfrm>
          <a:off x="8797199" y="2343195"/>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633299E0-73BB-40C7-A0C9-77EF6CC679E5}">
      <dsp:nvSpPr>
        <dsp:cNvPr id="0" name=""/>
        <dsp:cNvSpPr/>
      </dsp:nvSpPr>
      <dsp:spPr>
        <a:xfrm>
          <a:off x="9401846" y="3243922"/>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AAFFE-4040-44D9-AE21-51B6CF5D2C3F}">
      <dsp:nvSpPr>
        <dsp:cNvPr id="0" name=""/>
        <dsp:cNvSpPr/>
      </dsp:nvSpPr>
      <dsp:spPr>
        <a:xfrm>
          <a:off x="679050"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056B0-F0A1-4782-9D9F-0CA0DE23A0D7}">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4860A-548D-4F65-A47E-8D654448168A}">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fr-CA" sz="3200" kern="1200"/>
            <a:t>Négociation</a:t>
          </a:r>
          <a:endParaRPr lang="en-US" sz="3200" kern="1200"/>
        </a:p>
      </dsp:txBody>
      <dsp:txXfrm>
        <a:off x="75768" y="3053169"/>
        <a:ext cx="3093750" cy="720000"/>
      </dsp:txXfrm>
    </dsp:sp>
    <dsp:sp modelId="{6498D5FC-572A-43A9-949F-899F89FB6CE5}">
      <dsp:nvSpPr>
        <dsp:cNvPr id="0" name=""/>
        <dsp:cNvSpPr/>
      </dsp:nvSpPr>
      <dsp:spPr>
        <a:xfrm>
          <a:off x="4314206"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CC590-A267-4CFA-9A7F-AF312FC9D3E7}">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95B05-2466-4ACE-A89F-4BD5AE260530}">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fr-CA" sz="3200" kern="1200"/>
            <a:t>Communication </a:t>
          </a:r>
          <a:endParaRPr lang="en-US" sz="3200" kern="1200"/>
        </a:p>
      </dsp:txBody>
      <dsp:txXfrm>
        <a:off x="3710925" y="3053169"/>
        <a:ext cx="3093750" cy="720000"/>
      </dsp:txXfrm>
    </dsp:sp>
    <dsp:sp modelId="{4D09BFFA-06AE-4787-A506-EEECECD2ABAD}">
      <dsp:nvSpPr>
        <dsp:cNvPr id="0" name=""/>
        <dsp:cNvSpPr/>
      </dsp:nvSpPr>
      <dsp:spPr>
        <a:xfrm>
          <a:off x="7949362"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2C9F22-E505-4031-89E6-2885747F4394}">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5ED36D-610B-4466-B0E6-3168898B8666}">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fr-CA" sz="3200" kern="1200"/>
            <a:t>Mobilisation </a:t>
          </a:r>
          <a:endParaRPr lang="en-US" sz="3200" kern="1200"/>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06B77-702C-4817-A481-6ABFE4A0ECBB}" type="datetimeFigureOut">
              <a:rPr lang="fr-CA" smtClean="0"/>
              <a:t>2023-10-02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8C6AC-D752-4820-9063-99ACD3ED8027}" type="slidenum">
              <a:rPr lang="fr-CA" smtClean="0"/>
              <a:t>‹N°›</a:t>
            </a:fld>
            <a:endParaRPr lang="fr-CA"/>
          </a:p>
        </p:txBody>
      </p:sp>
    </p:spTree>
    <p:extLst>
      <p:ext uri="{BB962C8B-B14F-4D97-AF65-F5344CB8AC3E}">
        <p14:creationId xmlns:p14="http://schemas.microsoft.com/office/powerpoint/2010/main" val="214114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a:t>
            </a:fld>
            <a:endParaRPr lang="fr-CA"/>
          </a:p>
        </p:txBody>
      </p:sp>
    </p:spTree>
    <p:extLst>
      <p:ext uri="{BB962C8B-B14F-4D97-AF65-F5344CB8AC3E}">
        <p14:creationId xmlns:p14="http://schemas.microsoft.com/office/powerpoint/2010/main" val="31796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Sans mobilisation, nous sommes des négociateurs en pourparlers de paix avec une grande puissance alors que notre propre armé est à genoux. </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15</a:t>
            </a:fld>
            <a:endParaRPr lang="fr-CA"/>
          </a:p>
        </p:txBody>
      </p:sp>
    </p:spTree>
    <p:extLst>
      <p:ext uri="{BB962C8B-B14F-4D97-AF65-F5344CB8AC3E}">
        <p14:creationId xmlns:p14="http://schemas.microsoft.com/office/powerpoint/2010/main" val="409395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C’est un forum sur la mob… </a:t>
            </a:r>
          </a:p>
          <a:p>
            <a:r>
              <a:rPr lang="fr-CA"/>
              <a:t>Moi Rémi et Martin seront présent </a:t>
            </a:r>
            <a:endParaRPr lang="fr-CA">
              <a:ea typeface="Calibri"/>
              <a:cs typeface="Calibri"/>
            </a:endParaRPr>
          </a:p>
          <a:p>
            <a:r>
              <a:rPr lang="fr-CA"/>
              <a:t>Quel est la situation actuelle par rapport au revenue </a:t>
            </a:r>
            <a:endParaRPr lang="fr-CA">
              <a:ea typeface="Calibri"/>
              <a:cs typeface="Calibri"/>
            </a:endParaRPr>
          </a:p>
          <a:p>
            <a:r>
              <a:rPr lang="fr-CA"/>
              <a:t>Miser sur la force de l’équipe </a:t>
            </a:r>
            <a:endParaRPr lang="fr-CA">
              <a:ea typeface="Calibri"/>
              <a:cs typeface="Calibri"/>
            </a:endParaRPr>
          </a:p>
          <a:p>
            <a:r>
              <a:rPr lang="fr-CA"/>
              <a:t>Martin va parler de la dernière négo</a:t>
            </a:r>
            <a:endParaRPr lang="fr-CA">
              <a:ea typeface="Calibri"/>
              <a:cs typeface="Calibri"/>
            </a:endParaRPr>
          </a:p>
          <a:p>
            <a:r>
              <a:rPr lang="fr-CA"/>
              <a:t>10-15 minutes </a:t>
            </a:r>
            <a:endParaRPr lang="fr-CA">
              <a:ea typeface="Calibri"/>
              <a:cs typeface="Calibri"/>
            </a:endParaRPr>
          </a:p>
          <a:p>
            <a:r>
              <a:rPr lang="fr-CA"/>
              <a:t>Envoyé à Alexandra Gauvin </a:t>
            </a:r>
            <a:endParaRPr lang="fr-CA">
              <a:ea typeface="Calibri"/>
              <a:cs typeface="Calibri"/>
            </a:endParaRPr>
          </a:p>
          <a:p>
            <a:endParaRPr lang="fr-CA" dirty="0"/>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a:t>
            </a:fld>
            <a:endParaRPr lang="fr-CA"/>
          </a:p>
        </p:txBody>
      </p:sp>
    </p:spTree>
    <p:extLst>
      <p:ext uri="{BB962C8B-B14F-4D97-AF65-F5344CB8AC3E}">
        <p14:creationId xmlns:p14="http://schemas.microsoft.com/office/powerpoint/2010/main" val="251962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4</a:t>
            </a:fld>
            <a:endParaRPr lang="fr-CA"/>
          </a:p>
        </p:txBody>
      </p:sp>
    </p:spTree>
    <p:extLst>
      <p:ext uri="{BB962C8B-B14F-4D97-AF65-F5344CB8AC3E}">
        <p14:creationId xmlns:p14="http://schemas.microsoft.com/office/powerpoint/2010/main" val="275960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Théorie des jeux. </a:t>
            </a:r>
          </a:p>
          <a:p>
            <a:r>
              <a:rPr lang="fr-CA" dirty="0"/>
              <a:t>NBI </a:t>
            </a:r>
          </a:p>
          <a:p>
            <a:r>
              <a:rPr lang="fr-CA" dirty="0"/>
              <a:t>NBP</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8</a:t>
            </a:fld>
            <a:endParaRPr lang="fr-CA"/>
          </a:p>
        </p:txBody>
      </p:sp>
    </p:spTree>
    <p:extLst>
      <p:ext uri="{BB962C8B-B14F-4D97-AF65-F5344CB8AC3E}">
        <p14:creationId xmlns:p14="http://schemas.microsoft.com/office/powerpoint/2010/main" val="127621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374151"/>
                </a:solidFill>
                <a:effectLst/>
                <a:latin typeface="Söhne"/>
              </a:rPr>
              <a:t>Les moyens de pression et, en ultime recours, la grève sont des outils stratégiques pour les syndicats afin de créer un rapport de force plus favorable dans un contexte de négociation.</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9</a:t>
            </a:fld>
            <a:endParaRPr lang="fr-CA"/>
          </a:p>
        </p:txBody>
      </p:sp>
    </p:spTree>
    <p:extLst>
      <p:ext uri="{BB962C8B-B14F-4D97-AF65-F5344CB8AC3E}">
        <p14:creationId xmlns:p14="http://schemas.microsoft.com/office/powerpoint/2010/main" val="168524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les fois où le mandat à lui seul est insuffisant, il faut être alors prêt à l’exercer. Pour ce faire, un fond de défense professionnel est primordial pour assurer un remplacement de revenue aux syndiqué. </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11</a:t>
            </a:fld>
            <a:endParaRPr lang="fr-CA"/>
          </a:p>
        </p:txBody>
      </p:sp>
    </p:spTree>
    <p:extLst>
      <p:ext uri="{BB962C8B-B14F-4D97-AF65-F5344CB8AC3E}">
        <p14:creationId xmlns:p14="http://schemas.microsoft.com/office/powerpoint/2010/main" val="148567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Demandez à la foule quel est le meilleur moment chez l’ARQ.</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12</a:t>
            </a:fld>
            <a:endParaRPr lang="fr-CA"/>
          </a:p>
        </p:txBody>
      </p:sp>
    </p:spTree>
    <p:extLst>
      <p:ext uri="{BB962C8B-B14F-4D97-AF65-F5344CB8AC3E}">
        <p14:creationId xmlns:p14="http://schemas.microsoft.com/office/powerpoint/2010/main" val="156754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De la nécessité de garder les membres informés sur l’évolution de la négociation. </a:t>
            </a:r>
          </a:p>
          <a:p>
            <a:r>
              <a:rPr lang="fr-CA" dirty="0"/>
              <a:t>De la nécessité d’avoir une délégation remplie et des membres mobilisée et mobilisable rapidement. </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13</a:t>
            </a:fld>
            <a:endParaRPr lang="fr-CA"/>
          </a:p>
        </p:txBody>
      </p:sp>
    </p:spTree>
    <p:extLst>
      <p:ext uri="{BB962C8B-B14F-4D97-AF65-F5344CB8AC3E}">
        <p14:creationId xmlns:p14="http://schemas.microsoft.com/office/powerpoint/2010/main" val="359113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14</a:t>
            </a:fld>
            <a:endParaRPr lang="fr-CA"/>
          </a:p>
        </p:txBody>
      </p:sp>
    </p:spTree>
    <p:extLst>
      <p:ext uri="{BB962C8B-B14F-4D97-AF65-F5344CB8AC3E}">
        <p14:creationId xmlns:p14="http://schemas.microsoft.com/office/powerpoint/2010/main" val="2542652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CA201EC7-130A-5085-563B-C3B3C6FF93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33" y="-241780"/>
            <a:ext cx="12284866" cy="7099779"/>
          </a:xfrm>
          <a:prstGeom prst="rect">
            <a:avLst/>
          </a:prstGeom>
        </p:spPr>
      </p:pic>
      <p:sp>
        <p:nvSpPr>
          <p:cNvPr id="2" name="Titre 1">
            <a:extLst>
              <a:ext uri="{FF2B5EF4-FFF2-40B4-BE49-F238E27FC236}">
                <a16:creationId xmlns:a16="http://schemas.microsoft.com/office/drawing/2014/main" id="{286BF94E-0859-5E95-E4CA-FA51259A9873}"/>
              </a:ext>
            </a:extLst>
          </p:cNvPr>
          <p:cNvSpPr>
            <a:spLocks noGrp="1"/>
          </p:cNvSpPr>
          <p:nvPr>
            <p:ph type="ctrTitle"/>
          </p:nvPr>
        </p:nvSpPr>
        <p:spPr>
          <a:xfrm>
            <a:off x="1524000" y="1122363"/>
            <a:ext cx="9144000" cy="2387600"/>
          </a:xfrm>
        </p:spPr>
        <p:txBody>
          <a:bodyPr anchor="b"/>
          <a:lstStyle>
            <a:lvl1pPr algn="ctr">
              <a:defRPr sz="6000">
                <a:solidFill>
                  <a:schemeClr val="bg1">
                    <a:lumMod val="95000"/>
                  </a:schemeClr>
                </a:solidFill>
              </a:defRPr>
            </a:lvl1pPr>
          </a:lstStyle>
          <a:p>
            <a:r>
              <a:rPr lang="fr-FR"/>
              <a:t>Modifiez le style du titre</a:t>
            </a:r>
            <a:endParaRPr lang="fr-CA"/>
          </a:p>
        </p:txBody>
      </p:sp>
      <p:sp>
        <p:nvSpPr>
          <p:cNvPr id="3" name="Sous-titre 2">
            <a:extLst>
              <a:ext uri="{FF2B5EF4-FFF2-40B4-BE49-F238E27FC236}">
                <a16:creationId xmlns:a16="http://schemas.microsoft.com/office/drawing/2014/main" id="{A37292D2-9200-CA97-5A41-F60DC787557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9E21A6C6-E7B4-9E4A-3966-B50106364AE1}"/>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82EA447D-BDE2-8DD8-1A0A-DDF81FAD85C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186584D-792A-4ABA-FE8B-A3CDA0D30ED0}"/>
              </a:ext>
            </a:extLst>
          </p:cNvPr>
          <p:cNvSpPr>
            <a:spLocks noGrp="1"/>
          </p:cNvSpPr>
          <p:nvPr>
            <p:ph type="sldNum" sz="quarter" idx="12"/>
          </p:nvPr>
        </p:nvSpPr>
        <p:spPr/>
        <p:txBody>
          <a:bodyPr/>
          <a:lstStyle/>
          <a:p>
            <a:fld id="{0D5AB7D0-7745-4C81-A786-9680A99F7306}" type="slidenum">
              <a:rPr lang="fr-CA" smtClean="0"/>
              <a:t>‹N°›</a:t>
            </a:fld>
            <a:endParaRPr lang="fr-CA"/>
          </a:p>
        </p:txBody>
      </p:sp>
      <p:pic>
        <p:nvPicPr>
          <p:cNvPr id="13" name="Graphique 12">
            <a:extLst>
              <a:ext uri="{FF2B5EF4-FFF2-40B4-BE49-F238E27FC236}">
                <a16:creationId xmlns:a16="http://schemas.microsoft.com/office/drawing/2014/main" id="{3EEC65C3-AB88-DFDC-59CA-A9FA6A5E22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8303" y="-241780"/>
            <a:ext cx="2645597" cy="3399419"/>
          </a:xfrm>
          <a:prstGeom prst="rect">
            <a:avLst/>
          </a:prstGeom>
        </p:spPr>
      </p:pic>
      <p:pic>
        <p:nvPicPr>
          <p:cNvPr id="17" name="Graphique 16">
            <a:extLst>
              <a:ext uri="{FF2B5EF4-FFF2-40B4-BE49-F238E27FC236}">
                <a16:creationId xmlns:a16="http://schemas.microsoft.com/office/drawing/2014/main" id="{46761070-0128-ED75-18EA-7F8DDF87D7B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10600" y="6029733"/>
            <a:ext cx="3127721" cy="463671"/>
          </a:xfrm>
          <a:prstGeom prst="rect">
            <a:avLst/>
          </a:prstGeom>
        </p:spPr>
      </p:pic>
    </p:spTree>
    <p:extLst>
      <p:ext uri="{BB962C8B-B14F-4D97-AF65-F5344CB8AC3E}">
        <p14:creationId xmlns:p14="http://schemas.microsoft.com/office/powerpoint/2010/main" val="2822008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54AA1-075F-E125-3E8A-C10761E78F0E}"/>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4352F28-12B4-512C-8F8C-F84C833F77F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1BA4D74-EE0E-897A-D69F-459999B93AFD}"/>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DC786EC5-CD77-5F5F-80A3-DD61AC7FC4C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1F0C5E1-8AA3-157F-A556-EB0A834E99AD}"/>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17590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C3DB440-3F6A-37B7-4393-92062ACDD5A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C68A9F7-AAB8-582D-E072-504B0EBFE54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1FD345A-B4B6-7256-066B-F8B22842E8D1}"/>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28F83743-BD43-0375-147D-5A69FB68EFA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3844549-1E46-3D04-45CF-DDD6F28DF73C}"/>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10676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338DE-1422-622E-799D-7C8AA30170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F75EEABB-8747-EFA4-F537-3F22C345E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91AA3C-312E-7B35-DE2A-0FF6F361582E}"/>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84B7F3AD-8B37-2153-5CB0-BD87947920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F2A107F-D121-535B-0EEF-76CB33D0A441}"/>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580064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50607-9542-D194-A2F7-F51E51EFEC2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3E5C1EB-BE0E-E884-A282-189AD3DAC02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F37CAF3-9CCE-C442-D5E9-63CC68A45EED}"/>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76C9E67A-A9D2-172C-83B6-AC03436989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3854548-0118-EDFE-2FA1-2E074FC76372}"/>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94868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19407-FF87-CCE7-B7BC-C54A2E16536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3986DAD-FB68-21EB-7388-403D92CC72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7A593C6-D6F2-E723-59F6-DA0D35958E89}"/>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34AC157A-061F-05A8-785D-8AF6A169F66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73B0214-6FDB-85A7-B41F-B76B2E526A03}"/>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404840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3B23B5-283D-6A8A-787A-61B0E63DAA1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0F86890-CB93-6D9C-2123-1B4DA91FC89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468FAE5-DEFB-7581-198B-99DC8A15DCC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61D11B36-022E-BD8F-6AB0-83E9D52E2DFC}"/>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28EE1062-F184-0870-74C4-3B47141D0EC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B1F4F32-0E6E-91E9-1903-2BEA4EDBBFAA}"/>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910835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4EDC3-5DC4-7999-AE7F-794E905F6A1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23A1921-62E1-4214-22EA-0A2F2D2F32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150285-4378-00BA-8408-CEBE43EEB0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D065932B-3E21-CD39-06EB-BFC196577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658934F-2966-996B-45EC-B2BB2D81AC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D22FEA1-EF1A-40DD-075D-52130910BE9E}"/>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8" name="Espace réservé du pied de page 7">
            <a:extLst>
              <a:ext uri="{FF2B5EF4-FFF2-40B4-BE49-F238E27FC236}">
                <a16:creationId xmlns:a16="http://schemas.microsoft.com/office/drawing/2014/main" id="{7C37ACEF-274D-F8B2-AD18-5D2C5623EA7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3EE13330-5E97-01FB-BE26-C0581B017B9F}"/>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03144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E7551-0953-BF88-0DD4-F567F1F217B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CCEC62C-CF59-B70E-D7FF-7F806B97B09D}"/>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4" name="Espace réservé du pied de page 3">
            <a:extLst>
              <a:ext uri="{FF2B5EF4-FFF2-40B4-BE49-F238E27FC236}">
                <a16:creationId xmlns:a16="http://schemas.microsoft.com/office/drawing/2014/main" id="{BAEC6369-5B36-83FE-1A89-8547FA21794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D779285-0499-031E-25DA-9E6E5C52DDB6}"/>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861721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C5FC0C-7693-0EF8-8F09-B14AB7AF59BF}"/>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3" name="Espace réservé du pied de page 2">
            <a:extLst>
              <a:ext uri="{FF2B5EF4-FFF2-40B4-BE49-F238E27FC236}">
                <a16:creationId xmlns:a16="http://schemas.microsoft.com/office/drawing/2014/main" id="{5A5D5E0B-0F5B-15CE-282B-9A9FBD57B20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0A9D8A11-BEBF-16CA-CC3E-F9195F226650}"/>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52588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5A1EF-0787-83F3-EBA0-8606245083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50AE9EA-C8AB-9EA0-5605-1949CAE2C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B1B4ED8-B071-2DC7-572E-79917D5F7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F1D5D2-21EC-43E6-A6C3-05ED09BF322B}"/>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C6336445-3DE8-87F2-E1C6-5B55D6E92E2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EB78142-83D8-0323-6ECE-EED38D0116F5}"/>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186236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B6B2F-ED90-F22B-0345-C241BB6B266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9288849-842B-01BE-0C48-87BCC27D5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8B0708D-0E20-2600-B539-5EA6B5C323D0}"/>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71C99C91-779D-A29E-FA31-3717866BCC6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426D527-C3D7-DE44-3EF8-93E3CB4FDEAE}"/>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631539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AB3F2-EC36-299E-F502-6E44819946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AF31118-FD06-5C96-3D50-A6E450FEB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A8080EB-F217-1F8F-6255-FF2A13041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D18624D-ABDD-7D8E-D979-3E60F0B3927F}"/>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0D501F26-0439-5A32-6FDB-6443A20DA1F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B183DB2-90D9-AD8F-B31D-5EEBE349B77D}"/>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764572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58AAD-0056-2C71-2F2C-77BB3010508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C4C10CC-FCF7-A21A-8440-44061A516B4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356464B-7F3C-517D-339C-FD5631B26BD4}"/>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EC0CD6F2-6920-4670-4824-3475A8E610C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A75AAD8-E72E-8AB7-4A15-0DB76E13B141}"/>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3732940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4F4D390-AA4E-B620-B840-8B893A71355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EA8022F-44EF-3CC1-03DD-E94BD923EAB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B095749-674B-C02E-5A1A-A16A3E0396A4}"/>
              </a:ext>
            </a:extLst>
          </p:cNvPr>
          <p:cNvSpPr>
            <a:spLocks noGrp="1"/>
          </p:cNvSpPr>
          <p:nvPr>
            <p:ph type="dt" sz="half" idx="10"/>
          </p:nvPr>
        </p:nvSpPr>
        <p:spPr/>
        <p:txBody>
          <a:bodyPr/>
          <a:lstStyle/>
          <a:p>
            <a:fld id="{8B83671C-B5BF-4264-8CA1-174EE354ED45}"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C1FA09A2-A7A8-A748-85BD-536D8B595C3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027B482-ABA9-BB83-C9F4-B8F6C62DB393}"/>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347259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C433C-6EE8-5ABF-24FD-96D98E9D148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F3090B9B-3DF0-BBC2-E7D9-94EC359C6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4ED8CB4-C347-5A9D-F173-103C4AB0F8D6}"/>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A1351BD9-5F7A-D5B7-57AC-AF08B412CEF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D83EE3D-2121-8419-115F-65A5375409D5}"/>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168139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1239F3-9A84-27E3-DB63-B4778B123CA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916BB59-4DD3-09CE-D722-917E5E7DF1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3A61B47-9F45-541A-6D95-20224D5C6FAE}"/>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F3DF2D6C-02F0-8BC9-60EF-2C0C12A17E4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7D1979A-2E1E-3559-98FA-756FFB463C5E}"/>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3735835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C054F-3292-B186-4D4B-78DCD10A09F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A5021FF-6528-4AB0-EF98-60155F5611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1648701-B860-439A-A975-07DE5D3385B7}"/>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952ACF53-15B7-DB9B-E192-4BB76889862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2C2F754-8A13-9A05-3A64-D6FC49CD848C}"/>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58236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BCD1C-BF76-561E-22CB-2AB281433DA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ACF3231-872C-F916-BE64-305B3BD117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CE1E26B-FC57-1727-DF62-B2C451E830E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B1B4AEF-F41C-F20B-4C30-65B4A7E3B812}"/>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3DF95D02-D88D-799F-44E0-C73F4F9D92C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0F33AD5-9CC2-04CA-63C7-1153C84BE594}"/>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1198180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20806A-8210-79DC-3066-487DB999A201}"/>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B584BAF-0D2E-62FF-9B8C-69A25D460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3EC10E-462B-7DAE-3303-44A39F543A4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0240B0C-FEC2-B148-D712-1BB141734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E41131-5BC0-C962-8FE8-5278E9109FE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67AB305-18C4-6E95-8FD6-3377F9514623}"/>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8" name="Espace réservé du pied de page 7">
            <a:extLst>
              <a:ext uri="{FF2B5EF4-FFF2-40B4-BE49-F238E27FC236}">
                <a16:creationId xmlns:a16="http://schemas.microsoft.com/office/drawing/2014/main" id="{0C028016-8B25-09FE-BC11-4D81C1C5A52F}"/>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374A7D17-2FDA-37CA-0419-6F03EF7AABF2}"/>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1451580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CCABD-6688-ECAB-D47D-252B2307496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272DF1B3-8BB4-EF3D-C2D0-0FF4050DB4EE}"/>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4" name="Espace réservé du pied de page 3">
            <a:extLst>
              <a:ext uri="{FF2B5EF4-FFF2-40B4-BE49-F238E27FC236}">
                <a16:creationId xmlns:a16="http://schemas.microsoft.com/office/drawing/2014/main" id="{8C74204F-DCCC-98B3-AEED-3CFF008750B6}"/>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282831D-FCC7-FC9D-D73F-84F18A49592E}"/>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79753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7C865A6-455C-2C3B-205B-9F9E6D25EAD2}"/>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3" name="Espace réservé du pied de page 2">
            <a:extLst>
              <a:ext uri="{FF2B5EF4-FFF2-40B4-BE49-F238E27FC236}">
                <a16:creationId xmlns:a16="http://schemas.microsoft.com/office/drawing/2014/main" id="{F43D81C1-DC03-2DC6-2FB1-AC3CA6CC737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A9FAAF3-912A-A936-21DD-ABC529C30BBF}"/>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378185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2EFF2-1720-006C-602B-A14BD2ECD3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7E9E87D5-1959-CF2E-28FE-DDEAE8D51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ED56F43-75D9-8B4A-B64B-05C95BB7C383}"/>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1C49E1A5-0103-CECC-1FC0-1ED6DB0321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026ACA1-B8C3-5BAD-4338-3493F89E09D0}"/>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3396017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583C5-04DD-7B93-5B06-A33EF9B271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3A0341D-8199-F814-74F3-A2AE5C7EC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BEE91FD9-59EB-56D0-04E5-E6B925A21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E86E765-3C9E-92A3-F049-D1C360A6FE3F}"/>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6BC89983-8CC8-25BB-08CF-CFD5DA9D640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9EF7744-1788-1F0A-8A36-DD19EC320100}"/>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72949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8ECD2-814A-30EC-9D95-0DC5DE7178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7F2D782-51A0-03E4-8C3F-A7C39C618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F1888FE3-63DE-31F3-D0F7-453203D4B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FAC6EF8-B822-AC5E-3D0D-BAFF6861EE34}"/>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2A48E06E-DF00-763B-46C3-F04751DCF89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CFBA301-9A9C-A72B-DA03-F037EC356890}"/>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4181432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92F3F-6F46-F5A6-0192-92BB26015F77}"/>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FE0E5BF-006F-3733-DAB7-A184C05E65C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AB68BA8-EE43-8E6F-3C3F-81BDFD40E053}"/>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A5873734-7324-4166-0B25-083093CE1E0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084FBD7-7019-35B6-1E0B-52331DECB831}"/>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2141364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82F8FA-EEB2-44AC-56B7-3C66988F8B1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CCF7948-C83B-50FB-AE4E-E86DA7416B3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C2AFFAB-3D61-DDAA-9037-CCD1112DBDFE}"/>
              </a:ext>
            </a:extLst>
          </p:cNvPr>
          <p:cNvSpPr>
            <a:spLocks noGrp="1"/>
          </p:cNvSpPr>
          <p:nvPr>
            <p:ph type="dt" sz="half" idx="10"/>
          </p:nvPr>
        </p:nvSpPr>
        <p:spPr/>
        <p:txBody>
          <a:bodyPr/>
          <a:lstStyle/>
          <a:p>
            <a:fld id="{CA5A3AF5-C3E4-4985-88AB-4E2B05D784EA}"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CDA3A20A-7492-97BC-8E59-F3237A4E293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CB2DD2A-9C8C-310D-A2C5-70BB3DE5170A}"/>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679805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C9EBD-87B9-260C-4231-C0B1A2D38AA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280936FC-70CD-5AC2-9575-3261072F9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99BC3129-C48C-5D90-C2B9-4112987354F9}"/>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2428F6DE-EA7A-7852-770C-4D2B05E43E2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568E031-3AD7-B12A-3D10-573F556164E7}"/>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3971216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52A65-282B-5C8F-5589-6A18A767074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3C717AE-AA7C-1CD5-0E4A-A854A5680A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A535D61-0F14-B331-7057-96EC3E1903EA}"/>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372BEB0A-E09D-2F9D-13B8-B938FB83771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F508BD5-4F1D-2002-4141-9419F17FBC20}"/>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2172588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05187-E912-1CEC-840B-733D365488B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918D77E9-B622-CF1C-C1DE-8A3D9FC43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EC65F-A332-9884-5281-31B55F5C796C}"/>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AAAE86E6-0FBC-1CF9-E67B-50A752336B7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99C49F7-2941-3AEF-C24A-3E76D0B7AE13}"/>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3361708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F3263-7E06-854B-2EFD-8601FA0A284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B2766EFC-0008-36F9-9F0A-E84AC99AEE4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5062E9D-0CD6-BABD-F141-0DED24D55D7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4DCB1CD-6803-4F39-545B-2D6503AAA0B5}"/>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3BB44D4C-6207-C6BC-3630-00B9E3CE35F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551ACCF-244D-ED82-2955-EA89CCC2FDA9}"/>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3834455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DD207-0F02-1C2B-D5B7-E0A503B324E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EA15AF7-20CA-B940-43C1-EE85E48BC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5D6ECF3-0193-F54F-5C40-FDF4E9E28FE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6E1568D1-0961-079E-07D3-8DC80D0FDC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526492-7910-A3CF-DB9C-74AF1D61183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E0988A5-E14B-BD32-3B93-FB43C4EAACDD}"/>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8" name="Espace réservé du pied de page 7">
            <a:extLst>
              <a:ext uri="{FF2B5EF4-FFF2-40B4-BE49-F238E27FC236}">
                <a16:creationId xmlns:a16="http://schemas.microsoft.com/office/drawing/2014/main" id="{C8F4538C-9E90-0F2E-A079-C161D76221E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FB5ECFD-D2C0-3853-82C7-67D8033B801C}"/>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1939334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745B8-847B-0E6F-A80F-275F7CBE0E9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49F53085-4729-4A1F-0CC6-3DFA8CC973EB}"/>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4" name="Espace réservé du pied de page 3">
            <a:extLst>
              <a:ext uri="{FF2B5EF4-FFF2-40B4-BE49-F238E27FC236}">
                <a16:creationId xmlns:a16="http://schemas.microsoft.com/office/drawing/2014/main" id="{8CC93320-5453-3E4E-5C3E-7CB17D7A60A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02B4CCE4-2474-07FE-ED7B-AD79A3106C51}"/>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215074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A82E6-736F-291D-4F0F-3F1F3238D6C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9211B05-4FBA-BD49-92BE-8F894F4B28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E9F15ED9-F713-4AD0-458E-A5AE3CD3380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0621BFB-3CD8-7ECA-A1D6-7EB54305864B}"/>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6C063DC5-D67E-F55F-CEF1-8EBD65472C7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925DD36-73C5-ECA7-3A42-026159EFD480}"/>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522521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2201C2E-184B-98AF-8734-F23AAC945345}"/>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3" name="Espace réservé du pied de page 2">
            <a:extLst>
              <a:ext uri="{FF2B5EF4-FFF2-40B4-BE49-F238E27FC236}">
                <a16:creationId xmlns:a16="http://schemas.microsoft.com/office/drawing/2014/main" id="{BAD0157E-EFD2-348D-D1DA-9586BD874F7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58F88795-DA0C-557E-9F50-8305B3F66E31}"/>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225165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FB1DE-4D86-1F3B-BCE0-495E68FA3F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1DAF36E-524B-D5C2-A67C-B28951AE5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04242C65-6052-C0CA-0915-7196DDA70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CD98FF-F4B0-1957-EA8B-74CF2A5F9F0E}"/>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F45BBE19-265D-F880-0618-FA354BCFB6A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5958D85-CCDA-4BE8-B7CC-3F02A8B4D4F3}"/>
              </a:ext>
            </a:extLst>
          </p:cNvPr>
          <p:cNvSpPr>
            <a:spLocks noGrp="1"/>
          </p:cNvSpPr>
          <p:nvPr>
            <p:ph type="sldNum" sz="quarter" idx="12"/>
          </p:nvPr>
        </p:nvSpPr>
        <p:spPr/>
        <p:txBody>
          <a:bodyPr/>
          <a:lstStyle/>
          <a:p>
            <a:fld id="{BB9F1D7C-60D6-4CBA-8E03-E779F2028A17}" type="slidenum">
              <a:rPr lang="fr-CA" smtClean="0"/>
              <a:t>‹N°›</a:t>
            </a:fld>
            <a:endParaRPr lang="fr-CA"/>
          </a:p>
        </p:txBody>
      </p:sp>
      <p:pic>
        <p:nvPicPr>
          <p:cNvPr id="8" name="Image 7" descr="Une image contenant diagramme&#10;&#10;Description générée automatiquement">
            <a:extLst>
              <a:ext uri="{FF2B5EF4-FFF2-40B4-BE49-F238E27FC236}">
                <a16:creationId xmlns:a16="http://schemas.microsoft.com/office/drawing/2014/main" id="{36D919FE-C51C-84AC-0F78-175F7CD279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5172"/>
          <a:stretch/>
        </p:blipFill>
        <p:spPr>
          <a:xfrm>
            <a:off x="0" y="2685754"/>
            <a:ext cx="5360401" cy="4035722"/>
          </a:xfrm>
          <a:prstGeom prst="rect">
            <a:avLst/>
          </a:prstGeom>
        </p:spPr>
      </p:pic>
    </p:spTree>
    <p:extLst>
      <p:ext uri="{BB962C8B-B14F-4D97-AF65-F5344CB8AC3E}">
        <p14:creationId xmlns:p14="http://schemas.microsoft.com/office/powerpoint/2010/main" val="111339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F0AF4B-D25C-C4E0-9F8D-41C3EE23C9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74B74C2A-D0F6-8B32-4023-062097D95E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EA3E2DC7-1AD8-72F5-DA5B-8A57894EE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4CFE67-A328-0591-24C7-8C85B8A669E4}"/>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9CB5F6F9-9A1B-02ED-D9DA-66F15162179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28D3915-7485-2CBF-92D9-70F3AC603735}"/>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1474408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50BD3-04DE-FE5F-94CD-6630015FB279}"/>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5232559-3B66-001D-2F33-8941DECD454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3429EEF-966B-DE88-A2E5-41416236E5AF}"/>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BF9400AE-5B85-7DFB-D152-254B42B54A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F2D0942-26D0-2492-2642-2D61AB9EEF28}"/>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1596350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4AEDEA-2A62-D9F5-0873-F02D1DC8782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CFEFF3C-0D1B-4119-D38C-473DE6245F9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6D50FFE-505E-B5E4-68DB-A13A212E09FE}"/>
              </a:ext>
            </a:extLst>
          </p:cNvPr>
          <p:cNvSpPr>
            <a:spLocks noGrp="1"/>
          </p:cNvSpPr>
          <p:nvPr>
            <p:ph type="dt" sz="half" idx="10"/>
          </p:nvPr>
        </p:nvSpPr>
        <p:spPr/>
        <p:txBody>
          <a:bodyPr/>
          <a:lstStyle/>
          <a:p>
            <a:fld id="{C98E9ADF-A6DC-4C2C-A2C1-5C1914A5DA0D}"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BB42DDE0-A062-0470-BFFD-558006ED6E3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68CA253-FD05-A62D-F120-5F88510FDA35}"/>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479876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742FA-5B64-5A1A-56C4-45AC1F03D13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38C84CA-B18A-C537-DD8F-D689E3A32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4BB9BA23-B128-C040-0B6E-0FF2C0D83CCF}"/>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02741C73-1670-2480-0697-855A641D6F2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CD22F02-E328-7174-990E-E92FE88A7153}"/>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4215993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83740-DDDB-CDF9-2BEA-4E0A631935E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020C96E-2861-7776-3B2E-5D17368CE84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8B2E0AC-5AFC-F7A2-853E-591BF7C73167}"/>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648D416C-2F60-D2C6-0EBB-7C94D6D405D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8EAD5A3-D0B5-6150-982B-3070D6C8A053}"/>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3988743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C60E1-A280-BA07-A276-643D82EB8E2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F20724E-F09F-0E30-5556-CAA98A62B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AB1C20-166D-2756-7B4F-C226D43FC008}"/>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6F62628A-B3A8-F17C-80C8-0844B330B1A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C66CAB9-A9B3-1018-0C8B-DEB71EC35911}"/>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3755055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94559-3ECB-0C6B-E5F6-1DBF5D46480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5A4F00E-76F5-D0F9-3659-10BD134B81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122E720D-3416-104F-511E-83618348CD9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C621DFF-7B7D-66AB-FCDB-331339D4C5CF}"/>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64BDECF9-A1D6-BA9B-BEAC-FE67F9936D8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09CB66F-0FCE-FE16-4009-FA3703B6736F}"/>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516560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90E45-32A8-E348-B59B-EB8EACD5B6A0}"/>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CE0C8713-29B5-A7C6-71C9-C87499040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7879B5A-6364-CFEA-0E82-C5F5771DCCC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7D47407-F7D1-13B8-A9BB-57DC0FACF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10377E-3805-27BB-C65D-49B34EBC1C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CBE2D0E-4900-C97E-3C8F-3694B1832A42}"/>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8" name="Espace réservé du pied de page 7">
            <a:extLst>
              <a:ext uri="{FF2B5EF4-FFF2-40B4-BE49-F238E27FC236}">
                <a16:creationId xmlns:a16="http://schemas.microsoft.com/office/drawing/2014/main" id="{BCC2A87B-CF67-B1E7-C478-BA3A44BDCA86}"/>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19B1B29-E8B1-262C-FE66-E7703F86EBDD}"/>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42981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A072E-C2E2-06E8-65FD-DF149E4FFBE3}"/>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3718C94-5248-7040-A300-E822799E4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6EE14E7-6C97-3DC6-5D2F-7B509A08C6D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0C25D82-0E4B-F861-1DBC-901A2A2DD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B03790F-467D-8A7B-A5B1-D74887D7099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8A7FAB8E-2555-04D0-F7CC-9FB0A4BE6D63}"/>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8" name="Espace réservé du pied de page 7">
            <a:extLst>
              <a:ext uri="{FF2B5EF4-FFF2-40B4-BE49-F238E27FC236}">
                <a16:creationId xmlns:a16="http://schemas.microsoft.com/office/drawing/2014/main" id="{43580A4B-B239-39B5-F99B-55B7D009BE97}"/>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B00F9B99-9CEF-68F9-4422-F1C680C6722C}"/>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934248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8F96F-1AAA-3952-7B76-7877DF0ACF69}"/>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419F0D4-1AF6-524D-B551-F7B3A5A37D43}"/>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4" name="Espace réservé du pied de page 3">
            <a:extLst>
              <a:ext uri="{FF2B5EF4-FFF2-40B4-BE49-F238E27FC236}">
                <a16:creationId xmlns:a16="http://schemas.microsoft.com/office/drawing/2014/main" id="{5C4BDDC5-BDFB-4FA6-939D-C9A2BA3B5C41}"/>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6F6726-AEC7-21EC-509E-4CDB080FAC7C}"/>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770111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ACA6614-DDD4-BA13-6DF2-D3207EF71434}"/>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3" name="Espace réservé du pied de page 2">
            <a:extLst>
              <a:ext uri="{FF2B5EF4-FFF2-40B4-BE49-F238E27FC236}">
                <a16:creationId xmlns:a16="http://schemas.microsoft.com/office/drawing/2014/main" id="{27B0433B-9461-BC62-93E8-A92F92ED7F2D}"/>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2F7399C4-211D-14E0-59E0-A3CA777E988B}"/>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511587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6FBCC-BA85-5638-05B9-FE6C61D23D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C2D763D-CABC-C45A-7B8C-3B1E04F2B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A0F63E3-524A-6899-15B5-CFA80C081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D4C0AA-1647-6A56-A660-CD14DB419764}"/>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73D7237D-5B7C-0250-738E-0B75D6AEE40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09C3D6F-9AB8-B8F2-CB48-D4F1D30E9835}"/>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3978033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86582-028B-0CAE-44DC-444DDEFABB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AF7CD4C-318B-AFE4-F9AD-6C680CE68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E409680B-0409-FB30-332E-928976E23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7152C6-AED1-079D-31F4-12F6080FDD44}"/>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5427FC95-C4E7-0F1C-D1AA-77CF3FC8F65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10FBEA8-223A-A5B7-B1E3-FAD7EB4E290F}"/>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91044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7475A-E15A-6CE3-5316-340B0674FBC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8314AA0-FC0D-F3FE-1F19-A35C41F62C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81B7AD4-5CC4-FE52-EDE9-A1439D327639}"/>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01D8661E-7DD2-7799-76C1-AB64E16C9EC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7EBEC23-D4F1-3E86-217F-E9D5563EC918}"/>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418511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7EBD9ED-B13C-80EC-BE60-9763F3D7E18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54D225E-A95F-7992-1614-F59D288A25A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6ACEC28-5351-BADC-6056-722868F88E7F}"/>
              </a:ext>
            </a:extLst>
          </p:cNvPr>
          <p:cNvSpPr>
            <a:spLocks noGrp="1"/>
          </p:cNvSpPr>
          <p:nvPr>
            <p:ph type="dt" sz="half" idx="10"/>
          </p:nvPr>
        </p:nvSpPr>
        <p:spPr/>
        <p:txBody>
          <a:bodyPr/>
          <a:lstStyle/>
          <a:p>
            <a:fld id="{2D3ABA78-26AD-461E-85E7-9848924B4462}"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2974E707-0F3B-E537-26DF-2994B6BA5F2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51BDFAB-8F61-CA2B-B292-4083DCEFD056}"/>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89026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31688-54D1-A3C8-0E75-3100B1EFF80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20F52394-A78E-6FDC-5A06-08BCA61EABB5}"/>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4" name="Espace réservé du pied de page 3">
            <a:extLst>
              <a:ext uri="{FF2B5EF4-FFF2-40B4-BE49-F238E27FC236}">
                <a16:creationId xmlns:a16="http://schemas.microsoft.com/office/drawing/2014/main" id="{81A2101F-5C4B-B22B-F9F8-2F4ECB654A7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D793512-0BC3-40E1-A44F-16ED959DB6DF}"/>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124381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89F3DA-4FD9-0CBF-CBE0-EF5FB4451E5D}"/>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3" name="Espace réservé du pied de page 2">
            <a:extLst>
              <a:ext uri="{FF2B5EF4-FFF2-40B4-BE49-F238E27FC236}">
                <a16:creationId xmlns:a16="http://schemas.microsoft.com/office/drawing/2014/main" id="{F3E32C36-FA4C-2106-64F1-6A179353E471}"/>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CFDD9A28-6AD0-B707-B24B-F3ACAF1F9CC7}"/>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3506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B6F4A-62C5-F78E-D2B8-4929A8BA6C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C0E6EAB0-2056-ABD1-CB66-73EB5B681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874CDDCC-16F1-D843-0121-6403F3E84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24DDFE-E63E-4E9B-F095-EF5C441635AD}"/>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4920FD1E-0734-15EB-A49C-2AF6BE819FE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7608E60-D535-F6C5-6C31-9AB1076ECD6C}"/>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410301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9DB953-0AA7-5BC6-72EE-E0ADFEA079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55492B3-3B8F-24A7-9113-E69B4EEF3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a:extLst>
              <a:ext uri="{FF2B5EF4-FFF2-40B4-BE49-F238E27FC236}">
                <a16:creationId xmlns:a16="http://schemas.microsoft.com/office/drawing/2014/main" id="{62C28603-0F1E-2B5B-308D-10757F04F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08D111-EEA2-946F-AA95-A1E7ED0778E0}"/>
              </a:ext>
            </a:extLst>
          </p:cNvPr>
          <p:cNvSpPr>
            <a:spLocks noGrp="1"/>
          </p:cNvSpPr>
          <p:nvPr>
            <p:ph type="dt" sz="half" idx="10"/>
          </p:nvPr>
        </p:nvSpPr>
        <p:spPr/>
        <p:txBody>
          <a:bodyPr/>
          <a:lstStyle/>
          <a:p>
            <a:fld id="{5F0C30BA-CD4D-4662-A12C-6D413F806AC3}" type="datetimeFigureOut">
              <a:rPr lang="fr-CA" smtClean="0"/>
              <a:t>2023-10-02</a:t>
            </a:fld>
            <a:endParaRPr lang="fr-CA"/>
          </a:p>
        </p:txBody>
      </p:sp>
      <p:sp>
        <p:nvSpPr>
          <p:cNvPr id="6" name="Espace réservé du pied de page 5">
            <a:extLst>
              <a:ext uri="{FF2B5EF4-FFF2-40B4-BE49-F238E27FC236}">
                <a16:creationId xmlns:a16="http://schemas.microsoft.com/office/drawing/2014/main" id="{68952342-73C3-4CAB-C5B8-70AD785A534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062DC10-2A59-324F-8AC4-3FB4973EB01B}"/>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321466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1.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F75F203C-D398-B03F-87E5-2CCB6CF483D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57949" y="-171039"/>
            <a:ext cx="2567749" cy="3299389"/>
          </a:xfrm>
          <a:prstGeom prst="rect">
            <a:avLst/>
          </a:prstGeom>
        </p:spPr>
      </p:pic>
      <p:sp>
        <p:nvSpPr>
          <p:cNvPr id="2" name="Espace réservé du titre 1">
            <a:extLst>
              <a:ext uri="{FF2B5EF4-FFF2-40B4-BE49-F238E27FC236}">
                <a16:creationId xmlns:a16="http://schemas.microsoft.com/office/drawing/2014/main" id="{C145E735-7BF9-9026-1EEA-20CF9B113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3316EB9-C106-CA16-314D-ED2540429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6237046-5371-6D4E-0943-746F1C0A8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C30BA-CD4D-4662-A12C-6D413F806AC3}"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09B4228D-3833-B215-9F77-A70B3CBB1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3455277-451D-E998-5970-C6E4B96AC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B7D0-7745-4C81-A786-9680A99F7306}" type="slidenum">
              <a:rPr lang="fr-CA" smtClean="0"/>
              <a:t>‹N°›</a:t>
            </a:fld>
            <a:endParaRPr lang="fr-CA"/>
          </a:p>
        </p:txBody>
      </p:sp>
      <p:pic>
        <p:nvPicPr>
          <p:cNvPr id="12" name="Image 11" descr="Une image contenant texte">
            <a:extLst>
              <a:ext uri="{FF2B5EF4-FFF2-40B4-BE49-F238E27FC236}">
                <a16:creationId xmlns:a16="http://schemas.microsoft.com/office/drawing/2014/main" id="{DB891F66-E9E6-074A-2031-AD48151A88C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122151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871729"/>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871729"/>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871729"/>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EA606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871729"/>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871729"/>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BD957D-AEC7-3933-EF32-1F5104837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689AFAF-ADB5-A116-8ECC-347D7D796E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62BC557-D2D9-AF0A-DE29-9BB906088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3671C-B5BF-4264-8CA1-174EE354ED45}"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58A63637-B8B7-320E-9A23-0919719C9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43C31FE9-A3D1-4BB1-0240-693B9FC9A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B3A7D-DC97-43DF-AC2B-24E5D896BBA0}" type="slidenum">
              <a:rPr lang="fr-CA" smtClean="0"/>
              <a:t>‹N°›</a:t>
            </a:fld>
            <a:endParaRPr lang="fr-CA"/>
          </a:p>
        </p:txBody>
      </p:sp>
    </p:spTree>
    <p:extLst>
      <p:ext uri="{BB962C8B-B14F-4D97-AF65-F5344CB8AC3E}">
        <p14:creationId xmlns:p14="http://schemas.microsoft.com/office/powerpoint/2010/main" val="31221902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EF2EAA-8DE7-87B0-31CD-493EEE79D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6C1A6A6-F165-A608-05BC-0DB25A7FF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7FD561F-0556-B4F9-E542-7146F131F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A3AF5-C3E4-4985-88AB-4E2B05D784EA}"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5547AECD-EC17-235E-0CF6-BE89CA155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F304393D-2A8D-029D-90AA-4B3EE8C83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F8E79-E8E3-4983-9C96-BD248B3D1AE6}" type="slidenum">
              <a:rPr lang="fr-CA" smtClean="0"/>
              <a:t>‹N°›</a:t>
            </a:fld>
            <a:endParaRPr lang="fr-CA"/>
          </a:p>
        </p:txBody>
      </p:sp>
      <p:pic>
        <p:nvPicPr>
          <p:cNvPr id="10" name="Graphique 9">
            <a:extLst>
              <a:ext uri="{FF2B5EF4-FFF2-40B4-BE49-F238E27FC236}">
                <a16:creationId xmlns:a16="http://schemas.microsoft.com/office/drawing/2014/main" id="{280A0D60-FBF5-1EAF-1DBB-C02C5F4B326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66" y="4665133"/>
            <a:ext cx="11515937" cy="3593389"/>
          </a:xfrm>
          <a:prstGeom prst="rect">
            <a:avLst/>
          </a:prstGeom>
        </p:spPr>
      </p:pic>
      <p:pic>
        <p:nvPicPr>
          <p:cNvPr id="12" name="Image 11" descr="Une image contenant texte">
            <a:extLst>
              <a:ext uri="{FF2B5EF4-FFF2-40B4-BE49-F238E27FC236}">
                <a16:creationId xmlns:a16="http://schemas.microsoft.com/office/drawing/2014/main" id="{33344B8F-645C-794B-00B5-53214DCFC1D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16278026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rgbClr val="87172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A606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7172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8603BE04-6385-204A-048A-BABD0C6C133C}"/>
              </a:ext>
            </a:extLst>
          </p:cNvPr>
          <p:cNvSpPr/>
          <p:nvPr/>
        </p:nvSpPr>
        <p:spPr>
          <a:xfrm>
            <a:off x="-141558" y="-295783"/>
            <a:ext cx="1959515" cy="2877931"/>
          </a:xfrm>
          <a:custGeom>
            <a:avLst/>
            <a:gdLst>
              <a:gd name="connsiteX0" fmla="*/ 73086 w 1959515"/>
              <a:gd name="connsiteY0" fmla="*/ 2877931 h 2877931"/>
              <a:gd name="connsiteX1" fmla="*/ 1959515 w 1959515"/>
              <a:gd name="connsiteY1" fmla="*/ 1369779 h 2877931"/>
              <a:gd name="connsiteX2" fmla="*/ 0 w 1959515"/>
              <a:gd name="connsiteY2" fmla="*/ 0 h 2877931"/>
              <a:gd name="connsiteX3" fmla="*/ 73086 w 1959515"/>
              <a:gd name="connsiteY3" fmla="*/ 2877931 h 2877931"/>
            </a:gdLst>
            <a:ahLst/>
            <a:cxnLst>
              <a:cxn ang="0">
                <a:pos x="connsiteX0" y="connsiteY0"/>
              </a:cxn>
              <a:cxn ang="0">
                <a:pos x="connsiteX1" y="connsiteY1"/>
              </a:cxn>
              <a:cxn ang="0">
                <a:pos x="connsiteX2" y="connsiteY2"/>
              </a:cxn>
              <a:cxn ang="0">
                <a:pos x="connsiteX3" y="connsiteY3"/>
              </a:cxn>
            </a:cxnLst>
            <a:rect l="l" t="t" r="r" b="b"/>
            <a:pathLst>
              <a:path w="1959515" h="2877931">
                <a:moveTo>
                  <a:pt x="73086" y="2877931"/>
                </a:moveTo>
                <a:lnTo>
                  <a:pt x="1959515" y="1369779"/>
                </a:lnTo>
                <a:lnTo>
                  <a:pt x="0" y="0"/>
                </a:lnTo>
                <a:lnTo>
                  <a:pt x="73086" y="2877931"/>
                </a:lnTo>
                <a:close/>
              </a:path>
            </a:pathLst>
          </a:custGeom>
          <a:solidFill>
            <a:srgbClr val="EA6060"/>
          </a:solidFill>
          <a:ln w="3193" cap="flat">
            <a:noFill/>
            <a:prstDash val="solid"/>
            <a:miter/>
          </a:ln>
        </p:spPr>
        <p:txBody>
          <a:bodyPr rtlCol="0" anchor="ctr"/>
          <a:lstStyle/>
          <a:p>
            <a:endParaRPr lang="fr-CA"/>
          </a:p>
        </p:txBody>
      </p:sp>
      <p:sp>
        <p:nvSpPr>
          <p:cNvPr id="13" name="Forme libre : forme 12">
            <a:extLst>
              <a:ext uri="{FF2B5EF4-FFF2-40B4-BE49-F238E27FC236}">
                <a16:creationId xmlns:a16="http://schemas.microsoft.com/office/drawing/2014/main" id="{13C1DFA0-93D8-416C-75BC-06083B86ABA1}"/>
              </a:ext>
            </a:extLst>
          </p:cNvPr>
          <p:cNvSpPr/>
          <p:nvPr/>
        </p:nvSpPr>
        <p:spPr>
          <a:xfrm>
            <a:off x="1498580" y="6219299"/>
            <a:ext cx="9184574" cy="1747039"/>
          </a:xfrm>
          <a:custGeom>
            <a:avLst/>
            <a:gdLst>
              <a:gd name="connsiteX0" fmla="*/ 343124 w 9184574"/>
              <a:gd name="connsiteY0" fmla="*/ 1636148 h 1747039"/>
              <a:gd name="connsiteX1" fmla="*/ 343124 w 9184574"/>
              <a:gd name="connsiteY1" fmla="*/ 1636148 h 1747039"/>
              <a:gd name="connsiteX2" fmla="*/ 1669856 w 9184574"/>
              <a:gd name="connsiteY2" fmla="*/ 1300918 h 1747039"/>
              <a:gd name="connsiteX3" fmla="*/ 4892573 w 9184574"/>
              <a:gd name="connsiteY3" fmla="*/ 980899 h 1747039"/>
              <a:gd name="connsiteX4" fmla="*/ 6990366 w 9184574"/>
              <a:gd name="connsiteY4" fmla="*/ 1154842 h 1747039"/>
              <a:gd name="connsiteX5" fmla="*/ 9155749 w 9184574"/>
              <a:gd name="connsiteY5" fmla="*/ 1747039 h 1747039"/>
              <a:gd name="connsiteX6" fmla="*/ 9184575 w 9184574"/>
              <a:gd name="connsiteY6" fmla="*/ 809960 h 1747039"/>
              <a:gd name="connsiteX7" fmla="*/ 6890820 w 9184574"/>
              <a:gd name="connsiteY7" fmla="*/ 181715 h 1747039"/>
              <a:gd name="connsiteX8" fmla="*/ 4706167 w 9184574"/>
              <a:gd name="connsiteY8" fmla="*/ 199 h 1747039"/>
              <a:gd name="connsiteX9" fmla="*/ 1363930 w 9184574"/>
              <a:gd name="connsiteY9" fmla="*/ 333767 h 1747039"/>
              <a:gd name="connsiteX10" fmla="*/ 0 w 9184574"/>
              <a:gd name="connsiteY10" fmla="*/ 680278 h 1747039"/>
              <a:gd name="connsiteX11" fmla="*/ 343060 w 9184574"/>
              <a:gd name="connsiteY11" fmla="*/ 1636148 h 174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84574" h="1747039">
                <a:moveTo>
                  <a:pt x="343124" y="1636148"/>
                </a:moveTo>
                <a:lnTo>
                  <a:pt x="343124" y="1636148"/>
                </a:lnTo>
                <a:cubicBezTo>
                  <a:pt x="351433" y="1633336"/>
                  <a:pt x="852456" y="1465720"/>
                  <a:pt x="1669856" y="1300918"/>
                </a:cubicBezTo>
                <a:cubicBezTo>
                  <a:pt x="2487160" y="1136019"/>
                  <a:pt x="3621030" y="974188"/>
                  <a:pt x="4892573" y="980899"/>
                </a:cubicBezTo>
                <a:cubicBezTo>
                  <a:pt x="5562618" y="984351"/>
                  <a:pt x="6270820" y="1034587"/>
                  <a:pt x="6990366" y="1154842"/>
                </a:cubicBezTo>
                <a:cubicBezTo>
                  <a:pt x="7709881" y="1275001"/>
                  <a:pt x="8440708" y="1465273"/>
                  <a:pt x="9155749" y="1747039"/>
                </a:cubicBezTo>
                <a:lnTo>
                  <a:pt x="9184575" y="809960"/>
                </a:lnTo>
                <a:cubicBezTo>
                  <a:pt x="8417891" y="507933"/>
                  <a:pt x="7645264" y="307786"/>
                  <a:pt x="6890820" y="181715"/>
                </a:cubicBezTo>
                <a:cubicBezTo>
                  <a:pt x="6136408" y="55676"/>
                  <a:pt x="5400084" y="3842"/>
                  <a:pt x="4706167" y="199"/>
                </a:cubicBezTo>
                <a:cubicBezTo>
                  <a:pt x="3379179" y="-6608"/>
                  <a:pt x="2206991" y="162764"/>
                  <a:pt x="1363930" y="333767"/>
                </a:cubicBezTo>
                <a:cubicBezTo>
                  <a:pt x="520965" y="504866"/>
                  <a:pt x="7318" y="677850"/>
                  <a:pt x="0" y="680278"/>
                </a:cubicBezTo>
                <a:lnTo>
                  <a:pt x="343060" y="1636148"/>
                </a:lnTo>
                <a:close/>
              </a:path>
            </a:pathLst>
          </a:custGeom>
          <a:solidFill>
            <a:srgbClr val="EA6060"/>
          </a:solidFill>
          <a:ln w="3193" cap="flat">
            <a:noFill/>
            <a:prstDash val="solid"/>
            <a:miter/>
          </a:ln>
        </p:spPr>
        <p:txBody>
          <a:bodyPr rtlCol="0" anchor="ctr"/>
          <a:lstStyle/>
          <a:p>
            <a:endParaRPr lang="fr-CA"/>
          </a:p>
        </p:txBody>
      </p:sp>
      <p:sp>
        <p:nvSpPr>
          <p:cNvPr id="2" name="Espace réservé du titre 1">
            <a:extLst>
              <a:ext uri="{FF2B5EF4-FFF2-40B4-BE49-F238E27FC236}">
                <a16:creationId xmlns:a16="http://schemas.microsoft.com/office/drawing/2014/main" id="{462E586E-5283-48F3-D853-A80037A1D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FD86698-F80C-4960-73ED-5E4BF8688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C98E254-09E4-0775-C164-75FA00C57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E9ADF-A6DC-4C2C-A2C1-5C1914A5DA0D}"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F1F5EF75-D7F1-153C-FF4D-C1BD9E2C6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B0E6FFC7-AF93-95D5-BB8E-B20B6068D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F1D7C-60D6-4CBA-8E03-E779F2028A17}" type="slidenum">
              <a:rPr lang="fr-CA" smtClean="0"/>
              <a:t>‹N°›</a:t>
            </a:fld>
            <a:endParaRPr lang="fr-CA"/>
          </a:p>
        </p:txBody>
      </p:sp>
      <p:pic>
        <p:nvPicPr>
          <p:cNvPr id="14" name="Image 13" descr="Une image contenant texte">
            <a:extLst>
              <a:ext uri="{FF2B5EF4-FFF2-40B4-BE49-F238E27FC236}">
                <a16:creationId xmlns:a16="http://schemas.microsoft.com/office/drawing/2014/main" id="{830CE309-8F05-AA8E-AA99-CA985DE73E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2843886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871729"/>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EA606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87172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E36E85-1E93-8ACD-C8EC-5E17B65B0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CF788A5-BFC2-9AA2-49D5-D0E3D3CDE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2C09A62-11BA-B023-02E1-9383E7AF2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ABA78-26AD-461E-85E7-9848924B4462}" type="datetimeFigureOut">
              <a:rPr lang="fr-CA" smtClean="0"/>
              <a:t>2023-10-02</a:t>
            </a:fld>
            <a:endParaRPr lang="fr-CA"/>
          </a:p>
        </p:txBody>
      </p:sp>
      <p:sp>
        <p:nvSpPr>
          <p:cNvPr id="5" name="Espace réservé du pied de page 4">
            <a:extLst>
              <a:ext uri="{FF2B5EF4-FFF2-40B4-BE49-F238E27FC236}">
                <a16:creationId xmlns:a16="http://schemas.microsoft.com/office/drawing/2014/main" id="{67897FA4-E39F-53AF-84DB-A4EFDDDCC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634C7CC6-0EE1-FF89-A5E3-2CEDF3C7A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DE1F-2317-4B83-A67E-11694FC7DEDF}" type="slidenum">
              <a:rPr lang="fr-CA" smtClean="0"/>
              <a:t>‹N°›</a:t>
            </a:fld>
            <a:endParaRPr lang="fr-CA"/>
          </a:p>
        </p:txBody>
      </p:sp>
      <p:pic>
        <p:nvPicPr>
          <p:cNvPr id="7" name="Image 6" descr="Une image contenant texte">
            <a:extLst>
              <a:ext uri="{FF2B5EF4-FFF2-40B4-BE49-F238E27FC236}">
                <a16:creationId xmlns:a16="http://schemas.microsoft.com/office/drawing/2014/main" id="{58D33C08-826F-9350-D9AC-78D9158A53C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2337183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B_A61E277F.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F_58B7DAB7.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4_3CD5F749.xm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lstStyle/>
          <a:p>
            <a:r>
              <a:rPr lang="fr-CA" dirty="0"/>
              <a:t>Agence du revenu du Québec</a:t>
            </a:r>
            <a:r>
              <a:rPr lang="fr-CA" i="1" dirty="0"/>
              <a:t> </a:t>
            </a:r>
            <a:r>
              <a:rPr lang="fr-CA" dirty="0"/>
              <a:t>(ARQ)</a:t>
            </a:r>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a:lstStyle/>
          <a:p>
            <a:r>
              <a:rPr lang="fr-CA" dirty="0"/>
              <a:t>Ronde de négociation 2024 – planification et vision stratégique</a:t>
            </a:r>
          </a:p>
          <a:p>
            <a:r>
              <a:rPr lang="fr-CA" dirty="0"/>
              <a:t>Présenté dans le cadre du forum sur la mobilisation</a:t>
            </a:r>
          </a:p>
        </p:txBody>
      </p:sp>
    </p:spTree>
    <p:extLst>
      <p:ext uri="{BB962C8B-B14F-4D97-AF65-F5344CB8AC3E}">
        <p14:creationId xmlns:p14="http://schemas.microsoft.com/office/powerpoint/2010/main" val="2786994047"/>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2B8A9-69A7-43EA-DF23-A5DB72BFB02B}"/>
              </a:ext>
            </a:extLst>
          </p:cNvPr>
          <p:cNvSpPr>
            <a:spLocks noGrp="1"/>
          </p:cNvSpPr>
          <p:nvPr>
            <p:ph type="title"/>
          </p:nvPr>
        </p:nvSpPr>
        <p:spPr>
          <a:xfrm>
            <a:off x="838200" y="365125"/>
            <a:ext cx="10515600" cy="1325563"/>
          </a:xfrm>
        </p:spPr>
        <p:txBody>
          <a:bodyPr anchor="ctr">
            <a:normAutofit/>
          </a:bodyPr>
          <a:lstStyle/>
          <a:p>
            <a:r>
              <a:rPr lang="fr-CA" dirty="0"/>
              <a:t>L’importance de la gradation des moyens de pressions en trois temps </a:t>
            </a:r>
          </a:p>
        </p:txBody>
      </p:sp>
      <p:pic>
        <p:nvPicPr>
          <p:cNvPr id="5" name="Image 4" descr="Une image contenant ciel, plein air, eau, fontaine&#10;&#10;Description générée automatiquement">
            <a:extLst>
              <a:ext uri="{FF2B5EF4-FFF2-40B4-BE49-F238E27FC236}">
                <a16:creationId xmlns:a16="http://schemas.microsoft.com/office/drawing/2014/main" id="{00AFB9D5-6CAA-21B8-02C8-454DB2059814}"/>
              </a:ext>
            </a:extLst>
          </p:cNvPr>
          <p:cNvPicPr>
            <a:picLocks noChangeAspect="1"/>
          </p:cNvPicPr>
          <p:nvPr/>
        </p:nvPicPr>
        <p:blipFill rotWithShape="1">
          <a:blip r:embed="rId2">
            <a:extLst>
              <a:ext uri="{28A0092B-C50C-407E-A947-70E740481C1C}">
                <a14:useLocalDpi xmlns:a14="http://schemas.microsoft.com/office/drawing/2010/main" val="0"/>
              </a:ext>
            </a:extLst>
          </a:blip>
          <a:srcRect l="5050" r="15463" b="-1"/>
          <a:stretch/>
        </p:blipFill>
        <p:spPr>
          <a:xfrm>
            <a:off x="838200" y="1825625"/>
            <a:ext cx="5181600" cy="4351338"/>
          </a:xfrm>
          <a:prstGeom prst="rect">
            <a:avLst/>
          </a:prstGeom>
          <a:noFill/>
        </p:spPr>
      </p:pic>
      <p:sp>
        <p:nvSpPr>
          <p:cNvPr id="3" name="Espace réservé du contenu 2">
            <a:extLst>
              <a:ext uri="{FF2B5EF4-FFF2-40B4-BE49-F238E27FC236}">
                <a16:creationId xmlns:a16="http://schemas.microsoft.com/office/drawing/2014/main" id="{B9AFF147-806B-4C9A-566A-2EA9CEF40870}"/>
              </a:ext>
            </a:extLst>
          </p:cNvPr>
          <p:cNvSpPr>
            <a:spLocks noGrp="1"/>
          </p:cNvSpPr>
          <p:nvPr>
            <p:ph sz="half" idx="2"/>
          </p:nvPr>
        </p:nvSpPr>
        <p:spPr>
          <a:xfrm>
            <a:off x="6172200" y="1825625"/>
            <a:ext cx="5181600" cy="4351338"/>
          </a:xfrm>
        </p:spPr>
        <p:txBody>
          <a:bodyPr>
            <a:normAutofit/>
          </a:bodyPr>
          <a:lstStyle/>
          <a:p>
            <a:r>
              <a:rPr lang="fr-CA" dirty="0"/>
              <a:t>Le décollage </a:t>
            </a:r>
          </a:p>
          <a:p>
            <a:r>
              <a:rPr lang="fr-CA" dirty="0"/>
              <a:t>La vitesse de croisière </a:t>
            </a:r>
          </a:p>
          <a:p>
            <a:r>
              <a:rPr lang="fr-CA" dirty="0"/>
              <a:t>L’atterrissage </a:t>
            </a:r>
          </a:p>
        </p:txBody>
      </p:sp>
    </p:spTree>
    <p:extLst>
      <p:ext uri="{BB962C8B-B14F-4D97-AF65-F5344CB8AC3E}">
        <p14:creationId xmlns:p14="http://schemas.microsoft.com/office/powerpoint/2010/main" val="2014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92CCF-6168-644C-33AB-C7AE8D8FB73E}"/>
              </a:ext>
            </a:extLst>
          </p:cNvPr>
          <p:cNvSpPr>
            <a:spLocks noGrp="1"/>
          </p:cNvSpPr>
          <p:nvPr>
            <p:ph type="title"/>
          </p:nvPr>
        </p:nvSpPr>
        <p:spPr>
          <a:xfrm>
            <a:off x="838200" y="365125"/>
            <a:ext cx="10515600" cy="1325563"/>
          </a:xfrm>
        </p:spPr>
        <p:txBody>
          <a:bodyPr anchor="ctr">
            <a:normAutofit/>
          </a:bodyPr>
          <a:lstStyle/>
          <a:p>
            <a:r>
              <a:rPr lang="fr-CA" dirty="0"/>
              <a:t>Acquérir un mandat de grève suffit parfois…</a:t>
            </a:r>
          </a:p>
        </p:txBody>
      </p:sp>
      <p:pic>
        <p:nvPicPr>
          <p:cNvPr id="5" name="Image 4" descr="Une image contenant habits, personne, Visage humain, homme&#10;&#10;Description générée automatiquement">
            <a:extLst>
              <a:ext uri="{FF2B5EF4-FFF2-40B4-BE49-F238E27FC236}">
                <a16:creationId xmlns:a16="http://schemas.microsoft.com/office/drawing/2014/main" id="{230BC686-225D-C0E6-2888-E48469D7AD92}"/>
              </a:ext>
            </a:extLst>
          </p:cNvPr>
          <p:cNvPicPr>
            <a:picLocks noChangeAspect="1"/>
          </p:cNvPicPr>
          <p:nvPr/>
        </p:nvPicPr>
        <p:blipFill rotWithShape="1">
          <a:blip r:embed="rId3">
            <a:extLst>
              <a:ext uri="{28A0092B-C50C-407E-A947-70E740481C1C}">
                <a14:useLocalDpi xmlns:a14="http://schemas.microsoft.com/office/drawing/2010/main" val="0"/>
              </a:ext>
            </a:extLst>
          </a:blip>
          <a:srcRect l="17889" r="2624" b="-1"/>
          <a:stretch/>
        </p:blipFill>
        <p:spPr>
          <a:xfrm>
            <a:off x="838200" y="1825625"/>
            <a:ext cx="5181600" cy="4351338"/>
          </a:xfrm>
          <a:prstGeom prst="rect">
            <a:avLst/>
          </a:prstGeom>
          <a:noFill/>
        </p:spPr>
      </p:pic>
      <p:sp>
        <p:nvSpPr>
          <p:cNvPr id="3" name="Espace réservé du contenu 2">
            <a:extLst>
              <a:ext uri="{FF2B5EF4-FFF2-40B4-BE49-F238E27FC236}">
                <a16:creationId xmlns:a16="http://schemas.microsoft.com/office/drawing/2014/main" id="{3D9A363F-5A3E-3C7C-F60B-9DB01D292EEE}"/>
              </a:ext>
            </a:extLst>
          </p:cNvPr>
          <p:cNvSpPr>
            <a:spLocks noGrp="1"/>
          </p:cNvSpPr>
          <p:nvPr>
            <p:ph sz="half" idx="2"/>
          </p:nvPr>
        </p:nvSpPr>
        <p:spPr>
          <a:xfrm>
            <a:off x="6172200" y="1825625"/>
            <a:ext cx="5181600" cy="4351338"/>
          </a:xfrm>
        </p:spPr>
        <p:txBody>
          <a:bodyPr>
            <a:normAutofit/>
          </a:bodyPr>
          <a:lstStyle/>
          <a:p>
            <a:r>
              <a:rPr lang="fr-CA" dirty="0"/>
              <a:t>Ford</a:t>
            </a:r>
          </a:p>
          <a:p>
            <a:r>
              <a:rPr lang="fr-CA" i="1" dirty="0"/>
              <a:t>Réseau de transport de la Capitale </a:t>
            </a:r>
            <a:r>
              <a:rPr lang="fr-CA" dirty="0"/>
              <a:t>(RTC)</a:t>
            </a:r>
          </a:p>
          <a:p>
            <a:r>
              <a:rPr lang="fr-CA" i="1" dirty="0"/>
              <a:t>Agence du revenu Québec </a:t>
            </a:r>
            <a:r>
              <a:rPr lang="fr-CA" dirty="0"/>
              <a:t>(ARQ)</a:t>
            </a:r>
          </a:p>
          <a:p>
            <a:endParaRPr lang="fr-CA" dirty="0"/>
          </a:p>
          <a:p>
            <a:endParaRPr lang="fr-CA" dirty="0"/>
          </a:p>
        </p:txBody>
      </p:sp>
    </p:spTree>
    <p:extLst>
      <p:ext uri="{BB962C8B-B14F-4D97-AF65-F5344CB8AC3E}">
        <p14:creationId xmlns:p14="http://schemas.microsoft.com/office/powerpoint/2010/main" val="165279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93DF6-E1BE-2E3F-588F-8FB5D5F36B56}"/>
              </a:ext>
            </a:extLst>
          </p:cNvPr>
          <p:cNvSpPr>
            <a:spLocks noGrp="1"/>
          </p:cNvSpPr>
          <p:nvPr>
            <p:ph type="title"/>
          </p:nvPr>
        </p:nvSpPr>
        <p:spPr>
          <a:xfrm>
            <a:off x="838200" y="365125"/>
            <a:ext cx="10515600" cy="1325563"/>
          </a:xfrm>
        </p:spPr>
        <p:txBody>
          <a:bodyPr anchor="ctr">
            <a:normAutofit/>
          </a:bodyPr>
          <a:lstStyle/>
          <a:p>
            <a:r>
              <a:rPr lang="fr-CA" dirty="0"/>
              <a:t>Brandir l’opportunité de la grève au moment opportun</a:t>
            </a:r>
          </a:p>
        </p:txBody>
      </p:sp>
      <p:pic>
        <p:nvPicPr>
          <p:cNvPr id="5" name="Image 4" descr="Une image contenant texte, reçu, écriture manuscrite, conception&#10;&#10;Description générée automatiquement">
            <a:extLst>
              <a:ext uri="{FF2B5EF4-FFF2-40B4-BE49-F238E27FC236}">
                <a16:creationId xmlns:a16="http://schemas.microsoft.com/office/drawing/2014/main" id="{7304F079-34A6-9682-685F-F3B0718A9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71935"/>
            <a:ext cx="5181600" cy="3458718"/>
          </a:xfrm>
          <a:prstGeom prst="rect">
            <a:avLst/>
          </a:prstGeom>
          <a:noFill/>
        </p:spPr>
      </p:pic>
      <p:sp>
        <p:nvSpPr>
          <p:cNvPr id="3" name="Espace réservé du contenu 2">
            <a:extLst>
              <a:ext uri="{FF2B5EF4-FFF2-40B4-BE49-F238E27FC236}">
                <a16:creationId xmlns:a16="http://schemas.microsoft.com/office/drawing/2014/main" id="{9282DA47-0C18-D0D0-329D-377A554C36C7}"/>
              </a:ext>
            </a:extLst>
          </p:cNvPr>
          <p:cNvSpPr>
            <a:spLocks noGrp="1"/>
          </p:cNvSpPr>
          <p:nvPr>
            <p:ph sz="half" idx="2"/>
          </p:nvPr>
        </p:nvSpPr>
        <p:spPr>
          <a:xfrm>
            <a:off x="6172200" y="1825625"/>
            <a:ext cx="5181600" cy="4351338"/>
          </a:xfrm>
        </p:spPr>
        <p:txBody>
          <a:bodyPr>
            <a:normAutofit/>
          </a:bodyPr>
          <a:lstStyle/>
          <a:p>
            <a:r>
              <a:rPr lang="fr-CA" b="0" i="0" dirty="0">
                <a:solidFill>
                  <a:srgbClr val="374151"/>
                </a:solidFill>
                <a:effectLst/>
                <a:latin typeface="Söhne"/>
              </a:rPr>
              <a:t>L’opportunité doit être saisie lorsqu'elle offre un effet multiplicateur optimal </a:t>
            </a:r>
          </a:p>
          <a:p>
            <a:r>
              <a:rPr lang="fr-CA" b="0" i="0" dirty="0">
                <a:solidFill>
                  <a:srgbClr val="374151"/>
                </a:solidFill>
                <a:effectLst/>
                <a:latin typeface="Söhne"/>
              </a:rPr>
              <a:t>Elle doit également être crédible – le droit de grève doit être acquis</a:t>
            </a:r>
          </a:p>
          <a:p>
            <a:r>
              <a:rPr lang="fr-CA" b="0" i="0" dirty="0">
                <a:solidFill>
                  <a:srgbClr val="374151"/>
                </a:solidFill>
                <a:effectLst/>
                <a:latin typeface="Söhne"/>
              </a:rPr>
              <a:t>Si une grève survient, elle doit générer un effet perturbateur significatif</a:t>
            </a:r>
            <a:endParaRPr lang="fr-CA" dirty="0"/>
          </a:p>
          <a:p>
            <a:endParaRPr lang="fr-CA" dirty="0"/>
          </a:p>
        </p:txBody>
      </p:sp>
    </p:spTree>
    <p:extLst>
      <p:ext uri="{BB962C8B-B14F-4D97-AF65-F5344CB8AC3E}">
        <p14:creationId xmlns:p14="http://schemas.microsoft.com/office/powerpoint/2010/main" val="340668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EE93D-E8CE-AA90-2E79-D715F3435B0F}"/>
              </a:ext>
            </a:extLst>
          </p:cNvPr>
          <p:cNvSpPr>
            <a:spLocks noGrp="1"/>
          </p:cNvSpPr>
          <p:nvPr>
            <p:ph type="title"/>
          </p:nvPr>
        </p:nvSpPr>
        <p:spPr>
          <a:xfrm>
            <a:off x="838200" y="365125"/>
            <a:ext cx="10515600" cy="1325563"/>
          </a:xfrm>
        </p:spPr>
        <p:txBody>
          <a:bodyPr anchor="ctr">
            <a:normAutofit/>
          </a:bodyPr>
          <a:lstStyle/>
          <a:p>
            <a:r>
              <a:rPr lang="fr-CA" dirty="0"/>
              <a:t>La trinité de la négociation collective</a:t>
            </a:r>
          </a:p>
        </p:txBody>
      </p:sp>
      <p:graphicFrame>
        <p:nvGraphicFramePr>
          <p:cNvPr id="5" name="Espace réservé du contenu 2">
            <a:extLst>
              <a:ext uri="{FF2B5EF4-FFF2-40B4-BE49-F238E27FC236}">
                <a16:creationId xmlns:a16="http://schemas.microsoft.com/office/drawing/2014/main" id="{A6B391D5-3378-71E5-CCF4-B5A26FB5FECF}"/>
              </a:ext>
            </a:extLst>
          </p:cNvPr>
          <p:cNvGraphicFramePr>
            <a:graphicFrameLocks noGrp="1"/>
          </p:cNvGraphicFramePr>
          <p:nvPr>
            <p:ph idx="1"/>
            <p:extLst>
              <p:ext uri="{D42A27DB-BD31-4B8C-83A1-F6EECF244321}">
                <p14:modId xmlns:p14="http://schemas.microsoft.com/office/powerpoint/2010/main" val="21926027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24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0595C2-8D86-40DE-2D0E-4796D423C1CA}"/>
              </a:ext>
            </a:extLst>
          </p:cNvPr>
          <p:cNvSpPr>
            <a:spLocks noGrp="1"/>
          </p:cNvSpPr>
          <p:nvPr>
            <p:ph type="title"/>
          </p:nvPr>
        </p:nvSpPr>
        <p:spPr/>
        <p:txBody>
          <a:bodyPr/>
          <a:lstStyle/>
          <a:p>
            <a:r>
              <a:rPr lang="fr-CA" dirty="0"/>
              <a:t>Les prochaines étapes pour l’ARQ </a:t>
            </a:r>
          </a:p>
        </p:txBody>
      </p:sp>
      <p:sp>
        <p:nvSpPr>
          <p:cNvPr id="3" name="Espace réservé du contenu 2">
            <a:extLst>
              <a:ext uri="{FF2B5EF4-FFF2-40B4-BE49-F238E27FC236}">
                <a16:creationId xmlns:a16="http://schemas.microsoft.com/office/drawing/2014/main" id="{F1B9F7E9-0E1E-1565-264E-24B40567F558}"/>
              </a:ext>
            </a:extLst>
          </p:cNvPr>
          <p:cNvSpPr>
            <a:spLocks noGrp="1"/>
          </p:cNvSpPr>
          <p:nvPr>
            <p:ph idx="1"/>
          </p:nvPr>
        </p:nvSpPr>
        <p:spPr/>
        <p:txBody>
          <a:bodyPr/>
          <a:lstStyle/>
          <a:p>
            <a:r>
              <a:rPr lang="fr-CA" dirty="0"/>
              <a:t>Consultation des membres pour l’élaboration du cahier de demandes</a:t>
            </a:r>
          </a:p>
          <a:p>
            <a:r>
              <a:rPr lang="fr-CA" dirty="0"/>
              <a:t>Début de la phase d’ouverture coïncidant avec l’expiration de la convention collective </a:t>
            </a:r>
          </a:p>
          <a:p>
            <a:r>
              <a:rPr lang="fr-CA" dirty="0"/>
              <a:t>Négociation des services essentiels idéalement avant le début des pourparlers afin d’être prêt pour la phase critique de la négociation</a:t>
            </a:r>
          </a:p>
        </p:txBody>
      </p:sp>
    </p:spTree>
    <p:extLst>
      <p:ext uri="{BB962C8B-B14F-4D97-AF65-F5344CB8AC3E}">
        <p14:creationId xmlns:p14="http://schemas.microsoft.com/office/powerpoint/2010/main" val="121328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81FF8-BDF7-969C-AB90-48400A0774BE}"/>
              </a:ext>
            </a:extLst>
          </p:cNvPr>
          <p:cNvSpPr>
            <a:spLocks noGrp="1"/>
          </p:cNvSpPr>
          <p:nvPr>
            <p:ph type="title"/>
          </p:nvPr>
        </p:nvSpPr>
        <p:spPr>
          <a:xfrm>
            <a:off x="839788" y="457200"/>
            <a:ext cx="3932237" cy="1600200"/>
          </a:xfrm>
        </p:spPr>
        <p:txBody>
          <a:bodyPr anchor="b">
            <a:normAutofit/>
          </a:bodyPr>
          <a:lstStyle/>
          <a:p>
            <a:r>
              <a:rPr lang="fr-CA" sz="2700"/>
              <a:t>La mobilisation : notre fer de lance dans la bataille pour des conditions de travail respectueuses</a:t>
            </a:r>
          </a:p>
        </p:txBody>
      </p:sp>
      <p:pic>
        <p:nvPicPr>
          <p:cNvPr id="12" name="Image 11" descr="Une image contenant origami, art&#10;&#10;Description générée automatiquement avec une confiance faible">
            <a:extLst>
              <a:ext uri="{FF2B5EF4-FFF2-40B4-BE49-F238E27FC236}">
                <a16:creationId xmlns:a16="http://schemas.microsoft.com/office/drawing/2014/main" id="{C0CC4883-512D-6A21-CF2D-376D1D7CDF8A}"/>
              </a:ext>
            </a:extLst>
          </p:cNvPr>
          <p:cNvPicPr>
            <a:picLocks noChangeAspect="1"/>
          </p:cNvPicPr>
          <p:nvPr/>
        </p:nvPicPr>
        <p:blipFill rotWithShape="1">
          <a:blip r:embed="rId3">
            <a:extLst>
              <a:ext uri="{28A0092B-C50C-407E-A947-70E740481C1C}">
                <a14:useLocalDpi xmlns:a14="http://schemas.microsoft.com/office/drawing/2010/main" val="0"/>
              </a:ext>
            </a:extLst>
          </a:blip>
          <a:srcRect r="15463" b="-2"/>
          <a:stretch/>
        </p:blipFill>
        <p:spPr>
          <a:xfrm>
            <a:off x="5183188" y="987425"/>
            <a:ext cx="6172200" cy="4873625"/>
          </a:xfrm>
          <a:prstGeom prst="rect">
            <a:avLst/>
          </a:prstGeom>
          <a:noFill/>
        </p:spPr>
      </p:pic>
      <p:sp>
        <p:nvSpPr>
          <p:cNvPr id="7" name="Subtitle 2">
            <a:extLst>
              <a:ext uri="{FF2B5EF4-FFF2-40B4-BE49-F238E27FC236}">
                <a16:creationId xmlns:a16="http://schemas.microsoft.com/office/drawing/2014/main" id="{9080431C-CD2D-826C-F613-C55F8F3E85C5}"/>
              </a:ext>
            </a:extLst>
          </p:cNvPr>
          <p:cNvSpPr>
            <a:spLocks noGrp="1"/>
          </p:cNvSpPr>
          <p:nvPr>
            <p:ph type="body" sz="half" idx="2"/>
          </p:nvPr>
        </p:nvSpPr>
        <p:spPr>
          <a:xfrm>
            <a:off x="839788" y="2057400"/>
            <a:ext cx="3932237" cy="3811588"/>
          </a:xfrm>
        </p:spPr>
        <p:txBody>
          <a:bodyPr vert="horz" lIns="91440" tIns="45720" rIns="91440" bIns="45720" rtlCol="0" anchor="t">
            <a:normAutofit/>
          </a:bodyPr>
          <a:lstStyle/>
          <a:p>
            <a:r>
              <a:rPr lang="fr-CA" dirty="0"/>
              <a:t>Si</a:t>
            </a:r>
            <a:endParaRPr lang="fr-CA" b="0" i="0" dirty="0">
              <a:effectLst/>
            </a:endParaRPr>
          </a:p>
          <a:p>
            <a:r>
              <a:rPr lang="fr-CA" b="0" i="0" dirty="0">
                <a:effectLst/>
              </a:rPr>
              <a:t>« La guerre est une continuation de la politique par d'autres moyens » (Clausewitz)</a:t>
            </a:r>
          </a:p>
          <a:p>
            <a:r>
              <a:rPr lang="fr-CA" b="0" i="0" dirty="0">
                <a:effectLst/>
              </a:rPr>
              <a:t>Alors par analogie… </a:t>
            </a:r>
          </a:p>
          <a:p>
            <a:r>
              <a:rPr lang="fr-CA" dirty="0"/>
              <a:t>La grève est une continuation de la négociation collective par d'autres moyens</a:t>
            </a:r>
            <a:r>
              <a:rPr lang="fr-CA"/>
              <a:t>.</a:t>
            </a:r>
            <a:endParaRPr lang="fr-CA">
              <a:ea typeface="Calibri"/>
              <a:cs typeface="Calibri"/>
            </a:endParaRPr>
          </a:p>
          <a:p>
            <a:endParaRPr lang="en-US" dirty="0"/>
          </a:p>
        </p:txBody>
      </p:sp>
    </p:spTree>
    <p:extLst>
      <p:ext uri="{BB962C8B-B14F-4D97-AF65-F5344CB8AC3E}">
        <p14:creationId xmlns:p14="http://schemas.microsoft.com/office/powerpoint/2010/main" val="336824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5B1F0-447F-47F8-AC13-4910CFCB42C1}"/>
              </a:ext>
            </a:extLst>
          </p:cNvPr>
          <p:cNvSpPr>
            <a:spLocks noGrp="1"/>
          </p:cNvSpPr>
          <p:nvPr>
            <p:ph type="title"/>
          </p:nvPr>
        </p:nvSpPr>
        <p:spPr/>
        <p:txBody>
          <a:bodyPr/>
          <a:lstStyle/>
          <a:p>
            <a:r>
              <a:rPr lang="fr-CA" dirty="0"/>
              <a:t>Références</a:t>
            </a:r>
          </a:p>
        </p:txBody>
      </p:sp>
      <p:sp>
        <p:nvSpPr>
          <p:cNvPr id="4" name="ZoneTexte 3">
            <a:extLst>
              <a:ext uri="{FF2B5EF4-FFF2-40B4-BE49-F238E27FC236}">
                <a16:creationId xmlns:a16="http://schemas.microsoft.com/office/drawing/2014/main" id="{FECFD8F3-3915-6F48-1BAA-98FEECA8C8D8}"/>
              </a:ext>
            </a:extLst>
          </p:cNvPr>
          <p:cNvSpPr txBox="1"/>
          <p:nvPr/>
        </p:nvSpPr>
        <p:spPr>
          <a:xfrm>
            <a:off x="838199" y="1690688"/>
            <a:ext cx="10333383" cy="3477875"/>
          </a:xfrm>
          <a:prstGeom prst="rect">
            <a:avLst/>
          </a:prstGeom>
          <a:noFill/>
        </p:spPr>
        <p:txBody>
          <a:bodyPr wrap="square">
            <a:spAutoFit/>
          </a:bodyPr>
          <a:lstStyle/>
          <a:p>
            <a:pPr algn="just"/>
            <a:r>
              <a:rPr lang="fr-CA" sz="2000" dirty="0"/>
              <a:t>Jean-Noël </a:t>
            </a:r>
            <a:r>
              <a:rPr lang="fr-CA" sz="2000" cap="small" dirty="0">
                <a:effectLst/>
              </a:rPr>
              <a:t>Grenier</a:t>
            </a:r>
            <a:r>
              <a:rPr lang="fr-CA" sz="2000" dirty="0">
                <a:effectLst/>
              </a:rPr>
              <a:t> et François </a:t>
            </a:r>
            <a:r>
              <a:rPr lang="fr-CA" sz="2000" cap="small" dirty="0">
                <a:effectLst/>
              </a:rPr>
              <a:t>Bolduc, </a:t>
            </a:r>
            <a:r>
              <a:rPr lang="fr-CA" sz="2000" dirty="0">
                <a:effectLst/>
              </a:rPr>
              <a:t>« La Fonction Publique Québécoise », dans Jean-Noël </a:t>
            </a:r>
            <a:r>
              <a:rPr lang="fr-CA" sz="2000" cap="small" dirty="0">
                <a:effectLst/>
              </a:rPr>
              <a:t>Grenier</a:t>
            </a:r>
            <a:r>
              <a:rPr lang="fr-CA" sz="2000" dirty="0">
                <a:effectLst/>
              </a:rPr>
              <a:t> et François </a:t>
            </a:r>
            <a:r>
              <a:rPr lang="fr-CA" sz="2000" cap="small" dirty="0">
                <a:effectLst/>
              </a:rPr>
              <a:t>Bolduc</a:t>
            </a:r>
            <a:r>
              <a:rPr lang="fr-CA" sz="2000" dirty="0">
                <a:effectLst/>
              </a:rPr>
              <a:t> (</a:t>
            </a:r>
            <a:r>
              <a:rPr lang="fr-CA" sz="2000" dirty="0" err="1">
                <a:effectLst/>
              </a:rPr>
              <a:t>dir</a:t>
            </a:r>
            <a:r>
              <a:rPr lang="fr-CA" sz="2000" dirty="0">
                <a:effectLst/>
              </a:rPr>
              <a:t>.), </a:t>
            </a:r>
            <a:r>
              <a:rPr lang="fr-CA" sz="2000" i="1" dirty="0">
                <a:effectLst/>
              </a:rPr>
              <a:t>Un regard contemporain sur les relations du travail dans les secteurs public et parapublic québécois</a:t>
            </a:r>
            <a:r>
              <a:rPr lang="fr-CA" sz="2000" dirty="0">
                <a:effectLst/>
              </a:rPr>
              <a:t>, Les Presses de l’Université Laval, 2021, p. 47‑66</a:t>
            </a:r>
          </a:p>
          <a:p>
            <a:pPr algn="just"/>
            <a:endParaRPr lang="fr-CA" sz="2000" dirty="0"/>
          </a:p>
          <a:p>
            <a:pPr algn="just"/>
            <a:r>
              <a:rPr lang="fr-CA" sz="2000" dirty="0"/>
              <a:t>Jean-Noël </a:t>
            </a:r>
            <a:r>
              <a:rPr lang="fr-CA" sz="2000" cap="small" dirty="0">
                <a:effectLst/>
              </a:rPr>
              <a:t>Grenier</a:t>
            </a:r>
            <a:r>
              <a:rPr lang="fr-CA" sz="2000" dirty="0">
                <a:effectLst/>
              </a:rPr>
              <a:t> et François </a:t>
            </a:r>
            <a:r>
              <a:rPr lang="fr-CA" sz="2000" cap="small" dirty="0">
                <a:effectLst/>
              </a:rPr>
              <a:t>Bolduc</a:t>
            </a:r>
            <a:r>
              <a:rPr lang="fr-CA" sz="2000" dirty="0">
                <a:effectLst/>
              </a:rPr>
              <a:t>, « Quelques Caractéristiques Des Relations Du Travail Et Du Régime De Négociation Collective Dans Les Secteurs Public Et Parapublic Québécois », dans Jean-Noël </a:t>
            </a:r>
            <a:r>
              <a:rPr lang="fr-CA" sz="2000" cap="small" dirty="0">
                <a:effectLst/>
              </a:rPr>
              <a:t>Grenier</a:t>
            </a:r>
            <a:r>
              <a:rPr lang="fr-CA" sz="2000" dirty="0">
                <a:effectLst/>
              </a:rPr>
              <a:t> et François </a:t>
            </a:r>
            <a:r>
              <a:rPr lang="fr-CA" sz="2000" cap="small" dirty="0">
                <a:effectLst/>
              </a:rPr>
              <a:t>Bolduc</a:t>
            </a:r>
            <a:r>
              <a:rPr lang="fr-CA" sz="2000" dirty="0">
                <a:effectLst/>
              </a:rPr>
              <a:t> (</a:t>
            </a:r>
            <a:r>
              <a:rPr lang="fr-CA" sz="2000" dirty="0" err="1">
                <a:effectLst/>
              </a:rPr>
              <a:t>dir</a:t>
            </a:r>
            <a:r>
              <a:rPr lang="fr-CA" sz="2000" dirty="0">
                <a:effectLst/>
              </a:rPr>
              <a:t>.), </a:t>
            </a:r>
            <a:r>
              <a:rPr lang="fr-CA" sz="2000" i="1" dirty="0">
                <a:effectLst/>
              </a:rPr>
              <a:t>Un regard contemporain sur les relations du travail dans les secteurs public et parapublic québécois</a:t>
            </a:r>
            <a:r>
              <a:rPr lang="fr-CA" sz="2000" dirty="0">
                <a:effectLst/>
              </a:rPr>
              <a:t>, Les Presses de l’Université Laval, 2021, p. 19‑34</a:t>
            </a:r>
          </a:p>
          <a:p>
            <a:pPr algn="just"/>
            <a:endParaRPr lang="fr-CA" sz="2000" dirty="0"/>
          </a:p>
          <a:p>
            <a:pPr algn="just"/>
            <a:r>
              <a:rPr lang="fr-CA" sz="2000" dirty="0">
                <a:effectLst/>
              </a:rPr>
              <a:t>Renaud </a:t>
            </a:r>
            <a:r>
              <a:rPr lang="fr-CA" sz="2000" cap="small" dirty="0"/>
              <a:t>Paquet</a:t>
            </a:r>
            <a:r>
              <a:rPr lang="fr-CA" sz="2000" dirty="0">
                <a:effectLst/>
              </a:rPr>
              <a:t>, « Processus de la négociation collective », dans Jean-Guy </a:t>
            </a:r>
            <a:r>
              <a:rPr lang="fr-CA" sz="2000" cap="small" dirty="0"/>
              <a:t>Bergeron</a:t>
            </a:r>
            <a:r>
              <a:rPr lang="fr-CA" sz="2000" dirty="0">
                <a:effectLst/>
              </a:rPr>
              <a:t> et Renaud </a:t>
            </a:r>
            <a:r>
              <a:rPr lang="fr-CA" sz="2000" cap="small" dirty="0"/>
              <a:t>Paquet</a:t>
            </a:r>
            <a:r>
              <a:rPr lang="fr-CA" sz="2000" dirty="0">
                <a:effectLst/>
              </a:rPr>
              <a:t> (</a:t>
            </a:r>
            <a:r>
              <a:rPr lang="fr-CA" sz="2000" dirty="0" err="1">
                <a:effectLst/>
              </a:rPr>
              <a:t>dir</a:t>
            </a:r>
            <a:r>
              <a:rPr lang="fr-CA" sz="2000" dirty="0">
                <a:effectLst/>
              </a:rPr>
              <a:t>.), </a:t>
            </a:r>
            <a:r>
              <a:rPr lang="fr-CA" sz="2000" i="1" dirty="0">
                <a:effectLst/>
              </a:rPr>
              <a:t>La négociation collective</a:t>
            </a:r>
            <a:r>
              <a:rPr lang="fr-CA" sz="2000" dirty="0">
                <a:effectLst/>
              </a:rPr>
              <a:t>, 3</a:t>
            </a:r>
            <a:r>
              <a:rPr lang="fr-CA" sz="2000" baseline="30000" dirty="0">
                <a:effectLst/>
              </a:rPr>
              <a:t>e</a:t>
            </a:r>
            <a:r>
              <a:rPr lang="fr-CA" sz="2000" dirty="0">
                <a:effectLst/>
              </a:rPr>
              <a:t> éd., Chenelière éducation, 2017 p. 53-72</a:t>
            </a:r>
          </a:p>
        </p:txBody>
      </p:sp>
    </p:spTree>
    <p:extLst>
      <p:ext uri="{BB962C8B-B14F-4D97-AF65-F5344CB8AC3E}">
        <p14:creationId xmlns:p14="http://schemas.microsoft.com/office/powerpoint/2010/main" val="445049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a:extLst>
              <a:ext uri="{FF2B5EF4-FFF2-40B4-BE49-F238E27FC236}">
                <a16:creationId xmlns:a16="http://schemas.microsoft.com/office/drawing/2014/main" id="{9943E788-A41E-B6B1-2D27-3C499F7E1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055" y="3019793"/>
            <a:ext cx="5690322" cy="848460"/>
          </a:xfrm>
          <a:prstGeom prst="rect">
            <a:avLst/>
          </a:prstGeom>
        </p:spPr>
      </p:pic>
    </p:spTree>
    <p:extLst>
      <p:ext uri="{BB962C8B-B14F-4D97-AF65-F5344CB8AC3E}">
        <p14:creationId xmlns:p14="http://schemas.microsoft.com/office/powerpoint/2010/main" val="144337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4152F-3C1F-9DCB-FFD1-64CEA959F13A}"/>
              </a:ext>
            </a:extLst>
          </p:cNvPr>
          <p:cNvSpPr>
            <a:spLocks noGrp="1"/>
          </p:cNvSpPr>
          <p:nvPr>
            <p:ph type="title"/>
          </p:nvPr>
        </p:nvSpPr>
        <p:spPr/>
        <p:txBody>
          <a:bodyPr/>
          <a:lstStyle/>
          <a:p>
            <a:r>
              <a:rPr lang="fr-CA" dirty="0"/>
              <a:t>Plan de la rencontre </a:t>
            </a:r>
          </a:p>
        </p:txBody>
      </p:sp>
      <p:sp>
        <p:nvSpPr>
          <p:cNvPr id="3" name="Espace réservé du contenu 2">
            <a:extLst>
              <a:ext uri="{FF2B5EF4-FFF2-40B4-BE49-F238E27FC236}">
                <a16:creationId xmlns:a16="http://schemas.microsoft.com/office/drawing/2014/main" id="{37533728-C61F-914C-0062-FAEE04F0AF77}"/>
              </a:ext>
            </a:extLst>
          </p:cNvPr>
          <p:cNvSpPr>
            <a:spLocks noGrp="1"/>
          </p:cNvSpPr>
          <p:nvPr>
            <p:ph idx="1"/>
          </p:nvPr>
        </p:nvSpPr>
        <p:spPr/>
        <p:txBody>
          <a:bodyPr>
            <a:normAutofit/>
          </a:bodyPr>
          <a:lstStyle/>
          <a:p>
            <a:r>
              <a:rPr lang="fr-CA" dirty="0"/>
              <a:t>Le cadre juridique des négociations  </a:t>
            </a:r>
          </a:p>
          <a:p>
            <a:r>
              <a:rPr lang="fr-CA" dirty="0"/>
              <a:t>L’exceptionnalisme permanent de l’État québécois </a:t>
            </a:r>
          </a:p>
          <a:p>
            <a:r>
              <a:rPr lang="fr-CA" dirty="0"/>
              <a:t>Les phases du processus de négociation</a:t>
            </a:r>
          </a:p>
          <a:p>
            <a:r>
              <a:rPr lang="fr-CA" dirty="0"/>
              <a:t>La théorie de la négociation</a:t>
            </a:r>
          </a:p>
          <a:p>
            <a:r>
              <a:rPr lang="fr-CA" dirty="0"/>
              <a:t>Les moyens de pression</a:t>
            </a:r>
            <a:endParaRPr lang="fr-CA" b="1" u="sng" dirty="0"/>
          </a:p>
        </p:txBody>
      </p:sp>
    </p:spTree>
    <p:extLst>
      <p:ext uri="{BB962C8B-B14F-4D97-AF65-F5344CB8AC3E}">
        <p14:creationId xmlns:p14="http://schemas.microsoft.com/office/powerpoint/2010/main" val="283613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4152F-3C1F-9DCB-FFD1-64CEA959F13A}"/>
              </a:ext>
            </a:extLst>
          </p:cNvPr>
          <p:cNvSpPr>
            <a:spLocks noGrp="1"/>
          </p:cNvSpPr>
          <p:nvPr>
            <p:ph type="title"/>
          </p:nvPr>
        </p:nvSpPr>
        <p:spPr/>
        <p:txBody>
          <a:bodyPr/>
          <a:lstStyle/>
          <a:p>
            <a:r>
              <a:rPr lang="fr-CA" dirty="0"/>
              <a:t>Le cadre juridique de la négociation collective </a:t>
            </a:r>
          </a:p>
        </p:txBody>
      </p:sp>
      <p:sp>
        <p:nvSpPr>
          <p:cNvPr id="3" name="Espace réservé du contenu 2">
            <a:extLst>
              <a:ext uri="{FF2B5EF4-FFF2-40B4-BE49-F238E27FC236}">
                <a16:creationId xmlns:a16="http://schemas.microsoft.com/office/drawing/2014/main" id="{37533728-C61F-914C-0062-FAEE04F0AF77}"/>
              </a:ext>
            </a:extLst>
          </p:cNvPr>
          <p:cNvSpPr>
            <a:spLocks noGrp="1"/>
          </p:cNvSpPr>
          <p:nvPr>
            <p:ph idx="1"/>
          </p:nvPr>
        </p:nvSpPr>
        <p:spPr/>
        <p:txBody>
          <a:bodyPr>
            <a:normAutofit fontScale="92500" lnSpcReduction="20000"/>
          </a:bodyPr>
          <a:lstStyle/>
          <a:p>
            <a:pPr marL="0" indent="0">
              <a:buNone/>
            </a:pPr>
            <a:r>
              <a:rPr lang="fr-CA" b="1" dirty="0"/>
              <a:t>78. </a:t>
            </a:r>
            <a:r>
              <a:rPr lang="fr-CA" dirty="0"/>
              <a:t>Avant d’entreprendre avec une association de salariés la négociation d’une convention collective, un organisme gouvernemental soumet au ministre responsable un projet établissant les paramètres généraux d’une politique de rémunération et de conditions de travail. </a:t>
            </a:r>
          </a:p>
          <a:p>
            <a:pPr marL="0" indent="0">
              <a:buNone/>
            </a:pPr>
            <a:r>
              <a:rPr lang="fr-CA" dirty="0"/>
              <a:t>Le ministre soumet ce projet pour approbation au Conseil du trésor qui détermine, en collaboration avec celui-ci et l’organisme, les modalités selon lesquelles est assuré le suivi du déroulement des négociations.</a:t>
            </a:r>
          </a:p>
          <a:p>
            <a:pPr marL="0" indent="0">
              <a:buNone/>
            </a:pPr>
            <a:r>
              <a:rPr lang="fr-CA" b="1" dirty="0"/>
              <a:t>79. </a:t>
            </a:r>
            <a:r>
              <a:rPr lang="fr-CA" dirty="0"/>
              <a:t>La politique de rémunération et de conditions de travail approuvée avec ou sans modification par le Conseil du trésor et les modalités déterminées pour le suivi du déroulement des négociations lient l’organisme qui est tenu de s’y conformer.</a:t>
            </a:r>
          </a:p>
        </p:txBody>
      </p:sp>
      <p:sp>
        <p:nvSpPr>
          <p:cNvPr id="4" name="ZoneTexte 3">
            <a:extLst>
              <a:ext uri="{FF2B5EF4-FFF2-40B4-BE49-F238E27FC236}">
                <a16:creationId xmlns:a16="http://schemas.microsoft.com/office/drawing/2014/main" id="{9FF0F1AB-ADB5-F262-FD0F-A60EBB6273CB}"/>
              </a:ext>
            </a:extLst>
          </p:cNvPr>
          <p:cNvSpPr txBox="1"/>
          <p:nvPr/>
        </p:nvSpPr>
        <p:spPr>
          <a:xfrm>
            <a:off x="838201" y="5968738"/>
            <a:ext cx="8756176" cy="646331"/>
          </a:xfrm>
          <a:prstGeom prst="rect">
            <a:avLst/>
          </a:prstGeom>
          <a:noFill/>
        </p:spPr>
        <p:txBody>
          <a:bodyPr wrap="square" rtlCol="0">
            <a:spAutoFit/>
          </a:bodyPr>
          <a:lstStyle/>
          <a:p>
            <a:r>
              <a:rPr lang="fr-CA" i="1" dirty="0"/>
              <a:t>Loi sur le régime de négociation des convention collectives dans les secteurs publics et parapublic, </a:t>
            </a:r>
            <a:r>
              <a:rPr lang="fr-CA" dirty="0"/>
              <a:t>RLRQ, c. R-8.2</a:t>
            </a:r>
            <a:r>
              <a:rPr lang="fr-CA" i="1" dirty="0"/>
              <a:t> </a:t>
            </a:r>
          </a:p>
        </p:txBody>
      </p:sp>
    </p:spTree>
    <p:extLst>
      <p:ext uri="{BB962C8B-B14F-4D97-AF65-F5344CB8AC3E}">
        <p14:creationId xmlns:p14="http://schemas.microsoft.com/office/powerpoint/2010/main" val="401290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4152F-3C1F-9DCB-FFD1-64CEA959F13A}"/>
              </a:ext>
            </a:extLst>
          </p:cNvPr>
          <p:cNvSpPr>
            <a:spLocks noGrp="1"/>
          </p:cNvSpPr>
          <p:nvPr>
            <p:ph type="title"/>
          </p:nvPr>
        </p:nvSpPr>
        <p:spPr>
          <a:xfrm>
            <a:off x="838200" y="365125"/>
            <a:ext cx="10515600" cy="1325563"/>
          </a:xfrm>
        </p:spPr>
        <p:txBody>
          <a:bodyPr anchor="ctr">
            <a:normAutofit/>
          </a:bodyPr>
          <a:lstStyle/>
          <a:p>
            <a:r>
              <a:rPr lang="fr-CA" dirty="0"/>
              <a:t>L’exceptionnalisme permanent de l’État québécois </a:t>
            </a:r>
          </a:p>
        </p:txBody>
      </p:sp>
      <p:sp>
        <p:nvSpPr>
          <p:cNvPr id="3" name="Espace réservé du contenu 2">
            <a:extLst>
              <a:ext uri="{FF2B5EF4-FFF2-40B4-BE49-F238E27FC236}">
                <a16:creationId xmlns:a16="http://schemas.microsoft.com/office/drawing/2014/main" id="{37533728-C61F-914C-0062-FAEE04F0AF77}"/>
              </a:ext>
            </a:extLst>
          </p:cNvPr>
          <p:cNvSpPr>
            <a:spLocks noGrp="1"/>
          </p:cNvSpPr>
          <p:nvPr>
            <p:ph sz="half" idx="1"/>
          </p:nvPr>
        </p:nvSpPr>
        <p:spPr>
          <a:xfrm>
            <a:off x="838200" y="1825625"/>
            <a:ext cx="5181600" cy="4351338"/>
          </a:xfrm>
        </p:spPr>
        <p:txBody>
          <a:bodyPr>
            <a:normAutofit/>
          </a:bodyPr>
          <a:lstStyle/>
          <a:p>
            <a:r>
              <a:rPr lang="fr-CA" sz="1800" dirty="0"/>
              <a:t>L’État-employeur s’est employé à </a:t>
            </a:r>
            <a:r>
              <a:rPr lang="fr-CA" sz="1800" b="1" dirty="0"/>
              <a:t>politiser les enjeux de négociation </a:t>
            </a:r>
            <a:r>
              <a:rPr lang="fr-CA" sz="1800" dirty="0"/>
              <a:t>dans l’espoir de </a:t>
            </a:r>
            <a:r>
              <a:rPr lang="fr-CA" sz="1800" b="1" dirty="0"/>
              <a:t>rallier la population derrière ses positions </a:t>
            </a:r>
            <a:r>
              <a:rPr lang="fr-CA" sz="1800" dirty="0"/>
              <a:t>et à placer les syndicats sur la défensive;</a:t>
            </a:r>
          </a:p>
          <a:p>
            <a:r>
              <a:rPr lang="fr-CA" sz="1800" dirty="0"/>
              <a:t>Le régime de négociation formé par la Loi sur la fonction publique et la Loi 37 ne semble pas faciliter l’établissement d’un rapport de force favorable aux revendications syndicales;</a:t>
            </a:r>
          </a:p>
          <a:p>
            <a:r>
              <a:rPr lang="fr-CA" sz="1800" dirty="0"/>
              <a:t>L’expérience de la fonction publique québécoise concorde avec l’observation de </a:t>
            </a:r>
            <a:r>
              <a:rPr lang="fr-CA" sz="1800" dirty="0" err="1"/>
              <a:t>Swimmer</a:t>
            </a:r>
            <a:r>
              <a:rPr lang="fr-CA" sz="1800" dirty="0"/>
              <a:t> et Thompson (2001) selon laquelle le gouvernement ait choisi d’affaiblir les syndicats de manière à ce que les ententes collectives respectent en tous points son cadre financier et que </a:t>
            </a:r>
            <a:r>
              <a:rPr lang="fr-CA" sz="1800" b="1" dirty="0"/>
              <a:t>l’action syndicale ait une influence marginale sur les projets de restructuration</a:t>
            </a:r>
            <a:r>
              <a:rPr lang="fr-CA" sz="1800" dirty="0"/>
              <a:t>; </a:t>
            </a:r>
          </a:p>
        </p:txBody>
      </p:sp>
      <p:pic>
        <p:nvPicPr>
          <p:cNvPr id="6" name="Image 5" descr="Une image contenant outil, Photographie de nature morte, marteau, intérieur&#10;&#10;Description générée automatiquement">
            <a:extLst>
              <a:ext uri="{FF2B5EF4-FFF2-40B4-BE49-F238E27FC236}">
                <a16:creationId xmlns:a16="http://schemas.microsoft.com/office/drawing/2014/main" id="{15FC9D04-A41F-5350-71AC-8D6ACEBC0F78}"/>
              </a:ext>
            </a:extLst>
          </p:cNvPr>
          <p:cNvPicPr>
            <a:picLocks noChangeAspect="1"/>
          </p:cNvPicPr>
          <p:nvPr/>
        </p:nvPicPr>
        <p:blipFill rotWithShape="1">
          <a:blip r:embed="rId4">
            <a:extLst>
              <a:ext uri="{28A0092B-C50C-407E-A947-70E740481C1C}">
                <a14:useLocalDpi xmlns:a14="http://schemas.microsoft.com/office/drawing/2010/main" val="0"/>
              </a:ext>
            </a:extLst>
          </a:blip>
          <a:srcRect l="865" r="-1" b="-1"/>
          <a:stretch/>
        </p:blipFill>
        <p:spPr>
          <a:xfrm>
            <a:off x="6172200" y="1825625"/>
            <a:ext cx="5181600" cy="4351338"/>
          </a:xfrm>
          <a:prstGeom prst="rect">
            <a:avLst/>
          </a:prstGeom>
          <a:noFill/>
        </p:spPr>
      </p:pic>
      <p:sp>
        <p:nvSpPr>
          <p:cNvPr id="7" name="ZoneTexte 6">
            <a:extLst>
              <a:ext uri="{FF2B5EF4-FFF2-40B4-BE49-F238E27FC236}">
                <a16:creationId xmlns:a16="http://schemas.microsoft.com/office/drawing/2014/main" id="{13EE8F15-5A88-D7A4-095B-801CB1671E4D}"/>
              </a:ext>
            </a:extLst>
          </p:cNvPr>
          <p:cNvSpPr txBox="1"/>
          <p:nvPr/>
        </p:nvSpPr>
        <p:spPr>
          <a:xfrm>
            <a:off x="1042586" y="6176963"/>
            <a:ext cx="2812565" cy="369332"/>
          </a:xfrm>
          <a:prstGeom prst="rect">
            <a:avLst/>
          </a:prstGeom>
          <a:noFill/>
        </p:spPr>
        <p:txBody>
          <a:bodyPr wrap="none" rtlCol="0">
            <a:spAutoFit/>
          </a:bodyPr>
          <a:lstStyle/>
          <a:p>
            <a:r>
              <a:rPr lang="fr-CA" dirty="0"/>
              <a:t>Grenier et Bolduc, 2021 : 65</a:t>
            </a:r>
          </a:p>
        </p:txBody>
      </p:sp>
    </p:spTree>
    <p:extLst>
      <p:ext uri="{BB962C8B-B14F-4D97-AF65-F5344CB8AC3E}">
        <p14:creationId xmlns:p14="http://schemas.microsoft.com/office/powerpoint/2010/main" val="148844408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A21BDD-294C-5BCA-D2BF-55F2B1F03DA4}"/>
              </a:ext>
            </a:extLst>
          </p:cNvPr>
          <p:cNvSpPr>
            <a:spLocks noGrp="1"/>
          </p:cNvSpPr>
          <p:nvPr>
            <p:ph type="title"/>
          </p:nvPr>
        </p:nvSpPr>
        <p:spPr>
          <a:xfrm>
            <a:off x="838200" y="365125"/>
            <a:ext cx="10515600" cy="1325563"/>
          </a:xfrm>
        </p:spPr>
        <p:txBody>
          <a:bodyPr anchor="ctr">
            <a:normAutofit/>
          </a:bodyPr>
          <a:lstStyle/>
          <a:p>
            <a:r>
              <a:rPr lang="fr-CA"/>
              <a:t>La négociation avec le SCT: un problème intersyndical</a:t>
            </a:r>
            <a:endParaRPr lang="fr-CA" dirty="0"/>
          </a:p>
        </p:txBody>
      </p:sp>
      <p:sp>
        <p:nvSpPr>
          <p:cNvPr id="3" name="Espace réservé du contenu 2">
            <a:extLst>
              <a:ext uri="{FF2B5EF4-FFF2-40B4-BE49-F238E27FC236}">
                <a16:creationId xmlns:a16="http://schemas.microsoft.com/office/drawing/2014/main" id="{1CE04993-21DD-46A5-89F6-6ED9F6E899EA}"/>
              </a:ext>
            </a:extLst>
          </p:cNvPr>
          <p:cNvSpPr>
            <a:spLocks noGrp="1"/>
          </p:cNvSpPr>
          <p:nvPr>
            <p:ph sz="half" idx="1"/>
          </p:nvPr>
        </p:nvSpPr>
        <p:spPr>
          <a:xfrm>
            <a:off x="838200" y="1825625"/>
            <a:ext cx="5181600" cy="4351338"/>
          </a:xfrm>
        </p:spPr>
        <p:txBody>
          <a:bodyPr vert="horz" lIns="91440" tIns="45720" rIns="91440" bIns="45720" rtlCol="0" anchor="t">
            <a:normAutofit/>
          </a:bodyPr>
          <a:lstStyle/>
          <a:p>
            <a:r>
              <a:rPr lang="fr-CA" sz="2400">
                <a:latin typeface="Myriad Pro"/>
              </a:rPr>
              <a:t>[…] La centralisation a pour effet de creuser un fossé entre les préoccupations des agents négociateurs et celles des gens dans les milieux de travail (Bilodeau et Sexton, 2013).</a:t>
            </a:r>
          </a:p>
          <a:p>
            <a:r>
              <a:rPr lang="fr-CA" sz="2400">
                <a:latin typeface="Myriad Pro"/>
              </a:rPr>
              <a:t>Le recours aux interventions législatives [Lois spéciales] provoque la perte de légitimité de la négociation comme méthode de détermination des conditions de travail.</a:t>
            </a:r>
          </a:p>
          <a:p>
            <a:endParaRPr lang="fr-CA" sz="2400"/>
          </a:p>
        </p:txBody>
      </p:sp>
      <p:pic>
        <p:nvPicPr>
          <p:cNvPr id="6" name="Image 5" descr="Une image contenant jouet, dé, Jeu de dé, Jeu de table&#10;&#10;Description générée automatiquement">
            <a:extLst>
              <a:ext uri="{FF2B5EF4-FFF2-40B4-BE49-F238E27FC236}">
                <a16:creationId xmlns:a16="http://schemas.microsoft.com/office/drawing/2014/main" id="{B03A3AA6-28FD-DD1C-BA8B-F006B9D5ED34}"/>
              </a:ext>
            </a:extLst>
          </p:cNvPr>
          <p:cNvPicPr>
            <a:picLocks noChangeAspect="1"/>
          </p:cNvPicPr>
          <p:nvPr/>
        </p:nvPicPr>
        <p:blipFill rotWithShape="1">
          <a:blip r:embed="rId2">
            <a:extLst>
              <a:ext uri="{28A0092B-C50C-407E-A947-70E740481C1C}">
                <a14:useLocalDpi xmlns:a14="http://schemas.microsoft.com/office/drawing/2010/main" val="0"/>
              </a:ext>
            </a:extLst>
          </a:blip>
          <a:srcRect r="20513" b="-1"/>
          <a:stretch/>
        </p:blipFill>
        <p:spPr>
          <a:xfrm>
            <a:off x="6172200" y="1825625"/>
            <a:ext cx="5181600" cy="4351338"/>
          </a:xfrm>
          <a:prstGeom prst="rect">
            <a:avLst/>
          </a:prstGeom>
          <a:noFill/>
        </p:spPr>
      </p:pic>
      <p:sp>
        <p:nvSpPr>
          <p:cNvPr id="7" name="ZoneTexte 6">
            <a:extLst>
              <a:ext uri="{FF2B5EF4-FFF2-40B4-BE49-F238E27FC236}">
                <a16:creationId xmlns:a16="http://schemas.microsoft.com/office/drawing/2014/main" id="{9ADF14FF-C37D-8FAF-9F25-C0A64D9A62A4}"/>
              </a:ext>
            </a:extLst>
          </p:cNvPr>
          <p:cNvSpPr txBox="1"/>
          <p:nvPr/>
        </p:nvSpPr>
        <p:spPr>
          <a:xfrm>
            <a:off x="1026916" y="5992297"/>
            <a:ext cx="2812565" cy="369332"/>
          </a:xfrm>
          <a:prstGeom prst="rect">
            <a:avLst/>
          </a:prstGeom>
          <a:noFill/>
        </p:spPr>
        <p:txBody>
          <a:bodyPr wrap="none" rtlCol="0">
            <a:spAutoFit/>
          </a:bodyPr>
          <a:lstStyle/>
          <a:p>
            <a:r>
              <a:rPr lang="fr-CA" dirty="0"/>
              <a:t>Grenier et Bolduc, 2021 : 26</a:t>
            </a:r>
          </a:p>
        </p:txBody>
      </p:sp>
    </p:spTree>
    <p:extLst>
      <p:ext uri="{BB962C8B-B14F-4D97-AF65-F5344CB8AC3E}">
        <p14:creationId xmlns:p14="http://schemas.microsoft.com/office/powerpoint/2010/main" val="408528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051A7-0484-9A9C-831C-EC1EF2203319}"/>
              </a:ext>
            </a:extLst>
          </p:cNvPr>
          <p:cNvSpPr>
            <a:spLocks noGrp="1"/>
          </p:cNvSpPr>
          <p:nvPr>
            <p:ph type="title"/>
          </p:nvPr>
        </p:nvSpPr>
        <p:spPr>
          <a:xfrm>
            <a:off x="838200" y="365125"/>
            <a:ext cx="10515600" cy="1325563"/>
          </a:xfrm>
        </p:spPr>
        <p:txBody>
          <a:bodyPr anchor="ctr">
            <a:normAutofit/>
          </a:bodyPr>
          <a:lstStyle/>
          <a:p>
            <a:r>
              <a:rPr lang="fr-CA"/>
              <a:t>La négociation avec le SCT : un problème intersyndical suite…</a:t>
            </a:r>
          </a:p>
        </p:txBody>
      </p:sp>
      <p:sp>
        <p:nvSpPr>
          <p:cNvPr id="3" name="Espace réservé du contenu 2">
            <a:extLst>
              <a:ext uri="{FF2B5EF4-FFF2-40B4-BE49-F238E27FC236}">
                <a16:creationId xmlns:a16="http://schemas.microsoft.com/office/drawing/2014/main" id="{241EA0C6-7F73-C22E-F07B-65258028587F}"/>
              </a:ext>
            </a:extLst>
          </p:cNvPr>
          <p:cNvSpPr>
            <a:spLocks noGrp="1"/>
          </p:cNvSpPr>
          <p:nvPr>
            <p:ph idx="1"/>
          </p:nvPr>
        </p:nvSpPr>
        <p:spPr>
          <a:xfrm>
            <a:off x="838200" y="1825625"/>
            <a:ext cx="10515600" cy="4351338"/>
          </a:xfrm>
        </p:spPr>
        <p:txBody>
          <a:bodyPr>
            <a:normAutofit/>
          </a:bodyPr>
          <a:lstStyle/>
          <a:p>
            <a:pPr marL="0" indent="0">
              <a:buNone/>
            </a:pPr>
            <a:r>
              <a:rPr lang="fr-CA" dirty="0"/>
              <a:t>L’encadrement serré des négociations et les sanctions prévues font dire à Jean-Marc </a:t>
            </a:r>
            <a:r>
              <a:rPr lang="fr-CA" dirty="0" err="1"/>
              <a:t>Piotte</a:t>
            </a:r>
            <a:r>
              <a:rPr lang="fr-CA" dirty="0"/>
              <a:t> (1998) qu’il ne s’agit en rien d’un véritable régime de négociation collective, car le rapport de force est nettement à l’avantage de l’État-employeur. Perrier (2001) pousse la critique plus loin et affirme que le gouvernement du Québec a instauré une </a:t>
            </a:r>
            <a:r>
              <a:rPr lang="fr-CA" b="1" dirty="0"/>
              <a:t>négociation factice</a:t>
            </a:r>
            <a:r>
              <a:rPr lang="fr-CA" dirty="0"/>
              <a:t>, </a:t>
            </a:r>
            <a:r>
              <a:rPr lang="fr-CA" b="1" dirty="0"/>
              <a:t>c’est-à-dire une négociation qui n’est en réalité qu’un exercice de façade,</a:t>
            </a:r>
            <a:r>
              <a:rPr lang="fr-CA" dirty="0"/>
              <a:t> </a:t>
            </a:r>
            <a:r>
              <a:rPr lang="fr-CA" b="1" dirty="0"/>
              <a:t>puisque l’État impose ses objectifs de négociation</a:t>
            </a:r>
            <a:r>
              <a:rPr lang="fr-CA" dirty="0"/>
              <a:t>.</a:t>
            </a:r>
          </a:p>
        </p:txBody>
      </p:sp>
      <p:sp>
        <p:nvSpPr>
          <p:cNvPr id="5" name="ZoneTexte 4">
            <a:extLst>
              <a:ext uri="{FF2B5EF4-FFF2-40B4-BE49-F238E27FC236}">
                <a16:creationId xmlns:a16="http://schemas.microsoft.com/office/drawing/2014/main" id="{A07FD38B-0631-A10A-01CD-A0A5B0B88600}"/>
              </a:ext>
            </a:extLst>
          </p:cNvPr>
          <p:cNvSpPr txBox="1"/>
          <p:nvPr/>
        </p:nvSpPr>
        <p:spPr>
          <a:xfrm>
            <a:off x="838200" y="5192712"/>
            <a:ext cx="2812565" cy="369332"/>
          </a:xfrm>
          <a:prstGeom prst="rect">
            <a:avLst/>
          </a:prstGeom>
          <a:noFill/>
        </p:spPr>
        <p:txBody>
          <a:bodyPr wrap="none" rtlCol="0">
            <a:spAutoFit/>
          </a:bodyPr>
          <a:lstStyle/>
          <a:p>
            <a:r>
              <a:rPr lang="fr-CA" dirty="0"/>
              <a:t>Grenier et Bolduc, 2021 : 27</a:t>
            </a:r>
          </a:p>
        </p:txBody>
      </p:sp>
    </p:spTree>
    <p:extLst>
      <p:ext uri="{BB962C8B-B14F-4D97-AF65-F5344CB8AC3E}">
        <p14:creationId xmlns:p14="http://schemas.microsoft.com/office/powerpoint/2010/main" val="191027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4B379-A4C4-EC60-C7AA-5A611F493801}"/>
              </a:ext>
            </a:extLst>
          </p:cNvPr>
          <p:cNvSpPr>
            <a:spLocks noGrp="1"/>
          </p:cNvSpPr>
          <p:nvPr>
            <p:ph type="title"/>
          </p:nvPr>
        </p:nvSpPr>
        <p:spPr>
          <a:xfrm>
            <a:off x="838200" y="365125"/>
            <a:ext cx="10515600" cy="1325563"/>
          </a:xfrm>
        </p:spPr>
        <p:txBody>
          <a:bodyPr anchor="ctr">
            <a:normAutofit/>
          </a:bodyPr>
          <a:lstStyle/>
          <a:p>
            <a:r>
              <a:rPr lang="fr-CA" dirty="0"/>
              <a:t>Les phases du processus de négociation </a:t>
            </a:r>
            <a:br>
              <a:rPr lang="fr-CA" dirty="0"/>
            </a:br>
            <a:endParaRPr lang="fr-CA" dirty="0"/>
          </a:p>
        </p:txBody>
      </p:sp>
      <p:graphicFrame>
        <p:nvGraphicFramePr>
          <p:cNvPr id="9" name="Espace réservé du contenu 3">
            <a:extLst>
              <a:ext uri="{FF2B5EF4-FFF2-40B4-BE49-F238E27FC236}">
                <a16:creationId xmlns:a16="http://schemas.microsoft.com/office/drawing/2014/main" id="{125942A4-6ADC-1CA1-1B8C-E02F43BA00BE}"/>
              </a:ext>
            </a:extLst>
          </p:cNvPr>
          <p:cNvGraphicFramePr>
            <a:graphicFrameLocks noGrp="1"/>
          </p:cNvGraphicFramePr>
          <p:nvPr>
            <p:ph idx="1"/>
            <p:extLst>
              <p:ext uri="{D42A27DB-BD31-4B8C-83A1-F6EECF244321}">
                <p14:modId xmlns:p14="http://schemas.microsoft.com/office/powerpoint/2010/main" val="10466224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F3D41031-C5B7-13F6-E291-9B017FBD7E69}"/>
              </a:ext>
            </a:extLst>
          </p:cNvPr>
          <p:cNvSpPr txBox="1"/>
          <p:nvPr/>
        </p:nvSpPr>
        <p:spPr>
          <a:xfrm>
            <a:off x="5183602" y="6403975"/>
            <a:ext cx="1824795" cy="369332"/>
          </a:xfrm>
          <a:prstGeom prst="rect">
            <a:avLst/>
          </a:prstGeom>
          <a:noFill/>
        </p:spPr>
        <p:txBody>
          <a:bodyPr wrap="none" rtlCol="0">
            <a:spAutoFit/>
          </a:bodyPr>
          <a:lstStyle/>
          <a:p>
            <a:r>
              <a:rPr lang="fr-CA" dirty="0">
                <a:solidFill>
                  <a:schemeClr val="bg1"/>
                </a:solidFill>
              </a:rPr>
              <a:t>Paquet, 2017 : 60</a:t>
            </a:r>
          </a:p>
        </p:txBody>
      </p:sp>
    </p:spTree>
    <p:extLst>
      <p:ext uri="{BB962C8B-B14F-4D97-AF65-F5344CB8AC3E}">
        <p14:creationId xmlns:p14="http://schemas.microsoft.com/office/powerpoint/2010/main" val="34761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EBE658-A017-251F-2216-183C129AE932}"/>
              </a:ext>
            </a:extLst>
          </p:cNvPr>
          <p:cNvSpPr>
            <a:spLocks noGrp="1"/>
          </p:cNvSpPr>
          <p:nvPr>
            <p:ph type="title"/>
          </p:nvPr>
        </p:nvSpPr>
        <p:spPr>
          <a:xfrm>
            <a:off x="838200" y="365125"/>
            <a:ext cx="10515600" cy="1325563"/>
          </a:xfrm>
        </p:spPr>
        <p:txBody>
          <a:bodyPr anchor="ctr">
            <a:normAutofit/>
          </a:bodyPr>
          <a:lstStyle/>
          <a:p>
            <a:r>
              <a:rPr lang="fr-CA" dirty="0"/>
              <a:t>La théorie de la négociation</a:t>
            </a:r>
            <a:br>
              <a:rPr lang="fr-CA" dirty="0"/>
            </a:br>
            <a:endParaRPr lang="fr-CA" dirty="0"/>
          </a:p>
        </p:txBody>
      </p:sp>
      <p:sp>
        <p:nvSpPr>
          <p:cNvPr id="3" name="Espace réservé du contenu 2">
            <a:extLst>
              <a:ext uri="{FF2B5EF4-FFF2-40B4-BE49-F238E27FC236}">
                <a16:creationId xmlns:a16="http://schemas.microsoft.com/office/drawing/2014/main" id="{09EBB179-650D-E897-322C-095097C8AFA4}"/>
              </a:ext>
            </a:extLst>
          </p:cNvPr>
          <p:cNvSpPr>
            <a:spLocks noGrp="1"/>
          </p:cNvSpPr>
          <p:nvPr>
            <p:ph sz="half" idx="1"/>
          </p:nvPr>
        </p:nvSpPr>
        <p:spPr>
          <a:xfrm>
            <a:off x="838200" y="1825625"/>
            <a:ext cx="5181600" cy="4351338"/>
          </a:xfrm>
        </p:spPr>
        <p:txBody>
          <a:bodyPr>
            <a:normAutofit/>
          </a:bodyPr>
          <a:lstStyle/>
          <a:p>
            <a:pPr marL="0" indent="0">
              <a:buNone/>
            </a:pPr>
            <a:r>
              <a:rPr lang="fr-CA" sz="2000" dirty="0"/>
              <a:t>De manière générale, syndicats et employeurs s'efforcent d'obtenir des concessions normatives en privilégiant la négociation basée sur les intérêts durant les phases </a:t>
            </a:r>
            <a:r>
              <a:rPr lang="fr-CA" sz="2000" b="1" dirty="0"/>
              <a:t>d'exploration</a:t>
            </a:r>
            <a:r>
              <a:rPr lang="fr-CA" sz="2000" dirty="0"/>
              <a:t> et de </a:t>
            </a:r>
            <a:r>
              <a:rPr lang="fr-CA" sz="2000" b="1" dirty="0"/>
              <a:t>rapprochement</a:t>
            </a:r>
            <a:r>
              <a:rPr lang="fr-CA" sz="2000" dirty="0"/>
              <a:t>. Cette approche favorise un échange constructif et la recherche de solutions mutuellement avantageuses. </a:t>
            </a:r>
          </a:p>
          <a:p>
            <a:pPr marL="0" indent="0">
              <a:buNone/>
            </a:pPr>
            <a:r>
              <a:rPr lang="fr-CA" sz="2000" dirty="0"/>
              <a:t>Toutefois, lorsque vient le moment de discuter des aspects paramétriques, la négociation tend à basculer vers une approche axée sur les positions. Cette transition marque souvent une étape plus conflictuelle où chaque partie s'attache fermement à ses positions, rendant le dialogue et le compromis plus difficiles à atteindre.</a:t>
            </a:r>
          </a:p>
        </p:txBody>
      </p:sp>
      <p:pic>
        <p:nvPicPr>
          <p:cNvPr id="5" name="Image 4" descr="Une image contenant texte, habits, affiche, rose&#10;&#10;Description générée automatiquement">
            <a:extLst>
              <a:ext uri="{FF2B5EF4-FFF2-40B4-BE49-F238E27FC236}">
                <a16:creationId xmlns:a16="http://schemas.microsoft.com/office/drawing/2014/main" id="{F78B12F1-B634-9EBC-E595-449916F1BF87}"/>
              </a:ext>
            </a:extLst>
          </p:cNvPr>
          <p:cNvPicPr>
            <a:picLocks noChangeAspect="1"/>
          </p:cNvPicPr>
          <p:nvPr/>
        </p:nvPicPr>
        <p:blipFill rotWithShape="1">
          <a:blip r:embed="rId4">
            <a:extLst>
              <a:ext uri="{28A0092B-C50C-407E-A947-70E740481C1C}">
                <a14:useLocalDpi xmlns:a14="http://schemas.microsoft.com/office/drawing/2010/main" val="0"/>
              </a:ext>
            </a:extLst>
          </a:blip>
          <a:srcRect t="47758" r="-1" b="5005"/>
          <a:stretch/>
        </p:blipFill>
        <p:spPr>
          <a:xfrm>
            <a:off x="6172200" y="1825625"/>
            <a:ext cx="5181600" cy="4351338"/>
          </a:xfrm>
          <a:prstGeom prst="rect">
            <a:avLst/>
          </a:prstGeom>
          <a:noFill/>
        </p:spPr>
      </p:pic>
    </p:spTree>
    <p:extLst>
      <p:ext uri="{BB962C8B-B14F-4D97-AF65-F5344CB8AC3E}">
        <p14:creationId xmlns:p14="http://schemas.microsoft.com/office/powerpoint/2010/main" val="102065543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C8509-828B-072A-5B31-2F358B2C7485}"/>
              </a:ext>
            </a:extLst>
          </p:cNvPr>
          <p:cNvSpPr>
            <a:spLocks noGrp="1"/>
          </p:cNvSpPr>
          <p:nvPr>
            <p:ph type="title"/>
          </p:nvPr>
        </p:nvSpPr>
        <p:spPr>
          <a:xfrm>
            <a:off x="838200" y="365125"/>
            <a:ext cx="10515600" cy="1325563"/>
          </a:xfrm>
        </p:spPr>
        <p:txBody>
          <a:bodyPr anchor="ctr">
            <a:normAutofit/>
          </a:bodyPr>
          <a:lstStyle/>
          <a:p>
            <a:r>
              <a:rPr lang="fr-CA" dirty="0"/>
              <a:t>Les moyens de pression</a:t>
            </a:r>
            <a:br>
              <a:rPr lang="fr-CA" b="1" u="sng" dirty="0"/>
            </a:br>
            <a:endParaRPr lang="fr-CA" dirty="0"/>
          </a:p>
        </p:txBody>
      </p:sp>
      <p:pic>
        <p:nvPicPr>
          <p:cNvPr id="5" name="Image 4" descr="Une image contenant objets en métal, chaîne, noir et blanc, plein air&#10;&#10;Description générée automatiquement">
            <a:extLst>
              <a:ext uri="{FF2B5EF4-FFF2-40B4-BE49-F238E27FC236}">
                <a16:creationId xmlns:a16="http://schemas.microsoft.com/office/drawing/2014/main" id="{F037D35C-9EF2-5286-C08D-9CF37091F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741" y="1825625"/>
            <a:ext cx="2904518" cy="4351338"/>
          </a:xfrm>
          <a:prstGeom prst="rect">
            <a:avLst/>
          </a:prstGeom>
          <a:noFill/>
        </p:spPr>
      </p:pic>
      <p:sp>
        <p:nvSpPr>
          <p:cNvPr id="3" name="Espace réservé du contenu 2">
            <a:extLst>
              <a:ext uri="{FF2B5EF4-FFF2-40B4-BE49-F238E27FC236}">
                <a16:creationId xmlns:a16="http://schemas.microsoft.com/office/drawing/2014/main" id="{26F39742-6FAC-A9BE-F10A-C4EAA317FF74}"/>
              </a:ext>
            </a:extLst>
          </p:cNvPr>
          <p:cNvSpPr>
            <a:spLocks noGrp="1"/>
          </p:cNvSpPr>
          <p:nvPr>
            <p:ph sz="half" idx="2"/>
          </p:nvPr>
        </p:nvSpPr>
        <p:spPr>
          <a:xfrm>
            <a:off x="6172200" y="1825625"/>
            <a:ext cx="5181600" cy="4351338"/>
          </a:xfrm>
        </p:spPr>
        <p:txBody>
          <a:bodyPr>
            <a:normAutofit/>
          </a:bodyPr>
          <a:lstStyle/>
          <a:p>
            <a:r>
              <a:rPr lang="fr-CA" b="1" i="0" dirty="0">
                <a:effectLst/>
              </a:rPr>
              <a:t>Attirer l’attention sur les revendications</a:t>
            </a:r>
          </a:p>
          <a:p>
            <a:r>
              <a:rPr lang="fr-CA" b="1" i="0" dirty="0">
                <a:effectLst/>
              </a:rPr>
              <a:t>Montrer l’unité et la détermination </a:t>
            </a:r>
            <a:r>
              <a:rPr lang="fr-CA" b="1" dirty="0"/>
              <a:t>s</a:t>
            </a:r>
            <a:r>
              <a:rPr lang="fr-CA" b="1" i="0" dirty="0">
                <a:effectLst/>
              </a:rPr>
              <a:t>yndicale</a:t>
            </a:r>
            <a:endParaRPr lang="fr-CA" b="1" dirty="0"/>
          </a:p>
          <a:p>
            <a:r>
              <a:rPr lang="fr-CA" b="1" i="0" dirty="0">
                <a:effectLst/>
              </a:rPr>
              <a:t>Exercer une pression </a:t>
            </a:r>
            <a:r>
              <a:rPr lang="fr-CA" b="1" dirty="0"/>
              <a:t>é</a:t>
            </a:r>
            <a:r>
              <a:rPr lang="fr-CA" b="1" i="0" dirty="0">
                <a:effectLst/>
              </a:rPr>
              <a:t>conomique</a:t>
            </a:r>
            <a:endParaRPr lang="fr-CA" dirty="0"/>
          </a:p>
        </p:txBody>
      </p:sp>
    </p:spTree>
    <p:extLst>
      <p:ext uri="{BB962C8B-B14F-4D97-AF65-F5344CB8AC3E}">
        <p14:creationId xmlns:p14="http://schemas.microsoft.com/office/powerpoint/2010/main" val="24884892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513BBA71-826D-46D6-A57D-C7870DF3E17A}"/>
    </a:ext>
  </a:ext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53534341-A1E3-464B-BCE8-A8BDDB9FA521}"/>
    </a:ext>
  </a:ext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9C50FE1F-9FE7-4766-B364-442F8085A56B}"/>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D8B55EDE-795B-48BC-A615-22910E5946AB}"/>
    </a:ext>
  </a:extLst>
</a:theme>
</file>

<file path=ppt/theme/theme5.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3870E345-8162-4EEA-B59D-25534A27BA9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11978BD-90B0-4807-91FC-A467314B0256}">
  <we:reference id="6a7bd4f3-0563-43af-8c08-79110eebdff6" version="1.1.4.0" store="EXCatalog" storeType="EXCatalog"/>
  <we:alternateReferences>
    <we:reference id="WA104381155" version="1.1.4.0" store="fr-CA"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856cd58-e128-4169-8c81-d073e1c30a61" xsi:nil="true"/>
    <lcf76f155ced4ddcb4097134ff3c332f xmlns="092f552f-70b2-4299-9b40-5554eb34d623">
      <Terms xmlns="http://schemas.microsoft.com/office/infopath/2007/PartnerControls"/>
    </lcf76f155ced4ddcb4097134ff3c332f>
    <Pr_x00e9_cisionssurlecontenu xmlns="092f552f-70b2-4299-9b40-5554eb34d623" xsi:nil="true"/>
    <SharedWithUsers xmlns="2856cd58-e128-4169-8c81-d073e1c30a61">
      <UserInfo>
        <DisplayName>Nathalie Côté</DisplayName>
        <AccountId>16</AccountId>
        <AccountType/>
      </UserInfo>
      <UserInfo>
        <DisplayName>Christopher Plourde</DisplayName>
        <AccountId>153</AccountId>
        <AccountType/>
      </UserInfo>
      <UserInfo>
        <DisplayName>Lydia Martel</DisplayName>
        <AccountId>14</AccountId>
        <AccountType/>
      </UserInfo>
      <UserInfo>
        <DisplayName>Michael Andriantsoavina</DisplayName>
        <AccountId>11</AccountId>
        <AccountType/>
      </UserInfo>
      <UserInfo>
        <DisplayName>Isabelle Albernhe</DisplayName>
        <AccountId>165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5055C63FAB748A189F12C2D1FA056" ma:contentTypeVersion="18" ma:contentTypeDescription="Crée un document." ma:contentTypeScope="" ma:versionID="9b3cd4050ce9c5da4997d2bf3151c428">
  <xsd:schema xmlns:xsd="http://www.w3.org/2001/XMLSchema" xmlns:xs="http://www.w3.org/2001/XMLSchema" xmlns:p="http://schemas.microsoft.com/office/2006/metadata/properties" xmlns:ns2="092f552f-70b2-4299-9b40-5554eb34d623" xmlns:ns3="2856cd58-e128-4169-8c81-d073e1c30a61" targetNamespace="http://schemas.microsoft.com/office/2006/metadata/properties" ma:root="true" ma:fieldsID="bb371f402c67616e7a4b524b8035f805" ns2:_="" ns3:_="">
    <xsd:import namespace="092f552f-70b2-4299-9b40-5554eb34d623"/>
    <xsd:import namespace="2856cd58-e128-4169-8c81-d073e1c30a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Pr_x00e9_cisionssurlecontenu"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f552f-70b2-4299-9b40-5554eb34d6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_x00e9_cisionssurlecontenu" ma:index="12" nillable="true" ma:displayName="Précisions sur le contenu" ma:format="Dropdown" ma:internalName="Pr_x00e9_cisionssurlecontenu">
      <xsd:simpleType>
        <xsd:restriction base="dms:Text">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13e85953-b66f-4c1e-bf5f-0800326d7f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56cd58-e128-4169-8c81-d073e1c30a6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cb242503-66dd-4068-884f-315426841e62}" ma:internalName="TaxCatchAll" ma:showField="CatchAllData" ma:web="2856cd58-e128-4169-8c81-d073e1c30a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34CFF3-6077-4CF9-8350-52A70E82844A}">
  <ds:schemaRefs>
    <ds:schemaRef ds:uri="http://schemas.microsoft.com/sharepoint/v3/contenttype/forms"/>
  </ds:schemaRefs>
</ds:datastoreItem>
</file>

<file path=customXml/itemProps2.xml><?xml version="1.0" encoding="utf-8"?>
<ds:datastoreItem xmlns:ds="http://schemas.openxmlformats.org/officeDocument/2006/customXml" ds:itemID="{7A0E0AE4-6ED4-4DC7-937C-2B6543B3AF15}">
  <ds:schemaRefs>
    <ds:schemaRef ds:uri="092f552f-70b2-4299-9b40-5554eb34d623"/>
    <ds:schemaRef ds:uri="2856cd58-e128-4169-8c81-d073e1c30a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B66A7C7-1482-45D1-B95C-913DAC01709A}">
  <ds:schemaRefs>
    <ds:schemaRef ds:uri="092f552f-70b2-4299-9b40-5554eb34d623"/>
    <ds:schemaRef ds:uri="2856cd58-e128-4169-8c81-d073e1c30a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SPGQ version 6</Template>
  <TotalTime>1339</TotalTime>
  <Words>1164</Words>
  <Application>Microsoft Office PowerPoint</Application>
  <PresentationFormat>Grand écran</PresentationFormat>
  <Paragraphs>97</Paragraphs>
  <Slides>17</Slides>
  <Notes>10</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17</vt:i4>
      </vt:variant>
    </vt:vector>
  </HeadingPairs>
  <TitlesOfParts>
    <vt:vector size="27" baseType="lpstr">
      <vt:lpstr>Arial</vt:lpstr>
      <vt:lpstr>Calibri</vt:lpstr>
      <vt:lpstr>Calibri Light</vt:lpstr>
      <vt:lpstr>Myriad Pro</vt:lpstr>
      <vt:lpstr>Söhne</vt:lpstr>
      <vt:lpstr>Thème Office</vt:lpstr>
      <vt:lpstr>3_Conception personnalisée</vt:lpstr>
      <vt:lpstr>2_Conception personnalisée</vt:lpstr>
      <vt:lpstr>Conception personnalisée</vt:lpstr>
      <vt:lpstr>1_Conception personnalisée</vt:lpstr>
      <vt:lpstr>Agence du revenu du Québec (ARQ)</vt:lpstr>
      <vt:lpstr>Plan de la rencontre </vt:lpstr>
      <vt:lpstr>Le cadre juridique de la négociation collective </vt:lpstr>
      <vt:lpstr>L’exceptionnalisme permanent de l’État québécois </vt:lpstr>
      <vt:lpstr>La négociation avec le SCT: un problème intersyndical</vt:lpstr>
      <vt:lpstr>La négociation avec le SCT : un problème intersyndical suite…</vt:lpstr>
      <vt:lpstr>Les phases du processus de négociation  </vt:lpstr>
      <vt:lpstr>La théorie de la négociation </vt:lpstr>
      <vt:lpstr>Les moyens de pression </vt:lpstr>
      <vt:lpstr>L’importance de la gradation des moyens de pressions en trois temps </vt:lpstr>
      <vt:lpstr>Acquérir un mandat de grève suffit parfois…</vt:lpstr>
      <vt:lpstr>Brandir l’opportunité de la grève au moment opportun</vt:lpstr>
      <vt:lpstr>La trinité de la négociation collective</vt:lpstr>
      <vt:lpstr>Les prochaines étapes pour l’ARQ </vt:lpstr>
      <vt:lpstr>La mobilisation : notre fer de lance dans la bataille pour des conditions de travail respectueuses</vt:lpstr>
      <vt:lpstr>Références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Agence du Revenu du Québec (ARQ)</dc:title>
  <dc:creator>Etienne Girardin</dc:creator>
  <cp:lastModifiedBy>Alexandra Gauvin</cp:lastModifiedBy>
  <cp:revision>2</cp:revision>
  <dcterms:created xsi:type="dcterms:W3CDTF">2023-10-02T12:33:16Z</dcterms:created>
  <dcterms:modified xsi:type="dcterms:W3CDTF">2023-10-03T11:03:56Z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0x0101001C05055C63FAB748A189F12C2D1FA056</vt:lpwstr>
  </property>
  <property fmtid="{D5CDD505-2E9C-101B-9397-08002B2CF9AE}" pid="3" name="MediaServiceImageTags">
    <vt:lpwstr/>
  </property>
  <property fmtid="{D5CDD505-2E9C-101B-9397-08002B2CF9AE}" pid="4" name="MSIP_Label_58410ad2-fadb-41c6-8d19-4124c5260b75_Enabled">
    <vt:lpwstr>true</vt:lpwstr>
  </property>
  <property fmtid="{D5CDD505-2E9C-101B-9397-08002B2CF9AE}" pid="5" name="MSIP_Label_58410ad2-fadb-41c6-8d19-4124c5260b75_SetDate">
    <vt:lpwstr>2023-08-21T12:24:59Z</vt:lpwstr>
  </property>
  <property fmtid="{D5CDD505-2E9C-101B-9397-08002B2CF9AE}" pid="6" name="MSIP_Label_58410ad2-fadb-41c6-8d19-4124c5260b75_Method">
    <vt:lpwstr>Standard</vt:lpwstr>
  </property>
  <property fmtid="{D5CDD505-2E9C-101B-9397-08002B2CF9AE}" pid="7" name="MSIP_Label_58410ad2-fadb-41c6-8d19-4124c5260b75_Name">
    <vt:lpwstr>defa4170-0d19-0005-0004-bc88714345d2</vt:lpwstr>
  </property>
  <property fmtid="{D5CDD505-2E9C-101B-9397-08002B2CF9AE}" pid="8" name="MSIP_Label_58410ad2-fadb-41c6-8d19-4124c5260b75_SiteId">
    <vt:lpwstr>d18b1d8f-6e66-45dd-ae4f-130d658bb9ec</vt:lpwstr>
  </property>
  <property fmtid="{D5CDD505-2E9C-101B-9397-08002B2CF9AE}" pid="9" name="MSIP_Label_58410ad2-fadb-41c6-8d19-4124c5260b75_ActionId">
    <vt:lpwstr>3cd63cc1-4898-4cfe-8eea-cc1e36a78362</vt:lpwstr>
  </property>
  <property fmtid="{D5CDD505-2E9C-101B-9397-08002B2CF9AE}" pid="10" name="MSIP_Label_58410ad2-fadb-41c6-8d19-4124c5260b75_ContentBits">
    <vt:lpwstr>0</vt:lpwstr>
  </property>
</Properties>
</file>