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9.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0.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2.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4.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256" r:id="rId5"/>
    <p:sldId id="352" r:id="rId6"/>
    <p:sldId id="368" r:id="rId7"/>
    <p:sldId id="372" r:id="rId8"/>
    <p:sldId id="369" r:id="rId9"/>
    <p:sldId id="361" r:id="rId10"/>
    <p:sldId id="373" r:id="rId11"/>
    <p:sldId id="362" r:id="rId12"/>
    <p:sldId id="363" r:id="rId13"/>
    <p:sldId id="364" r:id="rId14"/>
    <p:sldId id="365" r:id="rId15"/>
    <p:sldId id="374" r:id="rId16"/>
    <p:sldId id="346" r:id="rId17"/>
    <p:sldId id="375" r:id="rId18"/>
    <p:sldId id="329" r:id="rId19"/>
  </p:sldIdLst>
  <p:sldSz cx="9144000" cy="6858000" type="screen4x3"/>
  <p:notesSz cx="7023100" cy="9309100"/>
  <p:defaultTextStyle>
    <a:defPPr>
      <a:defRPr lang="fr-FR"/>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521415D9-36F7-43E2-AB2F-B90AF26B5E84}">
      <p14:sectionLst xmlns:p14="http://schemas.microsoft.com/office/powerpoint/2010/main">
        <p14:section name="Section par défaut" id="{547563CD-C41F-4C49-94EE-1E9CE753076D}">
          <p14:sldIdLst>
            <p14:sldId id="256"/>
            <p14:sldId id="352"/>
            <p14:sldId id="368"/>
            <p14:sldId id="372"/>
            <p14:sldId id="369"/>
            <p14:sldId id="361"/>
            <p14:sldId id="373"/>
            <p14:sldId id="362"/>
            <p14:sldId id="363"/>
            <p14:sldId id="364"/>
            <p14:sldId id="365"/>
            <p14:sldId id="374"/>
            <p14:sldId id="346"/>
            <p14:sldId id="375"/>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041D80-35BC-A84A-EE84-36FC8A578C54}" name="Luc Desjardins" initials="LD" userId="S::luc.desjardins@spgq.qc.ca::be8fd624-dadb-42aa-ace0-252ac36f1bd7" providerId="AD"/>
  <p188:author id="{AF5338A9-BA65-C115-3064-CF1C675C5ACF}" name="Philippe Desjardins" initials="PD" userId="S::philippe.desjardins@spgq.qc.ca::3ff987cc-4577-4bc1-8d08-d9b66758a58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5F5F5F"/>
    <a:srgbClr val="C90025"/>
    <a:srgbClr val="D00032"/>
    <a:srgbClr val="CC0000"/>
    <a:srgbClr val="BB0016"/>
    <a:srgbClr val="D20032"/>
    <a:srgbClr val="000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73502" autoAdjust="0"/>
  </p:normalViewPr>
  <p:slideViewPr>
    <p:cSldViewPr snapToGrid="0">
      <p:cViewPr varScale="1">
        <p:scale>
          <a:sx n="84" d="100"/>
          <a:sy n="84" d="100"/>
        </p:scale>
        <p:origin x="199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Gauvin" userId="ea5db88f-fd4f-436a-8286-bb79e4cd6351" providerId="ADAL" clId="{A45C8910-2B2D-4E4F-B1AF-2DB6C61C8835}"/>
    <pc:docChg chg="custSel modSld">
      <pc:chgData name="Alexandra Gauvin" userId="ea5db88f-fd4f-436a-8286-bb79e4cd6351" providerId="ADAL" clId="{A45C8910-2B2D-4E4F-B1AF-2DB6C61C8835}" dt="2023-10-03T11:51:46.604" v="34" actId="20577"/>
      <pc:docMkLst>
        <pc:docMk/>
      </pc:docMkLst>
      <pc:sldChg chg="modSp mod">
        <pc:chgData name="Alexandra Gauvin" userId="ea5db88f-fd4f-436a-8286-bb79e4cd6351" providerId="ADAL" clId="{A45C8910-2B2D-4E4F-B1AF-2DB6C61C8835}" dt="2023-10-03T11:30:36.046" v="32" actId="5793"/>
        <pc:sldMkLst>
          <pc:docMk/>
          <pc:sldMk cId="3460797746" sldId="352"/>
        </pc:sldMkLst>
        <pc:spChg chg="mod">
          <ac:chgData name="Alexandra Gauvin" userId="ea5db88f-fd4f-436a-8286-bb79e4cd6351" providerId="ADAL" clId="{A45C8910-2B2D-4E4F-B1AF-2DB6C61C8835}" dt="2023-10-03T11:30:36.046" v="32" actId="5793"/>
          <ac:spMkLst>
            <pc:docMk/>
            <pc:sldMk cId="3460797746" sldId="352"/>
            <ac:spMk id="7" creationId="{F8422425-7D19-4DFC-AB2F-93937ADF40BD}"/>
          </ac:spMkLst>
        </pc:spChg>
      </pc:sldChg>
      <pc:sldChg chg="modSp mod">
        <pc:chgData name="Alexandra Gauvin" userId="ea5db88f-fd4f-436a-8286-bb79e4cd6351" providerId="ADAL" clId="{A45C8910-2B2D-4E4F-B1AF-2DB6C61C8835}" dt="2023-10-03T11:27:14.338" v="1" actId="313"/>
        <pc:sldMkLst>
          <pc:docMk/>
          <pc:sldMk cId="2940045452" sldId="372"/>
        </pc:sldMkLst>
        <pc:spChg chg="mod">
          <ac:chgData name="Alexandra Gauvin" userId="ea5db88f-fd4f-436a-8286-bb79e4cd6351" providerId="ADAL" clId="{A45C8910-2B2D-4E4F-B1AF-2DB6C61C8835}" dt="2023-10-03T11:27:14.338" v="1" actId="313"/>
          <ac:spMkLst>
            <pc:docMk/>
            <pc:sldMk cId="2940045452" sldId="372"/>
            <ac:spMk id="7" creationId="{F8422425-7D19-4DFC-AB2F-93937ADF40BD}"/>
          </ac:spMkLst>
        </pc:spChg>
      </pc:sldChg>
      <pc:sldChg chg="modSp mod">
        <pc:chgData name="Alexandra Gauvin" userId="ea5db88f-fd4f-436a-8286-bb79e4cd6351" providerId="ADAL" clId="{A45C8910-2B2D-4E4F-B1AF-2DB6C61C8835}" dt="2023-10-03T11:40:24.715" v="33" actId="5793"/>
        <pc:sldMkLst>
          <pc:docMk/>
          <pc:sldMk cId="1565997963" sldId="373"/>
        </pc:sldMkLst>
        <pc:spChg chg="mod">
          <ac:chgData name="Alexandra Gauvin" userId="ea5db88f-fd4f-436a-8286-bb79e4cd6351" providerId="ADAL" clId="{A45C8910-2B2D-4E4F-B1AF-2DB6C61C8835}" dt="2023-10-03T11:40:24.715" v="33" actId="5793"/>
          <ac:spMkLst>
            <pc:docMk/>
            <pc:sldMk cId="1565997963" sldId="373"/>
            <ac:spMk id="7" creationId="{F8422425-7D19-4DFC-AB2F-93937ADF40BD}"/>
          </ac:spMkLst>
        </pc:spChg>
      </pc:sldChg>
      <pc:sldChg chg="modSp mod">
        <pc:chgData name="Alexandra Gauvin" userId="ea5db88f-fd4f-436a-8286-bb79e4cd6351" providerId="ADAL" clId="{A45C8910-2B2D-4E4F-B1AF-2DB6C61C8835}" dt="2023-10-03T11:51:46.604" v="34" actId="20577"/>
        <pc:sldMkLst>
          <pc:docMk/>
          <pc:sldMk cId="2733041167" sldId="374"/>
        </pc:sldMkLst>
        <pc:spChg chg="mod">
          <ac:chgData name="Alexandra Gauvin" userId="ea5db88f-fd4f-436a-8286-bb79e4cd6351" providerId="ADAL" clId="{A45C8910-2B2D-4E4F-B1AF-2DB6C61C8835}" dt="2023-10-03T11:51:46.604" v="34" actId="20577"/>
          <ac:spMkLst>
            <pc:docMk/>
            <pc:sldMk cId="2733041167" sldId="374"/>
            <ac:spMk id="7" creationId="{F8422425-7D19-4DFC-AB2F-93937ADF40B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ea typeface="+mn-ea"/>
                <a:cs typeface="+mn-cs"/>
              </a:defRPr>
            </a:lvl1pPr>
          </a:lstStyle>
          <a:p>
            <a:pPr>
              <a:defRPr/>
            </a:pPr>
            <a:endParaRPr lang="fr-CA" dirty="0"/>
          </a:p>
        </p:txBody>
      </p:sp>
      <p:sp>
        <p:nvSpPr>
          <p:cNvPr id="3" name="Espace réservé de la date 2"/>
          <p:cNvSpPr>
            <a:spLocks noGrp="1"/>
          </p:cNvSpPr>
          <p:nvPr>
            <p:ph type="dt" sz="quarter"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a:defRPr sz="1200"/>
            </a:lvl1pPr>
          </a:lstStyle>
          <a:p>
            <a:fld id="{9FEB15E6-82FC-457F-A006-6650D544AFD0}" type="datetime1">
              <a:rPr lang="fr-CA"/>
              <a:pPr/>
              <a:t>2023-10-03</a:t>
            </a:fld>
            <a:endParaRPr lang="fr-CA" dirty="0"/>
          </a:p>
        </p:txBody>
      </p:sp>
      <p:sp>
        <p:nvSpPr>
          <p:cNvPr id="4" name="Espace réservé du pied de page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ea typeface="+mn-ea"/>
                <a:cs typeface="+mn-cs"/>
              </a:defRPr>
            </a:lvl1pPr>
          </a:lstStyle>
          <a:p>
            <a:pPr>
              <a:defRPr/>
            </a:pPr>
            <a:endParaRPr lang="fr-CA" dirty="0"/>
          </a:p>
        </p:txBody>
      </p:sp>
      <p:sp>
        <p:nvSpPr>
          <p:cNvPr id="5" name="Espace réservé du numéro de diapositive 4"/>
          <p:cNvSpPr>
            <a:spLocks noGrp="1"/>
          </p:cNvSpPr>
          <p:nvPr>
            <p:ph type="sldNum" sz="quarter" idx="3"/>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184D823-E5C4-4B10-A9D7-453A96D52272}" type="slidenum">
              <a:rPr lang="fr-CA"/>
              <a:pPr/>
              <a:t>‹N°›</a:t>
            </a:fld>
            <a:endParaRPr lang="fr-CA"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ea typeface="+mn-ea"/>
                <a:cs typeface="+mn-cs"/>
              </a:defRPr>
            </a:lvl1pPr>
          </a:lstStyle>
          <a:p>
            <a:pPr>
              <a:defRPr/>
            </a:pPr>
            <a:endParaRPr lang="fr-CA" dirty="0"/>
          </a:p>
        </p:txBody>
      </p:sp>
      <p:sp>
        <p:nvSpPr>
          <p:cNvPr id="3" name="Espace réservé de la date 2"/>
          <p:cNvSpPr>
            <a:spLocks noGrp="1"/>
          </p:cNvSpPr>
          <p:nvPr>
            <p:ph type="dt"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a:defRPr sz="1200"/>
            </a:lvl1pPr>
          </a:lstStyle>
          <a:p>
            <a:fld id="{12BAFA46-3117-44F3-9C54-C6ADCB6D7D97}" type="datetime1">
              <a:rPr lang="fr-CA"/>
              <a:pPr/>
              <a:t>2023-10-03</a:t>
            </a:fld>
            <a:endParaRPr lang="fr-CA" dirty="0"/>
          </a:p>
        </p:txBody>
      </p:sp>
      <p:sp>
        <p:nvSpPr>
          <p:cNvPr id="4" name="Espace réservé de l'image des diapositives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fr-CA" noProof="0" dirty="0"/>
          </a:p>
        </p:txBody>
      </p:sp>
      <p:sp>
        <p:nvSpPr>
          <p:cNvPr id="5" name="Espace réservé des commentaires 4"/>
          <p:cNvSpPr>
            <a:spLocks noGrp="1"/>
          </p:cNvSpPr>
          <p:nvPr>
            <p:ph type="body" sz="quarter" idx="3"/>
          </p:nvPr>
        </p:nvSpPr>
        <p:spPr>
          <a:xfrm>
            <a:off x="702310" y="4421823"/>
            <a:ext cx="5618480" cy="4189095"/>
          </a:xfrm>
          <a:prstGeom prst="rect">
            <a:avLst/>
          </a:prstGeom>
        </p:spPr>
        <p:txBody>
          <a:bodyPr vert="horz" wrap="square" lIns="93324" tIns="46662" rIns="93324" bIns="46662"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ea typeface="+mn-ea"/>
                <a:cs typeface="+mn-cs"/>
              </a:defRPr>
            </a:lvl1pPr>
          </a:lstStyle>
          <a:p>
            <a:pPr>
              <a:defRPr/>
            </a:pPr>
            <a:endParaRPr lang="fr-CA" dirty="0"/>
          </a:p>
        </p:txBody>
      </p:sp>
      <p:sp>
        <p:nvSpPr>
          <p:cNvPr id="7" name="Espace réservé du numéro de diapositive 6"/>
          <p:cNvSpPr>
            <a:spLocks noGrp="1"/>
          </p:cNvSpPr>
          <p:nvPr>
            <p:ph type="sldNum" sz="quarter" idx="5"/>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393439DF-3A26-4402-B6EF-458D1132B298}" type="slidenum">
              <a:rPr lang="fr-CA"/>
              <a:pPr/>
              <a:t>‹N°›</a:t>
            </a:fld>
            <a:endParaRPr lang="fr-CA"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Guillaume mot d’accueil </a:t>
            </a:r>
          </a:p>
          <a:p>
            <a:r>
              <a:rPr lang="fr-CA"/>
              <a:t>Rappel du processus </a:t>
            </a:r>
          </a:p>
        </p:txBody>
      </p:sp>
      <p:sp>
        <p:nvSpPr>
          <p:cNvPr id="4" name="Espace réservé du numéro de diapositive 3"/>
          <p:cNvSpPr>
            <a:spLocks noGrp="1"/>
          </p:cNvSpPr>
          <p:nvPr>
            <p:ph type="sldNum" sz="quarter" idx="5"/>
          </p:nvPr>
        </p:nvSpPr>
        <p:spPr/>
        <p:txBody>
          <a:bodyPr/>
          <a:lstStyle/>
          <a:p>
            <a:fld id="{393439DF-3A26-4402-B6EF-458D1132B298}" type="slidenum">
              <a:rPr lang="fr-CA" smtClean="0"/>
              <a:pPr/>
              <a:t>1</a:t>
            </a:fld>
            <a:endParaRPr lang="fr-CA" dirty="0"/>
          </a:p>
        </p:txBody>
      </p:sp>
    </p:spTree>
    <p:extLst>
      <p:ext uri="{BB962C8B-B14F-4D97-AF65-F5344CB8AC3E}">
        <p14:creationId xmlns:p14="http://schemas.microsoft.com/office/powerpoint/2010/main" val="2054250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10</a:t>
            </a:fld>
            <a:endParaRPr lang="fr-CA" dirty="0"/>
          </a:p>
        </p:txBody>
      </p:sp>
    </p:spTree>
    <p:extLst>
      <p:ext uri="{BB962C8B-B14F-4D97-AF65-F5344CB8AC3E}">
        <p14:creationId xmlns:p14="http://schemas.microsoft.com/office/powerpoint/2010/main" val="1582461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11</a:t>
            </a:fld>
            <a:endParaRPr lang="fr-CA" dirty="0"/>
          </a:p>
        </p:txBody>
      </p:sp>
    </p:spTree>
    <p:extLst>
      <p:ext uri="{BB962C8B-B14F-4D97-AF65-F5344CB8AC3E}">
        <p14:creationId xmlns:p14="http://schemas.microsoft.com/office/powerpoint/2010/main" val="1582323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12</a:t>
            </a:fld>
            <a:endParaRPr lang="fr-CA" dirty="0"/>
          </a:p>
        </p:txBody>
      </p:sp>
    </p:spTree>
    <p:extLst>
      <p:ext uri="{BB962C8B-B14F-4D97-AF65-F5344CB8AC3E}">
        <p14:creationId xmlns:p14="http://schemas.microsoft.com/office/powerpoint/2010/main" val="1491287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13</a:t>
            </a:fld>
            <a:endParaRPr lang="fr-CA" dirty="0"/>
          </a:p>
        </p:txBody>
      </p:sp>
    </p:spTree>
    <p:extLst>
      <p:ext uri="{BB962C8B-B14F-4D97-AF65-F5344CB8AC3E}">
        <p14:creationId xmlns:p14="http://schemas.microsoft.com/office/powerpoint/2010/main" val="1818655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14</a:t>
            </a:fld>
            <a:endParaRPr lang="fr-CA" dirty="0"/>
          </a:p>
        </p:txBody>
      </p:sp>
    </p:spTree>
    <p:extLst>
      <p:ext uri="{BB962C8B-B14F-4D97-AF65-F5344CB8AC3E}">
        <p14:creationId xmlns:p14="http://schemas.microsoft.com/office/powerpoint/2010/main" val="397205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2</a:t>
            </a:fld>
            <a:endParaRPr lang="fr-CA" dirty="0"/>
          </a:p>
        </p:txBody>
      </p:sp>
    </p:spTree>
    <p:extLst>
      <p:ext uri="{BB962C8B-B14F-4D97-AF65-F5344CB8AC3E}">
        <p14:creationId xmlns:p14="http://schemas.microsoft.com/office/powerpoint/2010/main" val="3361879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3</a:t>
            </a:fld>
            <a:endParaRPr lang="fr-CA" dirty="0"/>
          </a:p>
        </p:txBody>
      </p:sp>
    </p:spTree>
    <p:extLst>
      <p:ext uri="{BB962C8B-B14F-4D97-AF65-F5344CB8AC3E}">
        <p14:creationId xmlns:p14="http://schemas.microsoft.com/office/powerpoint/2010/main" val="2810130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4</a:t>
            </a:fld>
            <a:endParaRPr lang="fr-CA" dirty="0"/>
          </a:p>
        </p:txBody>
      </p:sp>
    </p:spTree>
    <p:extLst>
      <p:ext uri="{BB962C8B-B14F-4D97-AF65-F5344CB8AC3E}">
        <p14:creationId xmlns:p14="http://schemas.microsoft.com/office/powerpoint/2010/main" val="1781227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5</a:t>
            </a:fld>
            <a:endParaRPr lang="fr-CA" dirty="0"/>
          </a:p>
        </p:txBody>
      </p:sp>
    </p:spTree>
    <p:extLst>
      <p:ext uri="{BB962C8B-B14F-4D97-AF65-F5344CB8AC3E}">
        <p14:creationId xmlns:p14="http://schemas.microsoft.com/office/powerpoint/2010/main" val="2211921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6</a:t>
            </a:fld>
            <a:endParaRPr lang="fr-CA" dirty="0"/>
          </a:p>
        </p:txBody>
      </p:sp>
    </p:spTree>
    <p:extLst>
      <p:ext uri="{BB962C8B-B14F-4D97-AF65-F5344CB8AC3E}">
        <p14:creationId xmlns:p14="http://schemas.microsoft.com/office/powerpoint/2010/main" val="1406035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7</a:t>
            </a:fld>
            <a:endParaRPr lang="fr-CA" dirty="0"/>
          </a:p>
        </p:txBody>
      </p:sp>
    </p:spTree>
    <p:extLst>
      <p:ext uri="{BB962C8B-B14F-4D97-AF65-F5344CB8AC3E}">
        <p14:creationId xmlns:p14="http://schemas.microsoft.com/office/powerpoint/2010/main" val="2282214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8</a:t>
            </a:fld>
            <a:endParaRPr lang="fr-CA" dirty="0"/>
          </a:p>
        </p:txBody>
      </p:sp>
    </p:spTree>
    <p:extLst>
      <p:ext uri="{BB962C8B-B14F-4D97-AF65-F5344CB8AC3E}">
        <p14:creationId xmlns:p14="http://schemas.microsoft.com/office/powerpoint/2010/main" val="689466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a:lstStyle/>
          <a:p>
            <a:pPr eaLnBrk="1" hangingPunct="1">
              <a:spcBef>
                <a:spcPct val="0"/>
              </a:spcBef>
            </a:pPr>
            <a:r>
              <a:rPr lang="fr-CA" dirty="0"/>
              <a:t>Guillaume </a:t>
            </a:r>
          </a:p>
        </p:txBody>
      </p:sp>
      <p:sp>
        <p:nvSpPr>
          <p:cNvPr id="17411" name="Espace réservé du numéro de diapositive 3"/>
          <p:cNvSpPr>
            <a:spLocks noGrp="1"/>
          </p:cNvSpPr>
          <p:nvPr>
            <p:ph type="sldNum" sz="quarter" idx="5"/>
          </p:nvPr>
        </p:nvSpPr>
        <p:spPr bwMode="auto">
          <a:noFill/>
          <a:ln>
            <a:miter lim="800000"/>
            <a:headEnd/>
            <a:tailEnd/>
          </a:ln>
        </p:spPr>
        <p:txBody>
          <a:bodyPr/>
          <a:lstStyle/>
          <a:p>
            <a:fld id="{018346DF-1378-4701-A0CC-C7CFC73DBD41}" type="slidenum">
              <a:rPr lang="fr-CA"/>
              <a:pPr/>
              <a:t>9</a:t>
            </a:fld>
            <a:endParaRPr lang="fr-CA" dirty="0"/>
          </a:p>
        </p:txBody>
      </p:sp>
    </p:spTree>
    <p:extLst>
      <p:ext uri="{BB962C8B-B14F-4D97-AF65-F5344CB8AC3E}">
        <p14:creationId xmlns:p14="http://schemas.microsoft.com/office/powerpoint/2010/main" val="268235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A"/>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fld id="{141E2D31-7B43-4B3B-A6EF-4D9DF0D0181E}" type="datetimeFigureOut">
              <a:rPr lang="fr-FR"/>
              <a:pPr/>
              <a:t>03/10/2023</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fld id="{E5716B04-F198-495C-AE4C-A3092E5CAAA4}" type="slidenum">
              <a:rPr lang="fr-CA"/>
              <a:pPr/>
              <a:t>‹N°›</a:t>
            </a:fld>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p>
        </p:txBody>
      </p:sp>
      <p:sp>
        <p:nvSpPr>
          <p:cNvPr id="3" name="Espace réservé du texte vertical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p:cNvSpPr>
            <a:spLocks noGrp="1"/>
          </p:cNvSpPr>
          <p:nvPr>
            <p:ph type="dt" sz="half" idx="10"/>
          </p:nvPr>
        </p:nvSpPr>
        <p:spPr/>
        <p:txBody>
          <a:bodyPr/>
          <a:lstStyle>
            <a:lvl1pPr>
              <a:defRPr/>
            </a:lvl1pPr>
          </a:lstStyle>
          <a:p>
            <a:fld id="{134D4CEC-E7CD-44AA-86FC-C66E991A8F26}" type="datetimeFigureOut">
              <a:rPr lang="fr-FR"/>
              <a:pPr/>
              <a:t>03/10/2023</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fld id="{DBCF7020-89D9-489D-A693-38AA17913FB3}" type="slidenum">
              <a:rPr lang="fr-CA"/>
              <a:pPr/>
              <a:t>‹N°›</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A"/>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p:cNvSpPr>
            <a:spLocks noGrp="1"/>
          </p:cNvSpPr>
          <p:nvPr>
            <p:ph type="dt" sz="half" idx="10"/>
          </p:nvPr>
        </p:nvSpPr>
        <p:spPr/>
        <p:txBody>
          <a:bodyPr/>
          <a:lstStyle>
            <a:lvl1pPr>
              <a:defRPr/>
            </a:lvl1pPr>
          </a:lstStyle>
          <a:p>
            <a:fld id="{DBDF1C2F-10B6-4B8D-999B-1AB1C855E6B8}" type="datetimeFigureOut">
              <a:rPr lang="fr-FR"/>
              <a:pPr/>
              <a:t>03/10/2023</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fld id="{B26EDA57-AA8B-414A-9226-3940DCECA7A8}" type="slidenum">
              <a:rPr lang="fr-CA"/>
              <a:pPr/>
              <a:t>‹N°›</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p>
        </p:txBody>
      </p:sp>
      <p:sp>
        <p:nvSpPr>
          <p:cNvPr id="3" name="Espace réservé du contenu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p:cNvSpPr>
            <a:spLocks noGrp="1"/>
          </p:cNvSpPr>
          <p:nvPr>
            <p:ph type="dt" sz="half" idx="10"/>
          </p:nvPr>
        </p:nvSpPr>
        <p:spPr/>
        <p:txBody>
          <a:bodyPr/>
          <a:lstStyle>
            <a:lvl1pPr>
              <a:defRPr/>
            </a:lvl1pPr>
          </a:lstStyle>
          <a:p>
            <a:fld id="{8551BCCB-35A8-406A-B095-658663C33D91}" type="datetimeFigureOut">
              <a:rPr lang="fr-FR"/>
              <a:pPr/>
              <a:t>03/10/2023</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fld id="{AD19261F-06FE-492B-9145-FDEC36E65FF7}" type="slidenum">
              <a:rPr lang="fr-CA"/>
              <a:pPr/>
              <a:t>‹N°›</a:t>
            </a:fld>
            <a:endParaRPr lang="fr-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57911B43-1E51-40C9-84D2-B25D8D848EAF}" type="datetimeFigureOut">
              <a:rPr lang="fr-FR"/>
              <a:pPr/>
              <a:t>03/10/2023</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fld id="{34D5E652-6058-40A5-BBCA-5E32B2599189}" type="slidenum">
              <a:rPr lang="fr-CA"/>
              <a:pPr/>
              <a:t>‹N°›</a:t>
            </a:fld>
            <a:endParaRPr lang="fr-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3"/>
          <p:cNvSpPr>
            <a:spLocks noGrp="1"/>
          </p:cNvSpPr>
          <p:nvPr>
            <p:ph type="dt" sz="half" idx="10"/>
          </p:nvPr>
        </p:nvSpPr>
        <p:spPr/>
        <p:txBody>
          <a:bodyPr/>
          <a:lstStyle>
            <a:lvl1pPr>
              <a:defRPr/>
            </a:lvl1pPr>
          </a:lstStyle>
          <a:p>
            <a:fld id="{A69FE82B-C75C-4605-92B9-CC8BEE8C0976}" type="datetimeFigureOut">
              <a:rPr lang="fr-FR"/>
              <a:pPr/>
              <a:t>03/10/2023</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dirty="0"/>
          </a:p>
        </p:txBody>
      </p:sp>
      <p:sp>
        <p:nvSpPr>
          <p:cNvPr id="7" name="Espace réservé du numéro de diapositive 5"/>
          <p:cNvSpPr>
            <a:spLocks noGrp="1"/>
          </p:cNvSpPr>
          <p:nvPr>
            <p:ph type="sldNum" sz="quarter" idx="12"/>
          </p:nvPr>
        </p:nvSpPr>
        <p:spPr/>
        <p:txBody>
          <a:bodyPr/>
          <a:lstStyle>
            <a:lvl1pPr>
              <a:defRPr/>
            </a:lvl1pPr>
          </a:lstStyle>
          <a:p>
            <a:fld id="{503842D0-B2A4-4725-9945-84155A49A249}" type="slidenum">
              <a:rPr lang="fr-CA"/>
              <a:pPr/>
              <a:t>‹N°›</a:t>
            </a:fld>
            <a:endParaRPr lang="fr-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A"/>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3"/>
          <p:cNvSpPr>
            <a:spLocks noGrp="1"/>
          </p:cNvSpPr>
          <p:nvPr>
            <p:ph type="dt" sz="half" idx="10"/>
          </p:nvPr>
        </p:nvSpPr>
        <p:spPr/>
        <p:txBody>
          <a:bodyPr/>
          <a:lstStyle>
            <a:lvl1pPr>
              <a:defRPr/>
            </a:lvl1pPr>
          </a:lstStyle>
          <a:p>
            <a:fld id="{ADD4E6F8-2CB3-47D2-93EF-9D1AF2B680B7}" type="datetimeFigureOut">
              <a:rPr lang="fr-FR"/>
              <a:pPr/>
              <a:t>03/10/2023</a:t>
            </a:fld>
            <a:endParaRPr lang="fr-CA" dirty="0"/>
          </a:p>
        </p:txBody>
      </p:sp>
      <p:sp>
        <p:nvSpPr>
          <p:cNvPr id="8" name="Espace réservé du pied de page 4"/>
          <p:cNvSpPr>
            <a:spLocks noGrp="1"/>
          </p:cNvSpPr>
          <p:nvPr>
            <p:ph type="ftr" sz="quarter" idx="11"/>
          </p:nvPr>
        </p:nvSpPr>
        <p:spPr/>
        <p:txBody>
          <a:bodyPr/>
          <a:lstStyle>
            <a:lvl1pPr>
              <a:defRPr/>
            </a:lvl1pPr>
          </a:lstStyle>
          <a:p>
            <a:pPr>
              <a:defRPr/>
            </a:pPr>
            <a:endParaRPr lang="fr-CA" dirty="0"/>
          </a:p>
        </p:txBody>
      </p:sp>
      <p:sp>
        <p:nvSpPr>
          <p:cNvPr id="9" name="Espace réservé du numéro de diapositive 5"/>
          <p:cNvSpPr>
            <a:spLocks noGrp="1"/>
          </p:cNvSpPr>
          <p:nvPr>
            <p:ph type="sldNum" sz="quarter" idx="12"/>
          </p:nvPr>
        </p:nvSpPr>
        <p:spPr/>
        <p:txBody>
          <a:bodyPr/>
          <a:lstStyle>
            <a:lvl1pPr>
              <a:defRPr/>
            </a:lvl1pPr>
          </a:lstStyle>
          <a:p>
            <a:fld id="{362D5759-614A-4932-8F53-DBB87B72307E}" type="slidenum">
              <a:rPr lang="fr-CA"/>
              <a:pPr/>
              <a:t>‹N°›</a:t>
            </a:fld>
            <a:endParaRPr lang="fr-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p>
        </p:txBody>
      </p:sp>
      <p:sp>
        <p:nvSpPr>
          <p:cNvPr id="3" name="Espace réservé de la date 3"/>
          <p:cNvSpPr>
            <a:spLocks noGrp="1"/>
          </p:cNvSpPr>
          <p:nvPr>
            <p:ph type="dt" sz="half" idx="10"/>
          </p:nvPr>
        </p:nvSpPr>
        <p:spPr/>
        <p:txBody>
          <a:bodyPr/>
          <a:lstStyle>
            <a:lvl1pPr>
              <a:defRPr/>
            </a:lvl1pPr>
          </a:lstStyle>
          <a:p>
            <a:fld id="{40C689A8-58DF-4DAC-9C55-88AF272AA214}" type="datetimeFigureOut">
              <a:rPr lang="fr-FR"/>
              <a:pPr/>
              <a:t>03/10/2023</a:t>
            </a:fld>
            <a:endParaRPr lang="fr-CA" dirty="0"/>
          </a:p>
        </p:txBody>
      </p:sp>
      <p:sp>
        <p:nvSpPr>
          <p:cNvPr id="4" name="Espace réservé du pied de page 4"/>
          <p:cNvSpPr>
            <a:spLocks noGrp="1"/>
          </p:cNvSpPr>
          <p:nvPr>
            <p:ph type="ftr" sz="quarter" idx="11"/>
          </p:nvPr>
        </p:nvSpPr>
        <p:spPr/>
        <p:txBody>
          <a:bodyPr/>
          <a:lstStyle>
            <a:lvl1pPr>
              <a:defRPr/>
            </a:lvl1pPr>
          </a:lstStyle>
          <a:p>
            <a:pPr>
              <a:defRPr/>
            </a:pPr>
            <a:endParaRPr lang="fr-CA" dirty="0"/>
          </a:p>
        </p:txBody>
      </p:sp>
      <p:sp>
        <p:nvSpPr>
          <p:cNvPr id="5" name="Espace réservé du numéro de diapositive 5"/>
          <p:cNvSpPr>
            <a:spLocks noGrp="1"/>
          </p:cNvSpPr>
          <p:nvPr>
            <p:ph type="sldNum" sz="quarter" idx="12"/>
          </p:nvPr>
        </p:nvSpPr>
        <p:spPr/>
        <p:txBody>
          <a:bodyPr/>
          <a:lstStyle>
            <a:lvl1pPr>
              <a:defRPr/>
            </a:lvl1pPr>
          </a:lstStyle>
          <a:p>
            <a:fld id="{492848C7-AEF3-452B-BF19-7207F32D8921}" type="slidenum">
              <a:rPr lang="fr-CA"/>
              <a:pPr/>
              <a:t>‹N°›</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0D0D1327-3B27-43BD-9CA7-9440B882A571}" type="datetimeFigureOut">
              <a:rPr lang="fr-FR"/>
              <a:pPr/>
              <a:t>03/10/2023</a:t>
            </a:fld>
            <a:endParaRPr lang="fr-CA" dirty="0"/>
          </a:p>
        </p:txBody>
      </p:sp>
      <p:sp>
        <p:nvSpPr>
          <p:cNvPr id="3" name="Espace réservé du pied de page 4"/>
          <p:cNvSpPr>
            <a:spLocks noGrp="1"/>
          </p:cNvSpPr>
          <p:nvPr>
            <p:ph type="ftr" sz="quarter" idx="11"/>
          </p:nvPr>
        </p:nvSpPr>
        <p:spPr/>
        <p:txBody>
          <a:bodyPr/>
          <a:lstStyle>
            <a:lvl1pPr>
              <a:defRPr/>
            </a:lvl1pPr>
          </a:lstStyle>
          <a:p>
            <a:pPr>
              <a:defRPr/>
            </a:pPr>
            <a:endParaRPr lang="fr-CA" dirty="0"/>
          </a:p>
        </p:txBody>
      </p:sp>
      <p:sp>
        <p:nvSpPr>
          <p:cNvPr id="4" name="Espace réservé du numéro de diapositive 5"/>
          <p:cNvSpPr>
            <a:spLocks noGrp="1"/>
          </p:cNvSpPr>
          <p:nvPr>
            <p:ph type="sldNum" sz="quarter" idx="12"/>
          </p:nvPr>
        </p:nvSpPr>
        <p:spPr/>
        <p:txBody>
          <a:bodyPr/>
          <a:lstStyle>
            <a:lvl1pPr>
              <a:defRPr/>
            </a:lvl1pPr>
          </a:lstStyle>
          <a:p>
            <a:fld id="{B763BB97-82FD-4FF7-90EF-4024170B53A5}" type="slidenum">
              <a:rPr lang="fr-CA"/>
              <a:pPr/>
              <a:t>‹N°›</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91939691-C5CA-4A5F-A668-3D3FDEA5EAF8}" type="datetimeFigureOut">
              <a:rPr lang="fr-FR"/>
              <a:pPr/>
              <a:t>03/10/2023</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dirty="0"/>
          </a:p>
        </p:txBody>
      </p:sp>
      <p:sp>
        <p:nvSpPr>
          <p:cNvPr id="7" name="Espace réservé du numéro de diapositive 5"/>
          <p:cNvSpPr>
            <a:spLocks noGrp="1"/>
          </p:cNvSpPr>
          <p:nvPr>
            <p:ph type="sldNum" sz="quarter" idx="12"/>
          </p:nvPr>
        </p:nvSpPr>
        <p:spPr/>
        <p:txBody>
          <a:bodyPr/>
          <a:lstStyle>
            <a:lvl1pPr>
              <a:defRPr/>
            </a:lvl1pPr>
          </a:lstStyle>
          <a:p>
            <a:fld id="{C1C78D69-2B5E-40DE-9695-7A5F13BECF33}" type="slidenum">
              <a:rPr lang="fr-CA"/>
              <a:pPr/>
              <a:t>‹N°›</a:t>
            </a:fld>
            <a:endParaRPr lang="fr-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a:t>Cliquez et modifiez le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5BAD2FC7-CC6F-4E48-BB38-5ABC813AC1BC}" type="datetimeFigureOut">
              <a:rPr lang="fr-FR"/>
              <a:pPr/>
              <a:t>03/10/2023</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dirty="0"/>
          </a:p>
        </p:txBody>
      </p:sp>
      <p:sp>
        <p:nvSpPr>
          <p:cNvPr id="7" name="Espace réservé du numéro de diapositive 5"/>
          <p:cNvSpPr>
            <a:spLocks noGrp="1"/>
          </p:cNvSpPr>
          <p:nvPr>
            <p:ph type="sldNum" sz="quarter" idx="12"/>
          </p:nvPr>
        </p:nvSpPr>
        <p:spPr/>
        <p:txBody>
          <a:bodyPr/>
          <a:lstStyle>
            <a:lvl1pPr>
              <a:defRPr/>
            </a:lvl1pPr>
          </a:lstStyle>
          <a:p>
            <a:fld id="{2F4E9CC1-2D51-4FC5-8804-808C0911D7B6}" type="slidenum">
              <a:rPr lang="fr-CA"/>
              <a:pPr/>
              <a:t>‹N°›</a:t>
            </a:fld>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a:t>Cliquez et modifiez le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20A97DC-1177-4AA1-9A77-4E8FDBD434EF}" type="datetimeFigureOut">
              <a:rPr lang="fr-FR"/>
              <a:pPr/>
              <a:t>03/10/2023</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fr-C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1F420D9-617E-4E85-B8AB-8E89C6EF48A6}" type="slidenum">
              <a:rPr lang="fr-CA"/>
              <a:pPr/>
              <a:t>‹N°›</a:t>
            </a:fld>
            <a:endParaRPr lang="fr-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8.xml"/><Relationship Id="rId7" Type="http://schemas.openxmlformats.org/officeDocument/2006/relationships/image" Target="../media/image2.jpe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39.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2.xml"/><Relationship Id="rId7" Type="http://schemas.openxmlformats.org/officeDocument/2006/relationships/image" Target="../media/image2.jpeg"/><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notesSlide" Target="../notesSlides/notesSlide11.xml"/><Relationship Id="rId5" Type="http://schemas.openxmlformats.org/officeDocument/2006/relationships/slideLayout" Target="../slideLayouts/slideLayout1.xml"/><Relationship Id="rId4" Type="http://schemas.openxmlformats.org/officeDocument/2006/relationships/tags" Target="../tags/tag43.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6.xml"/><Relationship Id="rId7" Type="http://schemas.openxmlformats.org/officeDocument/2006/relationships/image" Target="../media/image2.jpe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12.xml"/><Relationship Id="rId5" Type="http://schemas.openxmlformats.org/officeDocument/2006/relationships/slideLayout" Target="../slideLayouts/slideLayout1.xml"/><Relationship Id="rId4" Type="http://schemas.openxmlformats.org/officeDocument/2006/relationships/tags" Target="../tags/tag47.xml"/></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50.xml"/><Relationship Id="rId7" Type="http://schemas.openxmlformats.org/officeDocument/2006/relationships/notesSlide" Target="../notesSlides/notesSlide13.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1.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media/image1.jpeg"/></Relationships>
</file>

<file path=ppt/slides/_rels/slide1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55.xml"/><Relationship Id="rId7" Type="http://schemas.openxmlformats.org/officeDocument/2006/relationships/notesSlide" Target="../notesSlides/notesSlide14.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Layout" Target="../slideLayouts/slideLayout1.xml"/><Relationship Id="rId5" Type="http://schemas.openxmlformats.org/officeDocument/2006/relationships/tags" Target="../tags/tag57.xml"/><Relationship Id="rId4" Type="http://schemas.openxmlformats.org/officeDocument/2006/relationships/tags" Target="../tags/tag56.xml"/><Relationship Id="rId9" Type="http://schemas.openxmlformats.org/officeDocument/2006/relationships/image" Target="../media/image1.jpeg"/></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60.xml"/><Relationship Id="rId7" Type="http://schemas.openxmlformats.org/officeDocument/2006/relationships/slideLayout" Target="../slideLayouts/slideLayout1.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10" Type="http://schemas.openxmlformats.org/officeDocument/2006/relationships/image" Target="../media/image4.jpeg"/><Relationship Id="rId4" Type="http://schemas.openxmlformats.org/officeDocument/2006/relationships/tags" Target="../tags/tag61.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6.xml"/><Relationship Id="rId7" Type="http://schemas.openxmlformats.org/officeDocument/2006/relationships/image" Target="../media/image2.jpe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0.xml"/><Relationship Id="rId7" Type="http://schemas.openxmlformats.org/officeDocument/2006/relationships/image" Target="../media/image2.jpe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4.xml"/><Relationship Id="rId7" Type="http://schemas.openxmlformats.org/officeDocument/2006/relationships/image" Target="../media/image2.jpe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8.xml"/><Relationship Id="rId7" Type="http://schemas.openxmlformats.org/officeDocument/2006/relationships/image" Target="../media/image2.jpe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2.xml"/><Relationship Id="rId7" Type="http://schemas.openxmlformats.org/officeDocument/2006/relationships/image" Target="../media/image2.jpe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6.xml"/><Relationship Id="rId5" Type="http://schemas.openxmlformats.org/officeDocument/2006/relationships/slideLayout" Target="../slideLayouts/slideLayout1.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6.xml"/><Relationship Id="rId7" Type="http://schemas.openxmlformats.org/officeDocument/2006/relationships/image" Target="../media/image2.jpe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tags" Target="../tags/tag27.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0.xml"/><Relationship Id="rId7" Type="http://schemas.openxmlformats.org/officeDocument/2006/relationships/image" Target="../media/image2.jpe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tags" Target="../tags/tag31.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4.xml"/><Relationship Id="rId7" Type="http://schemas.openxmlformats.org/officeDocument/2006/relationships/image" Target="../media/image2.jpe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9.xml"/><Relationship Id="rId5" Type="http://schemas.openxmlformats.org/officeDocument/2006/relationships/slideLayout" Target="../slideLayouts/slideLayout1.xml"/><Relationship Id="rId4" Type="http://schemas.openxmlformats.org/officeDocument/2006/relationships/tags" Target="../tags/tag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ctrTitle"/>
            <p:custDataLst>
              <p:tags r:id="rId1"/>
            </p:custDataLst>
          </p:nvPr>
        </p:nvSpPr>
        <p:spPr>
          <a:xfrm>
            <a:off x="685006" y="1490662"/>
            <a:ext cx="7772400" cy="4370642"/>
          </a:xfrm>
        </p:spPr>
        <p:txBody>
          <a:bodyPr/>
          <a:lstStyle/>
          <a:p>
            <a:br>
              <a:rPr lang="fr-CA" sz="3600" dirty="0">
                <a:latin typeface="Arial Black" pitchFamily="34" charset="0"/>
              </a:rPr>
            </a:br>
            <a:br>
              <a:rPr lang="fr-CA" sz="3600" dirty="0">
                <a:latin typeface="Arial Black" pitchFamily="34" charset="0"/>
              </a:rPr>
            </a:br>
            <a:r>
              <a:rPr lang="fr-CA" sz="3600" b="1" dirty="0">
                <a:latin typeface="Calibri Light" panose="020F0302020204030204" pitchFamily="34" charset="0"/>
                <a:cs typeface="Calibri Light" panose="020F0302020204030204" pitchFamily="34" charset="0"/>
              </a:rPr>
              <a:t>Rapport de négociation</a:t>
            </a:r>
            <a:br>
              <a:rPr lang="fr-CA" sz="3600" b="1" dirty="0">
                <a:latin typeface="Calibri Light" panose="020F0302020204030204" pitchFamily="34" charset="0"/>
                <a:cs typeface="Calibri Light" panose="020F0302020204030204" pitchFamily="34" charset="0"/>
              </a:rPr>
            </a:br>
            <a:r>
              <a:rPr lang="fr-CA" sz="3600" b="1">
                <a:latin typeface="Calibri Light" panose="020F0302020204030204" pitchFamily="34" charset="0"/>
                <a:cs typeface="Calibri Light" panose="020F0302020204030204" pitchFamily="34" charset="0"/>
              </a:rPr>
              <a:t>Section N-Collèges et</a:t>
            </a:r>
            <a:br>
              <a:rPr lang="fr-CA" sz="3600" b="1">
                <a:latin typeface="Calibri Light" panose="020F0302020204030204" pitchFamily="34" charset="0"/>
                <a:cs typeface="Calibri Light" panose="020F0302020204030204" pitchFamily="34" charset="0"/>
              </a:rPr>
            </a:br>
            <a:r>
              <a:rPr lang="fr-CA" sz="3600" b="1">
                <a:latin typeface="Calibri Light" panose="020F0302020204030204" pitchFamily="34" charset="0"/>
                <a:cs typeface="Calibri Light" panose="020F0302020204030204" pitchFamily="34" charset="0"/>
              </a:rPr>
              <a:t>Pinel</a:t>
            </a:r>
            <a:br>
              <a:rPr lang="fr-CA" sz="3600" dirty="0">
                <a:latin typeface="Arial Black" pitchFamily="34" charset="0"/>
              </a:rPr>
            </a:br>
            <a:br>
              <a:rPr lang="fr-CA" sz="3600" dirty="0">
                <a:latin typeface="Arial Black" pitchFamily="34" charset="0"/>
              </a:rPr>
            </a:br>
            <a:r>
              <a:rPr lang="fr-CA" sz="2200" dirty="0">
                <a:latin typeface="+mn-lt"/>
              </a:rPr>
              <a:t>présenté au Forum sur la mobilisation</a:t>
            </a:r>
            <a:br>
              <a:rPr lang="fr-CA" sz="2200" dirty="0">
                <a:latin typeface="+mn-lt"/>
              </a:rPr>
            </a:br>
            <a:r>
              <a:rPr lang="fr-CA" sz="2200" dirty="0">
                <a:latin typeface="+mn-lt"/>
              </a:rPr>
              <a:t>4 et 5 oct. 2023</a:t>
            </a:r>
            <a:br>
              <a:rPr lang="fr-CA" sz="2200" b="1" dirty="0">
                <a:latin typeface="Calibri Light" panose="020F0302020204030204" pitchFamily="34" charset="0"/>
                <a:cs typeface="Calibri Light" panose="020F0302020204030204" pitchFamily="34" charset="0"/>
              </a:rPr>
            </a:br>
            <a:r>
              <a:rPr lang="fr-CA" sz="2200" b="1" dirty="0">
                <a:latin typeface="Calibri Light" panose="020F0302020204030204" pitchFamily="34" charset="0"/>
                <a:cs typeface="Calibri Light" panose="020F0302020204030204" pitchFamily="34" charset="0"/>
              </a:rPr>
              <a:t>Québec</a:t>
            </a:r>
            <a:br>
              <a:rPr lang="fr-CA" sz="1800" dirty="0"/>
            </a:br>
            <a:endParaRPr lang="fr-CA" sz="3600" dirty="0">
              <a:latin typeface="Arial Black" pitchFamily="34" charset="0"/>
            </a:endParaRPr>
          </a:p>
        </p:txBody>
      </p:sp>
      <p:sp>
        <p:nvSpPr>
          <p:cNvPr id="7" name="Rectangle 6"/>
          <p:cNvSpPr/>
          <p:nvPr>
            <p:custDataLst>
              <p:tags r:id="rId2"/>
            </p:custDataLst>
          </p:nvPr>
        </p:nvSpPr>
        <p:spPr>
          <a:xfrm>
            <a:off x="0" y="5942808"/>
            <a:ext cx="9144000" cy="915192"/>
          </a:xfrm>
          <a:prstGeom prst="rect">
            <a:avLst/>
          </a:prstGeom>
          <a:solidFill>
            <a:srgbClr val="C90025"/>
          </a:solidFill>
          <a:ln>
            <a:noFill/>
          </a:ln>
          <a:effectLst>
            <a:innerShdw blurRad="95250" dist="152400" dir="8400000">
              <a:srgbClr val="000000">
                <a:alpha val="50000"/>
              </a:srgbClr>
            </a:innerShdw>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fr-CA" dirty="0"/>
          </a:p>
        </p:txBody>
      </p:sp>
      <p:pic>
        <p:nvPicPr>
          <p:cNvPr id="15365" name="Picture 7" descr="LogoSPGQ-RVB"/>
          <p:cNvPicPr>
            <a:picLocks noChangeAspect="1" noChangeArrowheads="1"/>
          </p:cNvPicPr>
          <p:nvPr>
            <p:custDataLst>
              <p:tags r:id="rId3"/>
            </p:custDataLst>
          </p:nvPr>
        </p:nvPicPr>
        <p:blipFill>
          <a:blip r:embed="rId6"/>
          <a:srcRect/>
          <a:stretch>
            <a:fillRect/>
          </a:stretch>
        </p:blipFill>
        <p:spPr bwMode="auto">
          <a:xfrm>
            <a:off x="2247900" y="638175"/>
            <a:ext cx="4646613" cy="8524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10</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744903" y="1220320"/>
            <a:ext cx="7882794" cy="4154984"/>
          </a:xfrm>
          <a:prstGeom prst="rect">
            <a:avLst/>
          </a:prstGeom>
          <a:noFill/>
        </p:spPr>
        <p:txBody>
          <a:bodyPr wrap="square" lIns="91440" tIns="45720" rIns="91440" bIns="45720" anchor="t">
            <a:spAutoFit/>
          </a:bodyPr>
          <a:lstStyle/>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Introduction de dispositions temporaires afin de favoriser la 	rétention du personnel expérimenté</a:t>
            </a:r>
          </a:p>
          <a:p>
            <a:pPr algn="just"/>
            <a:endParaRPr lang="fr-CA" sz="22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CA" sz="2200" b="1" dirty="0">
                <a:effectLst/>
                <a:latin typeface="Calibri" panose="020F0502020204030204" pitchFamily="34" charset="0"/>
                <a:ea typeface="Calibri" panose="020F0502020204030204" pitchFamily="34" charset="0"/>
                <a:cs typeface="Times New Roman" panose="02020603050405020304" pitchFamily="18" charset="0"/>
              </a:rPr>
              <a:t>		</a:t>
            </a:r>
            <a:r>
              <a:rPr lang="fr-CA" sz="2200" dirty="0">
                <a:effectLst/>
                <a:latin typeface="Calibri" panose="020F0502020204030204" pitchFamily="34" charset="0"/>
                <a:ea typeface="Calibri" panose="020F0502020204030204" pitchFamily="34" charset="0"/>
                <a:cs typeface="Times New Roman" panose="02020603050405020304" pitchFamily="18" charset="0"/>
              </a:rPr>
              <a:t>Il est proposé de mettre en place, en lien avec le RREGOP, 		un programme de rétention volontaire, pour une durée de 		cinq années, visant le maintien à l’emploi du personnel 			expérimenté, en instaurant les mesures suivantes en vue 		d’encourager les personnes salariées à travailler à temps 		complet, selon les conditions de travail applicables, au-delà 		des critères de retraite sans réduction, et ce, le plus 				rapidement possible (deux volets) : </a:t>
            </a:r>
          </a:p>
          <a:p>
            <a:pPr algn="just"/>
            <a:r>
              <a:rPr lang="fr-CA" sz="2200" b="1" dirty="0">
                <a:effectLst/>
                <a:latin typeface="Calibri" panose="020F0502020204030204" pitchFamily="34" charset="0"/>
                <a:ea typeface="Calibri" panose="020F0502020204030204" pitchFamily="34" charset="0"/>
                <a:cs typeface="Times New Roman" panose="02020603050405020304" pitchFamily="18" charset="0"/>
              </a:rPr>
              <a:t>		</a:t>
            </a:r>
            <a:r>
              <a:rPr lang="fr-CA" sz="2200" dirty="0">
                <a:effectLst/>
                <a:latin typeface="Calibri" panose="020F0502020204030204" pitchFamily="34" charset="0"/>
                <a:ea typeface="Calibri" panose="020F0502020204030204" pitchFamily="34" charset="0"/>
                <a:cs typeface="Times New Roman" panose="02020603050405020304" pitchFamily="18" charset="0"/>
              </a:rPr>
              <a:t>	</a:t>
            </a:r>
            <a:endParaRPr lang="fr-CA" sz="2200" kern="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9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11</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744903" y="1220320"/>
            <a:ext cx="7882794" cy="4154984"/>
          </a:xfrm>
          <a:prstGeom prst="rect">
            <a:avLst/>
          </a:prstGeom>
          <a:noFill/>
        </p:spPr>
        <p:txBody>
          <a:bodyPr wrap="square" lIns="91440" tIns="45720" rIns="91440" bIns="45720" anchor="t">
            <a:spAutoFit/>
          </a:bodyPr>
          <a:lstStyle/>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Introduction de dispositions temporaires afin de favoriser la 	rétention du personnel expérimenté (suite)</a:t>
            </a:r>
          </a:p>
          <a:p>
            <a:pPr algn="just"/>
            <a:endParaRPr lang="fr-CA" sz="22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CA" sz="2200" b="1" dirty="0">
                <a:effectLst/>
                <a:latin typeface="Calibri" panose="020F0502020204030204" pitchFamily="34" charset="0"/>
                <a:ea typeface="Calibri" panose="020F0502020204030204" pitchFamily="34" charset="0"/>
                <a:cs typeface="Times New Roman" panose="02020603050405020304" pitchFamily="18" charset="0"/>
              </a:rPr>
              <a:t>		Volet 1</a:t>
            </a:r>
          </a:p>
          <a:p>
            <a:pPr marL="1257300" lvl="2" indent="-342900">
              <a:buFont typeface="Calibri" panose="020F050202020403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Bonification de la rente de retraite de 2 % par année travaillée après l’atteinte du premier critère de retraite sans réduction</a:t>
            </a:r>
          </a:p>
          <a:p>
            <a:pPr marL="1257300" lvl="2" indent="-342900">
              <a:buFont typeface="Calibri" panose="020F0502020204030204" pitchFamily="34" charset="0"/>
              <a:buChar char="-"/>
            </a:pPr>
            <a:endParaRPr lang="fr-CA" sz="2200" dirty="0">
              <a:effectLst/>
              <a:latin typeface="Calibri" panose="020F0502020204030204" pitchFamily="34" charset="0"/>
              <a:ea typeface="Calibri" panose="020F0502020204030204" pitchFamily="34" charset="0"/>
              <a:cs typeface="Times New Roman" panose="02020603050405020304" pitchFamily="18" charset="0"/>
            </a:endParaRPr>
          </a:p>
          <a:p>
            <a:pPr lvl="2"/>
            <a:r>
              <a:rPr lang="fr-CA" sz="2200" b="1" dirty="0">
                <a:ea typeface="Calibri" panose="020F0502020204030204" pitchFamily="34" charset="0"/>
                <a:cs typeface="Times New Roman" panose="02020603050405020304" pitchFamily="18" charset="0"/>
              </a:rPr>
              <a:t>Volet 2</a:t>
            </a:r>
          </a:p>
          <a:p>
            <a:pPr marL="1257300" lvl="2" indent="-342900">
              <a:buFont typeface="Calibri" panose="020F050202020403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Réduction de 50 % de la cotisation du participant qui demeure à l’emploi après l’atteinte du premier critère de retraite sans réduction	</a:t>
            </a:r>
            <a:endParaRPr lang="fr-CA" sz="2200" kern="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059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12</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685800" y="1017605"/>
            <a:ext cx="7882794" cy="4493538"/>
          </a:xfrm>
          <a:prstGeom prst="rect">
            <a:avLst/>
          </a:prstGeom>
          <a:noFill/>
        </p:spPr>
        <p:txBody>
          <a:bodyPr wrap="square" lIns="91440" tIns="45720" rIns="91440" bIns="45720" anchor="t">
            <a:spAutoFit/>
          </a:bodyPr>
          <a:lstStyle/>
          <a:p>
            <a:endParaRPr lang="fr-CA" sz="2200" b="1" dirty="0">
              <a:latin typeface="Arial" panose="020B0604020202020204" pitchFamily="34" charset="0"/>
              <a:ea typeface="Times New Roman" panose="02020603050405020304" pitchFamily="18" charset="0"/>
              <a:cs typeface="Arial" panose="020B0604020202020204" pitchFamily="34" charset="0"/>
            </a:endParaRPr>
          </a:p>
          <a:p>
            <a:r>
              <a:rPr lang="fr-CA" sz="2200" b="1" dirty="0">
                <a:latin typeface="Arial" panose="020B0604020202020204" pitchFamily="34" charset="0"/>
                <a:ea typeface="Times New Roman" panose="02020603050405020304" pitchFamily="18" charset="0"/>
                <a:cs typeface="Arial" panose="020B0604020202020204" pitchFamily="34" charset="0"/>
              </a:rPr>
              <a:t>9 août 2023</a:t>
            </a:r>
          </a:p>
          <a:p>
            <a:endParaRPr lang="fr-CA" sz="2200" b="1" dirty="0">
              <a:latin typeface="Arial" panose="020B0604020202020204" pitchFamily="34" charset="0"/>
              <a:ea typeface="Times New Roman" panose="02020603050405020304" pitchFamily="18" charset="0"/>
              <a:cs typeface="Arial" panose="020B0604020202020204" pitchFamily="34" charset="0"/>
            </a:endParaRPr>
          </a:p>
          <a:p>
            <a:pPr marL="800100" lvl="1" indent="-342900">
              <a:buFontTx/>
              <a:buChar char="-"/>
            </a:pPr>
            <a:r>
              <a:rPr lang="fr-CA" sz="2200" dirty="0">
                <a:latin typeface="Arial" panose="020B0604020202020204" pitchFamily="34" charset="0"/>
                <a:ea typeface="Times New Roman" panose="02020603050405020304" pitchFamily="18" charset="0"/>
                <a:cs typeface="Arial" panose="020B0604020202020204" pitchFamily="34" charset="0"/>
              </a:rPr>
              <a:t>Dépôt du rapport du médiateur</a:t>
            </a:r>
          </a:p>
          <a:p>
            <a:pPr marL="342900" indent="-342900">
              <a:buFontTx/>
              <a:buChar char="-"/>
            </a:pPr>
            <a:endParaRPr lang="fr-CA" sz="2200" b="1" dirty="0">
              <a:latin typeface="Arial" panose="020B0604020202020204" pitchFamily="34" charset="0"/>
              <a:ea typeface="Times New Roman" panose="02020603050405020304" pitchFamily="18" charset="0"/>
              <a:cs typeface="Arial" panose="020B0604020202020204" pitchFamily="34" charset="0"/>
            </a:endParaRPr>
          </a:p>
          <a:p>
            <a:r>
              <a:rPr lang="fr-CA" sz="2200" b="1" dirty="0">
                <a:latin typeface="Arial" panose="020B0604020202020204" pitchFamily="34" charset="0"/>
                <a:ea typeface="Times New Roman" panose="02020603050405020304" pitchFamily="18" charset="0"/>
                <a:cs typeface="Arial" panose="020B0604020202020204" pitchFamily="34" charset="0"/>
              </a:rPr>
              <a:t>29 août 2023</a:t>
            </a:r>
          </a:p>
          <a:p>
            <a:endParaRPr lang="fr-CA" sz="2200" b="1" dirty="0">
              <a:latin typeface="Arial" panose="020B0604020202020204" pitchFamily="34" charset="0"/>
              <a:ea typeface="Times New Roman" panose="02020603050405020304" pitchFamily="18" charset="0"/>
              <a:cs typeface="Arial" panose="020B0604020202020204" pitchFamily="34" charset="0"/>
            </a:endParaRPr>
          </a:p>
          <a:p>
            <a:pPr marL="800100" lvl="1" indent="-342900">
              <a:buFontTx/>
              <a:buChar char="-"/>
            </a:pPr>
            <a:r>
              <a:rPr lang="fr-CA" sz="2200" dirty="0">
                <a:latin typeface="Arial" panose="020B0604020202020204" pitchFamily="34" charset="0"/>
                <a:ea typeface="Times New Roman" panose="02020603050405020304" pitchFamily="18" charset="0"/>
                <a:cs typeface="Arial" panose="020B0604020202020204" pitchFamily="34" charset="0"/>
              </a:rPr>
              <a:t>Acquisition du droit de grève en vertu des dispositions de la Loi sur le régime de négociation </a:t>
            </a:r>
            <a:r>
              <a:rPr lang="fr-CA" sz="2200">
                <a:latin typeface="Arial" panose="020B0604020202020204" pitchFamily="34" charset="0"/>
                <a:ea typeface="Times New Roman" panose="02020603050405020304" pitchFamily="18" charset="0"/>
                <a:cs typeface="Arial" panose="020B0604020202020204" pitchFamily="34" charset="0"/>
              </a:rPr>
              <a:t>des conventions </a:t>
            </a:r>
            <a:r>
              <a:rPr lang="fr-CA" sz="2200" dirty="0">
                <a:latin typeface="Arial" panose="020B0604020202020204" pitchFamily="34" charset="0"/>
                <a:ea typeface="Times New Roman" panose="02020603050405020304" pitchFamily="18" charset="0"/>
                <a:cs typeface="Arial" panose="020B0604020202020204" pitchFamily="34" charset="0"/>
              </a:rPr>
              <a:t>collective dans les secteurs public et parapublics</a:t>
            </a:r>
            <a:endParaRPr lang="fr-CA" sz="22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Calibri" panose="020F0502020204030204" pitchFamily="34" charset="0"/>
              <a:buChar char="-"/>
            </a:pPr>
            <a:endParaRPr lang="fr-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fr-CA" sz="2200" dirty="0">
              <a:ea typeface="Calibri" panose="020F0502020204030204" pitchFamily="34" charset="0"/>
              <a:cs typeface="Times New Roman" panose="02020603050405020304" pitchFamily="18" charset="0"/>
            </a:endParaRP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endParaRPr lang="fr-CA" sz="2200" kern="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041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6386" name="Titre 1"/>
          <p:cNvSpPr>
            <a:spLocks noGrp="1"/>
          </p:cNvSpPr>
          <p:nvPr>
            <p:ph type="ctrTitle"/>
            <p:custDataLst>
              <p:tags r:id="rId1"/>
            </p:custDataLst>
          </p:nvPr>
        </p:nvSpPr>
        <p:spPr>
          <a:xfrm>
            <a:off x="685800" y="860425"/>
            <a:ext cx="8183880" cy="932665"/>
          </a:xfrm>
        </p:spPr>
        <p:txBody>
          <a:bodyPr/>
          <a:lstStyle/>
          <a:p>
            <a:pPr algn="l" eaLnBrk="1" hangingPunct="1"/>
            <a:r>
              <a:rPr lang="fr-CA" sz="2800" dirty="0">
                <a:solidFill>
                  <a:schemeClr val="tx1">
                    <a:lumMod val="65000"/>
                    <a:lumOff val="35000"/>
                  </a:schemeClr>
                </a:solidFill>
                <a:latin typeface="Arial Black" panose="020B0A04020102020204" pitchFamily="34" charset="0"/>
                <a:ea typeface="MS PGothic"/>
                <a:cs typeface="Calibri Light" panose="020F0302020204030204" pitchFamily="34" charset="0"/>
              </a:rPr>
              <a:t>État des négociations à ce jour</a:t>
            </a:r>
          </a:p>
        </p:txBody>
      </p:sp>
      <p:sp>
        <p:nvSpPr>
          <p:cNvPr id="16387" name="Sous-titre 2"/>
          <p:cNvSpPr>
            <a:spLocks noGrp="1"/>
          </p:cNvSpPr>
          <p:nvPr>
            <p:ph type="subTitle" idx="1"/>
            <p:custDataLst>
              <p:tags r:id="rId2"/>
            </p:custDataLst>
          </p:nvPr>
        </p:nvSpPr>
        <p:spPr>
          <a:xfrm>
            <a:off x="685800" y="2066925"/>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3"/>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13</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4"/>
            </p:custDataLst>
          </p:nvPr>
        </p:nvPicPr>
        <p:blipFill>
          <a:blip r:embed="rId9"/>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5"/>
            </p:custDataLst>
          </p:nvPr>
        </p:nvSpPr>
        <p:spPr>
          <a:xfrm>
            <a:off x="986886" y="2294740"/>
            <a:ext cx="7882794" cy="3139321"/>
          </a:xfrm>
          <a:prstGeom prst="rect">
            <a:avLst/>
          </a:prstGeom>
          <a:noFill/>
        </p:spPr>
        <p:txBody>
          <a:bodyPr wrap="square" lIns="91440" tIns="45720" rIns="91440" bIns="45720" anchor="t">
            <a:spAutoFit/>
          </a:bodyPr>
          <a:lstStyle/>
          <a:p>
            <a:pPr marL="285750" indent="-285750" algn="just">
              <a:buFont typeface="Arial" panose="020B060402020202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Vingt rencontres de négociation depuis octobre 2022</a:t>
            </a:r>
          </a:p>
          <a:p>
            <a:pPr marL="285750" indent="-285750" algn="just">
              <a:buFont typeface="Arial" panose="020B060402020202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L’essentiel de ces rencontres ont permis aux parties de faire un premier tour de roue sur leurs propositions et demandes, tant sectorielles qu’intersectorielles et de livrer leurs argumentaires</a:t>
            </a:r>
            <a:r>
              <a:rPr lang="fr-CA" sz="2200" dirty="0">
                <a:effectLst/>
              </a:rPr>
              <a:t> </a:t>
            </a:r>
          </a:p>
          <a:p>
            <a:pPr marL="285750" indent="-285750" algn="just">
              <a:buFont typeface="Arial" panose="020B060402020202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La partie syndicale a terminé ou à tout le moins on va terminer très bientôt ses explications sur ses demandes. </a:t>
            </a:r>
          </a:p>
          <a:p>
            <a:pPr marL="285750" indent="-285750" algn="just">
              <a:buFont typeface="Arial" panose="020B060402020202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Il nous reste à présenter nos demandes sur les assurances et sur le régime de retraite.</a:t>
            </a:r>
          </a:p>
          <a:p>
            <a:pPr marL="285750" indent="-285750" algn="just">
              <a:buFont typeface="Arial" panose="020B0604020202020204" pitchFamily="34" charset="0"/>
              <a:buChar char="•"/>
            </a:pPr>
            <a:endParaRPr lang="fr-CA"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3611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6386" name="Titre 1"/>
          <p:cNvSpPr>
            <a:spLocks noGrp="1"/>
          </p:cNvSpPr>
          <p:nvPr>
            <p:ph type="ctrTitle"/>
            <p:custDataLst>
              <p:tags r:id="rId1"/>
            </p:custDataLst>
          </p:nvPr>
        </p:nvSpPr>
        <p:spPr>
          <a:xfrm>
            <a:off x="685800" y="860425"/>
            <a:ext cx="8183880" cy="932665"/>
          </a:xfrm>
        </p:spPr>
        <p:txBody>
          <a:bodyPr/>
          <a:lstStyle/>
          <a:p>
            <a:pPr algn="l" eaLnBrk="1" hangingPunct="1"/>
            <a:r>
              <a:rPr lang="fr-CA" sz="2800" dirty="0">
                <a:solidFill>
                  <a:schemeClr val="tx1">
                    <a:lumMod val="65000"/>
                    <a:lumOff val="35000"/>
                  </a:schemeClr>
                </a:solidFill>
                <a:latin typeface="Arial Black" panose="020B0A04020102020204" pitchFamily="34" charset="0"/>
                <a:ea typeface="MS PGothic"/>
                <a:cs typeface="Calibri Light" panose="020F0302020204030204" pitchFamily="34" charset="0"/>
              </a:rPr>
              <a:t>État des négociations à ce jour (suite)</a:t>
            </a:r>
          </a:p>
        </p:txBody>
      </p:sp>
      <p:sp>
        <p:nvSpPr>
          <p:cNvPr id="16387" name="Sous-titre 2"/>
          <p:cNvSpPr>
            <a:spLocks noGrp="1"/>
          </p:cNvSpPr>
          <p:nvPr>
            <p:ph type="subTitle" idx="1"/>
            <p:custDataLst>
              <p:tags r:id="rId2"/>
            </p:custDataLst>
          </p:nvPr>
        </p:nvSpPr>
        <p:spPr>
          <a:xfrm>
            <a:off x="685800" y="2066925"/>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3"/>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14</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4"/>
            </p:custDataLst>
          </p:nvPr>
        </p:nvPicPr>
        <p:blipFill>
          <a:blip r:embed="rId9"/>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5"/>
            </p:custDataLst>
          </p:nvPr>
        </p:nvSpPr>
        <p:spPr>
          <a:xfrm>
            <a:off x="986886" y="2294740"/>
            <a:ext cx="7882794" cy="3139321"/>
          </a:xfrm>
          <a:prstGeom prst="rect">
            <a:avLst/>
          </a:prstGeom>
          <a:noFill/>
        </p:spPr>
        <p:txBody>
          <a:bodyPr wrap="square" lIns="91440" tIns="45720" rIns="91440" bIns="45720" anchor="t">
            <a:spAutoFit/>
          </a:bodyPr>
          <a:lstStyle/>
          <a:p>
            <a:pPr marL="285750" indent="-285750" algn="just">
              <a:buFont typeface="Arial" panose="020B0604020202020204" pitchFamily="34" charset="0"/>
              <a:buChar char="•"/>
            </a:pPr>
            <a:r>
              <a:rPr lang="fr-CA" sz="2200" dirty="0">
                <a:ea typeface="Calibri" panose="020F0502020204030204" pitchFamily="34" charset="0"/>
                <a:cs typeface="Times New Roman" panose="02020603050405020304" pitchFamily="18" charset="0"/>
              </a:rPr>
              <a:t>Négociation accélérée suite à une invitation en ce sens du gouvernement</a:t>
            </a:r>
          </a:p>
          <a:p>
            <a:pPr marL="285750" indent="-285750" algn="just">
              <a:buFont typeface="Arial" panose="020B060402020202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Deux séances de négociation par semaine</a:t>
            </a:r>
          </a:p>
          <a:p>
            <a:pPr marL="285750" indent="-285750" algn="just">
              <a:buFont typeface="Arial" panose="020B060402020202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Calendrier fixé jusqu’à la mi-décembre</a:t>
            </a:r>
          </a:p>
          <a:p>
            <a:pPr marL="285750" indent="-285750" algn="just">
              <a:buFont typeface="Arial" panose="020B0604020202020204" pitchFamily="34" charset="0"/>
              <a:buChar char="•"/>
            </a:pPr>
            <a:r>
              <a:rPr lang="fr-CA" sz="2200" dirty="0">
                <a:ea typeface="Calibri" panose="020F0502020204030204" pitchFamily="34" charset="0"/>
                <a:cs typeface="Times New Roman" panose="02020603050405020304" pitchFamily="18" charset="0"/>
              </a:rPr>
              <a:t>Les parties ont convenu de regrouper par blocs dit « blocs transactionnels » les demandes syndicales et les propositions patronales qui portent sur les mêmes thèmes, et ce, afin de tenter de convenir de certaines ententes de principe en mode exploratoire et sous réserve d’un règlement final</a:t>
            </a:r>
            <a:endParaRPr lang="fr-CA"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8891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ous-titre 2"/>
          <p:cNvSpPr>
            <a:spLocks noGrp="1"/>
          </p:cNvSpPr>
          <p:nvPr>
            <p:ph type="subTitle" idx="1"/>
            <p:custDataLst>
              <p:tags r:id="rId1"/>
            </p:custDataLst>
          </p:nvPr>
        </p:nvSpPr>
        <p:spPr>
          <a:xfrm>
            <a:off x="1511300" y="3429000"/>
            <a:ext cx="6119812" cy="466725"/>
          </a:xfrm>
        </p:spPr>
        <p:txBody>
          <a:bodyPr/>
          <a:lstStyle/>
          <a:p>
            <a:pPr eaLnBrk="1" hangingPunct="1"/>
            <a:r>
              <a:rPr lang="fr-CA" sz="3600" b="1" dirty="0">
                <a:solidFill>
                  <a:schemeClr val="tx1"/>
                </a:solidFill>
                <a:latin typeface="Arial" panose="020B0604020202020204" pitchFamily="34" charset="0"/>
                <a:cs typeface="Arial" panose="020B0604020202020204" pitchFamily="34" charset="0"/>
              </a:rPr>
              <a:t>www.spgq.qc.ca</a:t>
            </a:r>
          </a:p>
        </p:txBody>
      </p:sp>
      <p:sp>
        <p:nvSpPr>
          <p:cNvPr id="8" name="Rectangle 7"/>
          <p:cNvSpPr/>
          <p:nvPr>
            <p:custDataLst>
              <p:tags r:id="rId2"/>
            </p:custDataLst>
          </p:nvPr>
        </p:nvSpPr>
        <p:spPr>
          <a:xfrm>
            <a:off x="0" y="5949599"/>
            <a:ext cx="9144000" cy="908401"/>
          </a:xfrm>
          <a:prstGeom prst="rect">
            <a:avLst/>
          </a:prstGeom>
          <a:solidFill>
            <a:srgbClr val="C90025"/>
          </a:solidFill>
          <a:ln>
            <a:noFill/>
          </a:ln>
          <a:effectLst>
            <a:innerShdw blurRad="95250" dist="152400" dir="8400000">
              <a:srgbClr val="000000">
                <a:alpha val="50000"/>
              </a:srgbClr>
            </a:innerShdw>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fr-CA" dirty="0"/>
          </a:p>
        </p:txBody>
      </p:sp>
      <p:pic>
        <p:nvPicPr>
          <p:cNvPr id="22533" name="Picture 7" descr="LogoSPGQ-RVB"/>
          <p:cNvPicPr>
            <a:picLocks noChangeAspect="1" noChangeArrowheads="1"/>
          </p:cNvPicPr>
          <p:nvPr>
            <p:custDataLst>
              <p:tags r:id="rId3"/>
            </p:custDataLst>
          </p:nvPr>
        </p:nvPicPr>
        <p:blipFill>
          <a:blip r:embed="rId8"/>
          <a:srcRect/>
          <a:stretch>
            <a:fillRect/>
          </a:stretch>
        </p:blipFill>
        <p:spPr bwMode="auto">
          <a:xfrm>
            <a:off x="2247900" y="1627127"/>
            <a:ext cx="4646613" cy="852487"/>
          </a:xfrm>
          <a:prstGeom prst="rect">
            <a:avLst/>
          </a:prstGeom>
          <a:noFill/>
          <a:ln w="9525">
            <a:noFill/>
            <a:miter lim="800000"/>
            <a:headEnd/>
            <a:tailEnd/>
          </a:ln>
        </p:spPr>
      </p:pic>
      <p:sp>
        <p:nvSpPr>
          <p:cNvPr id="22534" name="ZoneTexte 1"/>
          <p:cNvSpPr txBox="1">
            <a:spLocks noChangeArrowheads="1"/>
          </p:cNvSpPr>
          <p:nvPr>
            <p:custDataLst>
              <p:tags r:id="rId4"/>
            </p:custDataLst>
          </p:nvPr>
        </p:nvSpPr>
        <p:spPr bwMode="auto">
          <a:xfrm>
            <a:off x="2247900" y="4679950"/>
            <a:ext cx="5256213" cy="368300"/>
          </a:xfrm>
          <a:prstGeom prst="rect">
            <a:avLst/>
          </a:prstGeom>
          <a:noFill/>
          <a:ln w="9525">
            <a:noFill/>
            <a:miter lim="800000"/>
            <a:headEnd/>
            <a:tailEnd/>
          </a:ln>
        </p:spPr>
        <p:txBody>
          <a:bodyPr>
            <a:spAutoFit/>
          </a:bodyPr>
          <a:lstStyle/>
          <a:p>
            <a:pPr algn="ctr"/>
            <a:r>
              <a:rPr lang="fr-FR" b="1" dirty="0">
                <a:latin typeface="Calibri Light" panose="020F0302020204030204" pitchFamily="34" charset="0"/>
                <a:cs typeface="Calibri Light" panose="020F0302020204030204" pitchFamily="34" charset="0"/>
              </a:rPr>
              <a:t>facebook.com/lespgq    </a:t>
            </a:r>
            <a:r>
              <a:rPr lang="fr-FR" dirty="0">
                <a:latin typeface="Arial" pitchFamily="34" charset="0"/>
                <a:cs typeface="Arial" pitchFamily="34" charset="0"/>
              </a:rPr>
              <a:t>|  		</a:t>
            </a:r>
            <a:r>
              <a:rPr lang="fr-FR" b="1" dirty="0">
                <a:latin typeface="Calibri Light" panose="020F0302020204030204" pitchFamily="34" charset="0"/>
                <a:cs typeface="Calibri Light" panose="020F0302020204030204" pitchFamily="34" charset="0"/>
              </a:rPr>
              <a:t>twitter.com/spgq </a:t>
            </a:r>
            <a:endParaRPr lang="fr-CA" b="1" dirty="0">
              <a:latin typeface="Calibri Light" panose="020F0302020204030204" pitchFamily="34" charset="0"/>
              <a:cs typeface="Calibri Light" panose="020F0302020204030204" pitchFamily="34" charset="0"/>
            </a:endParaRPr>
          </a:p>
        </p:txBody>
      </p:sp>
      <p:pic>
        <p:nvPicPr>
          <p:cNvPr id="22535" name="Image 2" descr="FB-fLogo.jpg"/>
          <p:cNvPicPr>
            <a:picLocks noChangeAspect="1"/>
          </p:cNvPicPr>
          <p:nvPr>
            <p:custDataLst>
              <p:tags r:id="rId5"/>
            </p:custDataLst>
          </p:nvPr>
        </p:nvPicPr>
        <p:blipFill>
          <a:blip r:embed="rId9"/>
          <a:srcRect/>
          <a:stretch>
            <a:fillRect/>
          </a:stretch>
        </p:blipFill>
        <p:spPr bwMode="auto">
          <a:xfrm>
            <a:off x="1928813" y="4686300"/>
            <a:ext cx="365125" cy="361950"/>
          </a:xfrm>
          <a:prstGeom prst="rect">
            <a:avLst/>
          </a:prstGeom>
          <a:noFill/>
          <a:ln w="9525">
            <a:noFill/>
            <a:miter lim="800000"/>
            <a:headEnd/>
            <a:tailEnd/>
          </a:ln>
        </p:spPr>
      </p:pic>
      <p:pic>
        <p:nvPicPr>
          <p:cNvPr id="22536" name="Image 3" descr="Twitter_logo_white.jpg"/>
          <p:cNvPicPr>
            <a:picLocks noChangeAspect="1"/>
          </p:cNvPicPr>
          <p:nvPr>
            <p:custDataLst>
              <p:tags r:id="rId6"/>
            </p:custDataLst>
          </p:nvPr>
        </p:nvPicPr>
        <p:blipFill>
          <a:blip r:embed="rId10"/>
          <a:srcRect/>
          <a:stretch>
            <a:fillRect/>
          </a:stretch>
        </p:blipFill>
        <p:spPr bwMode="auto">
          <a:xfrm>
            <a:off x="5153025" y="4678363"/>
            <a:ext cx="366713" cy="369887"/>
          </a:xfrm>
          <a:prstGeom prst="rect">
            <a:avLst/>
          </a:prstGeom>
          <a:noFill/>
          <a:ln w="9525">
            <a:noFill/>
            <a:miter lim="800000"/>
            <a:headEnd/>
            <a:tailEnd/>
          </a:ln>
        </p:spPr>
      </p:pic>
    </p:spTree>
    <p:extLst>
      <p:ext uri="{BB962C8B-B14F-4D97-AF65-F5344CB8AC3E}">
        <p14:creationId xmlns:p14="http://schemas.microsoft.com/office/powerpoint/2010/main" val="278042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2</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744903" y="1043959"/>
            <a:ext cx="7882794" cy="4585871"/>
          </a:xfrm>
          <a:prstGeom prst="rect">
            <a:avLst/>
          </a:prstGeom>
          <a:noFill/>
        </p:spPr>
        <p:txBody>
          <a:bodyPr wrap="square" lIns="91440" tIns="45720" rIns="91440" bIns="45720" anchor="t">
            <a:spAutoFit/>
          </a:bodyPr>
          <a:lstStyle/>
          <a:p>
            <a:r>
              <a:rPr lang="fr-CA" sz="2200" b="1" dirty="0">
                <a:effectLst/>
                <a:latin typeface="Arial" panose="020B0604020202020204" pitchFamily="34" charset="0"/>
                <a:ea typeface="Times New Roman" panose="02020603050405020304" pitchFamily="18" charset="0"/>
                <a:cs typeface="Arial" panose="020B0604020202020204" pitchFamily="34" charset="0"/>
              </a:rPr>
              <a:t>27 mars 2023</a:t>
            </a:r>
          </a:p>
          <a:p>
            <a:endParaRPr lang="fr-CA" sz="22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Dépôt des propositions intersectorielles bonifiées du gouvernement</a:t>
            </a:r>
          </a:p>
          <a:p>
            <a:pPr marL="285750" indent="-285750" algn="just">
              <a:buFont typeface="Arial" panose="020B0604020202020204" pitchFamily="34" charset="0"/>
              <a:buChar char="•"/>
            </a:pPr>
            <a:endParaRPr lang="fr-CA" sz="2200" dirty="0">
              <a:ea typeface="Calibri" panose="020F0502020204030204" pitchFamily="34" charset="0"/>
              <a:cs typeface="Times New Roman" panose="02020603050405020304" pitchFamily="18" charset="0"/>
            </a:endParaRP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Précisions sur les enjeux suivants</a:t>
            </a:r>
            <a:endParaRPr lang="fr-CA" sz="2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Calibri" panose="020F050202020403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Le régime salarial</a:t>
            </a:r>
          </a:p>
          <a:p>
            <a:pPr marL="1257300" lvl="2" indent="-342900">
              <a:buFont typeface="Calibri" panose="020F0502020204030204" pitchFamily="34" charset="0"/>
              <a:buChar char="-"/>
            </a:pPr>
            <a:r>
              <a:rPr lang="fr-CA" sz="2200" kern="100" dirty="0">
                <a:ea typeface="Calibri" panose="020F0502020204030204" pitchFamily="34" charset="0"/>
                <a:cs typeface="Times New Roman" panose="02020603050405020304" pitchFamily="18" charset="0"/>
              </a:rPr>
              <a:t>9 % sur 5 ans</a:t>
            </a:r>
          </a:p>
          <a:p>
            <a:pPr marL="1257300" lvl="2" indent="-342900">
              <a:buFont typeface="Calibri" panose="020F050202020403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Forfaitaire de 1000 $ heures travaillées </a:t>
            </a:r>
            <a:r>
              <a:rPr lang="fr-CA" sz="2200" kern="100" dirty="0">
                <a:ea typeface="Calibri" panose="020F0502020204030204" pitchFamily="34" charset="0"/>
                <a:cs typeface="Times New Roman" panose="02020603050405020304" pitchFamily="18" charset="0"/>
              </a:rPr>
              <a:t>2022-23</a:t>
            </a:r>
          </a:p>
          <a:p>
            <a:pPr marL="1257300" lvl="2" indent="-342900">
              <a:buFont typeface="Calibri" panose="020F050202020403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Ajustement de la structure salariale au 1</a:t>
            </a:r>
            <a:r>
              <a:rPr lang="fr-CA" sz="2200" kern="100" baseline="30000" dirty="0">
                <a:effectLst/>
                <a:latin typeface="Calibri" panose="020F0502020204030204" pitchFamily="34" charset="0"/>
                <a:ea typeface="Calibri" panose="020F0502020204030204" pitchFamily="34" charset="0"/>
                <a:cs typeface="Times New Roman" panose="02020603050405020304" pitchFamily="18" charset="0"/>
              </a:rPr>
              <a:t>er</a:t>
            </a: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 avril 2023</a:t>
            </a:r>
          </a:p>
          <a:p>
            <a:pPr marL="800100" lvl="1" indent="-342900">
              <a:buFont typeface="Calibri" panose="020F0502020204030204" pitchFamily="34" charset="0"/>
              <a:buChar char="-"/>
            </a:pPr>
            <a:r>
              <a:rPr lang="fr-CA" sz="2200" kern="100" dirty="0">
                <a:ea typeface="Times New Roman" panose="02020603050405020304" pitchFamily="18" charset="0"/>
                <a:cs typeface="Times New Roman" panose="02020603050405020304" pitchFamily="18" charset="0"/>
              </a:rPr>
              <a:t>Le régime de retraite </a:t>
            </a:r>
          </a:p>
          <a:p>
            <a:pPr lvl="2"/>
            <a:endParaRPr lang="fr-CA" sz="2200" kern="100" dirty="0">
              <a:ea typeface="Times New Roman" panose="02020603050405020304" pitchFamily="18" charset="0"/>
              <a:cs typeface="Times New Roman" panose="02020603050405020304" pitchFamily="18" charset="0"/>
            </a:endParaRPr>
          </a:p>
          <a:p>
            <a:endParaRPr lang="fr-CA" sz="28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346079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3</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882383" y="897692"/>
            <a:ext cx="7882794" cy="4832092"/>
          </a:xfrm>
          <a:prstGeom prst="rect">
            <a:avLst/>
          </a:prstGeom>
          <a:noFill/>
        </p:spPr>
        <p:txBody>
          <a:bodyPr wrap="square" lIns="91440" tIns="45720" rIns="91440" bIns="45720" anchor="t">
            <a:spAutoFit/>
          </a:bodyPr>
          <a:lstStyle/>
          <a:p>
            <a:pPr algn="just"/>
            <a:endParaRPr lang="fr-CA" sz="2200" dirty="0">
              <a:ea typeface="Calibri" panose="020F0502020204030204" pitchFamily="34" charset="0"/>
              <a:cs typeface="Times New Roman" panose="02020603050405020304" pitchFamily="18" charset="0"/>
            </a:endParaRP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Précisions sur les enjeux suivants (suite)</a:t>
            </a:r>
          </a:p>
          <a:p>
            <a:pPr algn="just"/>
            <a:endParaRPr lang="fr-CA" sz="2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Calibri" panose="020F0502020204030204" pitchFamily="34" charset="0"/>
              <a:buChar char="-"/>
            </a:pPr>
            <a:r>
              <a:rPr lang="fr-CA" sz="2200" kern="100" dirty="0">
                <a:effectLst/>
                <a:latin typeface="+mn-lt"/>
                <a:ea typeface="Times New Roman" panose="02020603050405020304" pitchFamily="18" charset="0"/>
                <a:cs typeface="Times New Roman" panose="02020603050405020304" pitchFamily="18" charset="0"/>
              </a:rPr>
              <a:t>Le régime de droits parentaux</a:t>
            </a:r>
          </a:p>
          <a:p>
            <a:pPr marL="1257300" lvl="2"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Remplacement de la formule de calcul de l’indemnité offerte lors du congé de maternité</a:t>
            </a:r>
            <a:endParaRPr lang="fr-CA" sz="2200" kern="100" dirty="0">
              <a:effectLst/>
              <a:latin typeface="+mn-lt"/>
              <a:ea typeface="Times New Roman" panose="02020603050405020304" pitchFamily="18" charset="0"/>
              <a:cs typeface="Times New Roman" panose="02020603050405020304" pitchFamily="18" charset="0"/>
            </a:endParaRPr>
          </a:p>
          <a:p>
            <a:pPr marL="800100" lvl="1" indent="-342900">
              <a:buFont typeface="Calibri" panose="020F0502020204030204" pitchFamily="34" charset="0"/>
              <a:buChar char="-"/>
            </a:pPr>
            <a:endParaRPr lang="fr-CA" sz="2200" kern="100" dirty="0">
              <a:effectLst/>
              <a:latin typeface="+mn-lt"/>
              <a:ea typeface="Times New Roman" panose="02020603050405020304" pitchFamily="18" charset="0"/>
              <a:cs typeface="Times New Roman" panose="02020603050405020304" pitchFamily="18" charset="0"/>
            </a:endParaRPr>
          </a:p>
          <a:p>
            <a:pPr marL="800100" lvl="1"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Les priorités gouvernementales</a:t>
            </a:r>
          </a:p>
          <a:p>
            <a:pPr marL="1257300" lvl="2"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SANTÉ MENTALE</a:t>
            </a:r>
          </a:p>
          <a:p>
            <a:pPr marL="1714500" lvl="3"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Majoration de traitement de 7,5 % pour les psychologues</a:t>
            </a:r>
          </a:p>
          <a:p>
            <a:pPr marL="1714500" lvl="3"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Octroi d’une prime de 7,5 % aux psychologues</a:t>
            </a:r>
          </a:p>
          <a:p>
            <a:pPr marL="1714500" lvl="3"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Rehaussement de la semaine de travail des psychologues à 37,5 heures par semaine</a:t>
            </a:r>
          </a:p>
        </p:txBody>
      </p:sp>
    </p:spTree>
    <p:extLst>
      <p:ext uri="{BB962C8B-B14F-4D97-AF65-F5344CB8AC3E}">
        <p14:creationId xmlns:p14="http://schemas.microsoft.com/office/powerpoint/2010/main" val="406398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4</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882383" y="897692"/>
            <a:ext cx="7882794" cy="5170646"/>
          </a:xfrm>
          <a:prstGeom prst="rect">
            <a:avLst/>
          </a:prstGeom>
          <a:noFill/>
        </p:spPr>
        <p:txBody>
          <a:bodyPr wrap="square" lIns="91440" tIns="45720" rIns="91440" bIns="45720" anchor="t">
            <a:spAutoFit/>
          </a:bodyPr>
          <a:lstStyle/>
          <a:p>
            <a:pPr algn="just"/>
            <a:endParaRPr lang="fr-CA" sz="2200" dirty="0">
              <a:ea typeface="Calibri" panose="020F0502020204030204" pitchFamily="34" charset="0"/>
              <a:cs typeface="Times New Roman" panose="02020603050405020304" pitchFamily="18" charset="0"/>
            </a:endParaRP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Précisions sur les enjeux suivants (suite)</a:t>
            </a:r>
          </a:p>
          <a:p>
            <a:pPr lvl="1"/>
            <a:endParaRPr lang="fr-CA" sz="2200" kern="100" dirty="0">
              <a:effectLst/>
              <a:latin typeface="+mn-lt"/>
              <a:ea typeface="Times New Roman" panose="02020603050405020304" pitchFamily="18" charset="0"/>
              <a:cs typeface="Times New Roman" panose="02020603050405020304" pitchFamily="18" charset="0"/>
            </a:endParaRPr>
          </a:p>
          <a:p>
            <a:pPr marL="800100" lvl="1"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Les priorités gouvernementales (suite)</a:t>
            </a:r>
          </a:p>
          <a:p>
            <a:pPr marL="1257300" lvl="2"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SANTÉ MENTALE (suite)</a:t>
            </a:r>
          </a:p>
          <a:p>
            <a:pPr marL="1714500" lvl="3"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Remboursement des coûts du permis de psychothérapeute et des frais de formation afférentes pour </a:t>
            </a:r>
          </a:p>
          <a:p>
            <a:pPr marL="2171700" lvl="4"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Travailleur social</a:t>
            </a:r>
          </a:p>
          <a:p>
            <a:pPr marL="2171700" lvl="4"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Psychoéducateur</a:t>
            </a:r>
          </a:p>
          <a:p>
            <a:pPr marL="2171700" lvl="4"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Ergothérapeute</a:t>
            </a:r>
          </a:p>
          <a:p>
            <a:pPr marL="2171700" lvl="4"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Agent de relations humaines</a:t>
            </a:r>
          </a:p>
          <a:p>
            <a:pPr marL="2171700" lvl="4"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Criminologue</a:t>
            </a:r>
          </a:p>
          <a:p>
            <a:pPr marL="2171700" lvl="4"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Sexologue clinicien</a:t>
            </a:r>
          </a:p>
          <a:p>
            <a:pPr marL="2171700" lvl="4"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Conseiller en orientation</a:t>
            </a:r>
          </a:p>
        </p:txBody>
      </p:sp>
    </p:spTree>
    <p:extLst>
      <p:ext uri="{BB962C8B-B14F-4D97-AF65-F5344CB8AC3E}">
        <p14:creationId xmlns:p14="http://schemas.microsoft.com/office/powerpoint/2010/main" val="2940045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5</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882383" y="897692"/>
            <a:ext cx="7882794" cy="4585871"/>
          </a:xfrm>
          <a:prstGeom prst="rect">
            <a:avLst/>
          </a:prstGeom>
          <a:noFill/>
        </p:spPr>
        <p:txBody>
          <a:bodyPr wrap="square" lIns="91440" tIns="45720" rIns="91440" bIns="45720" anchor="t">
            <a:spAutoFit/>
          </a:bodyPr>
          <a:lstStyle/>
          <a:p>
            <a:pPr algn="just"/>
            <a:endParaRPr lang="fr-CA" sz="2200" dirty="0">
              <a:ea typeface="Calibri" panose="020F0502020204030204" pitchFamily="34" charset="0"/>
              <a:cs typeface="Times New Roman" panose="02020603050405020304" pitchFamily="18" charset="0"/>
            </a:endParaRP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Précisions sur les enjeux suivants (suite)</a:t>
            </a:r>
          </a:p>
          <a:p>
            <a:pPr algn="just"/>
            <a:endParaRPr lang="fr-CA" sz="2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Calibri" panose="020F0502020204030204" pitchFamily="34" charset="0"/>
              <a:buChar char="-"/>
            </a:pPr>
            <a:r>
              <a:rPr lang="fr-CA" sz="2200" kern="100" dirty="0">
                <a:effectLst/>
                <a:latin typeface="+mn-lt"/>
                <a:ea typeface="Times New Roman" panose="02020603050405020304" pitchFamily="18" charset="0"/>
                <a:cs typeface="Times New Roman" panose="02020603050405020304" pitchFamily="18" charset="0"/>
              </a:rPr>
              <a:t>Les recours</a:t>
            </a:r>
          </a:p>
          <a:p>
            <a:pPr marL="1257300" lvl="2"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Identification de certains recours pour tenter de dégager des règlements ou de mettre en place des modes de règlement des conflits à l’amiable</a:t>
            </a:r>
          </a:p>
          <a:p>
            <a:pPr lvl="2"/>
            <a:endParaRPr lang="fr-CA" sz="2200" kern="100" dirty="0">
              <a:effectLst/>
              <a:latin typeface="+mn-lt"/>
              <a:ea typeface="Times New Roman" panose="02020603050405020304" pitchFamily="18" charset="0"/>
              <a:cs typeface="Times New Roman" panose="02020603050405020304" pitchFamily="18" charset="0"/>
            </a:endParaRPr>
          </a:p>
          <a:p>
            <a:pPr marL="800100" lvl="1" indent="-342900">
              <a:buFont typeface="Calibri" panose="020F0502020204030204" pitchFamily="34" charset="0"/>
              <a:buChar char="-"/>
            </a:pPr>
            <a:r>
              <a:rPr lang="fr-CA" sz="2200" kern="100" dirty="0">
                <a:latin typeface="+mn-lt"/>
                <a:ea typeface="Times New Roman" panose="02020603050405020304" pitchFamily="18" charset="0"/>
                <a:cs typeface="Times New Roman" panose="02020603050405020304" pitchFamily="18" charset="0"/>
              </a:rPr>
              <a:t>Les mesures nationales complémentaires</a:t>
            </a:r>
          </a:p>
          <a:p>
            <a:pPr marL="1257300" lvl="2" indent="-342900">
              <a:buFont typeface="Calibri" panose="020F0502020204030204" pitchFamily="34" charset="0"/>
              <a:buChar char="-"/>
            </a:pPr>
            <a:r>
              <a:rPr lang="fr-CA" sz="2200" kern="100" dirty="0">
                <a:effectLst/>
                <a:latin typeface="+mn-lt"/>
                <a:ea typeface="Times New Roman" panose="02020603050405020304" pitchFamily="18" charset="0"/>
                <a:cs typeface="Times New Roman" panose="02020603050405020304" pitchFamily="18" charset="0"/>
              </a:rPr>
              <a:t>Mise en place de leviers afin de faciliter l’accès et l’offre de service, notamment, concernant la formation à distance ainsi que la promotion de la recherche</a:t>
            </a:r>
            <a:endParaRPr lang="fr-CA" sz="2200" dirty="0">
              <a:effectLst/>
              <a:latin typeface="+mn-lt"/>
              <a:ea typeface="Times New Roman" panose="02020603050405020304" pitchFamily="18" charset="0"/>
              <a:cs typeface="Arial" panose="020B0604020202020204" pitchFamily="34" charset="0"/>
            </a:endParaRPr>
          </a:p>
          <a:p>
            <a:endParaRPr lang="fr-CA" sz="28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358275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6</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685800" y="1134260"/>
            <a:ext cx="7882794" cy="3816429"/>
          </a:xfrm>
          <a:prstGeom prst="rect">
            <a:avLst/>
          </a:prstGeom>
          <a:noFill/>
        </p:spPr>
        <p:txBody>
          <a:bodyPr wrap="square" lIns="91440" tIns="45720" rIns="91440" bIns="45720" anchor="t">
            <a:spAutoFit/>
          </a:bodyPr>
          <a:lstStyle/>
          <a:p>
            <a:endParaRPr lang="fr-CA" sz="2200" b="1" dirty="0">
              <a:latin typeface="Arial" panose="020B0604020202020204" pitchFamily="34" charset="0"/>
              <a:ea typeface="Times New Roman" panose="02020603050405020304" pitchFamily="18" charset="0"/>
              <a:cs typeface="Arial" panose="020B0604020202020204" pitchFamily="34" charset="0"/>
            </a:endParaRPr>
          </a:p>
          <a:p>
            <a:r>
              <a:rPr lang="fr-CA" sz="2200" b="1" dirty="0">
                <a:latin typeface="Arial" panose="020B0604020202020204" pitchFamily="34" charset="0"/>
                <a:ea typeface="Times New Roman" panose="02020603050405020304" pitchFamily="18" charset="0"/>
                <a:cs typeface="Arial" panose="020B0604020202020204" pitchFamily="34" charset="0"/>
              </a:rPr>
              <a:t>9 juin </a:t>
            </a:r>
            <a:r>
              <a:rPr lang="fr-CA" sz="2200" b="1" dirty="0">
                <a:effectLst/>
                <a:latin typeface="Arial" panose="020B0604020202020204" pitchFamily="34" charset="0"/>
                <a:ea typeface="Times New Roman" panose="02020603050405020304" pitchFamily="18" charset="0"/>
                <a:cs typeface="Arial" panose="020B0604020202020204" pitchFamily="34" charset="0"/>
              </a:rPr>
              <a:t>2023</a:t>
            </a:r>
          </a:p>
          <a:p>
            <a:endParaRPr lang="fr-CA" sz="22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fr-CA" sz="2200" dirty="0">
                <a:ea typeface="Calibri" panose="020F0502020204030204" pitchFamily="34" charset="0"/>
                <a:cs typeface="Times New Roman" panose="02020603050405020304" pitchFamily="18" charset="0"/>
              </a:rPr>
              <a:t>Demande de médiation formulée par la partie syndicale et envoyée à la Direction de la médiation, de la conciliation et des services de relations du travail du ministère du travail</a:t>
            </a:r>
          </a:p>
          <a:p>
            <a:pPr marL="285750" indent="-285750" algn="just">
              <a:buFont typeface="Arial" panose="020B0604020202020204" pitchFamily="34" charset="0"/>
              <a:buChar char="•"/>
            </a:pPr>
            <a:r>
              <a:rPr lang="fr-CA" sz="2200" dirty="0">
                <a:ea typeface="Calibri" panose="020F0502020204030204" pitchFamily="34" charset="0"/>
                <a:cs typeface="Times New Roman" panose="02020603050405020304" pitchFamily="18" charset="0"/>
              </a:rPr>
              <a:t>Médiateur nommé le jour même. Éric Gagnon</a:t>
            </a:r>
          </a:p>
          <a:p>
            <a:pPr marL="285750" indent="-285750" algn="just">
              <a:buFont typeface="Arial" panose="020B0604020202020204" pitchFamily="34" charset="0"/>
              <a:buChar char="•"/>
            </a:pPr>
            <a:endParaRPr lang="fr-CA" sz="2200" dirty="0">
              <a:ea typeface="Calibri" panose="020F0502020204030204" pitchFamily="34" charset="0"/>
              <a:cs typeface="Times New Roman" panose="02020603050405020304" pitchFamily="18" charset="0"/>
            </a:endParaRPr>
          </a:p>
          <a:p>
            <a:pPr algn="just"/>
            <a:r>
              <a:rPr lang="fr-CA" sz="2200" b="1" dirty="0">
                <a:ea typeface="Calibri" panose="020F0502020204030204" pitchFamily="34" charset="0"/>
                <a:cs typeface="Times New Roman" panose="02020603050405020304" pitchFamily="18" charset="0"/>
              </a:rPr>
              <a:t>19 juin 2023</a:t>
            </a:r>
          </a:p>
          <a:p>
            <a:pPr algn="just"/>
            <a:endParaRPr lang="fr-CA" sz="22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fr-CA" sz="2200" dirty="0">
                <a:effectLst/>
                <a:latin typeface="Calibri" panose="020F0502020204030204" pitchFamily="34" charset="0"/>
                <a:ea typeface="Calibri" panose="020F0502020204030204" pitchFamily="34" charset="0"/>
                <a:cs typeface="Times New Roman" panose="02020603050405020304" pitchFamily="18" charset="0"/>
              </a:rPr>
              <a:t>Présence du médiateur à la table de négociation	</a:t>
            </a:r>
            <a:endParaRPr lang="fr-CA" sz="2200" kern="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93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7</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744903" y="981611"/>
            <a:ext cx="7882794" cy="5509200"/>
          </a:xfrm>
          <a:prstGeom prst="rect">
            <a:avLst/>
          </a:prstGeom>
          <a:noFill/>
        </p:spPr>
        <p:txBody>
          <a:bodyPr wrap="square" lIns="91440" tIns="45720" rIns="91440" bIns="45720" anchor="t">
            <a:spAutoFit/>
          </a:bodyPr>
          <a:lstStyle/>
          <a:p>
            <a:endParaRPr lang="fr-CA" sz="2200" b="1" dirty="0">
              <a:latin typeface="Arial" panose="020B0604020202020204" pitchFamily="34" charset="0"/>
              <a:ea typeface="Times New Roman" panose="02020603050405020304" pitchFamily="18" charset="0"/>
              <a:cs typeface="Arial" panose="020B0604020202020204" pitchFamily="34" charset="0"/>
            </a:endParaRPr>
          </a:p>
          <a:p>
            <a:r>
              <a:rPr lang="fr-CA" sz="2200" b="1" dirty="0">
                <a:latin typeface="Arial" panose="020B0604020202020204" pitchFamily="34" charset="0"/>
                <a:ea typeface="Times New Roman" panose="02020603050405020304" pitchFamily="18" charset="0"/>
                <a:cs typeface="Arial" panose="020B0604020202020204" pitchFamily="34" charset="0"/>
              </a:rPr>
              <a:t>juin </a:t>
            </a:r>
            <a:r>
              <a:rPr lang="fr-CA" sz="2200" b="1" dirty="0">
                <a:effectLst/>
                <a:latin typeface="Arial" panose="020B0604020202020204" pitchFamily="34" charset="0"/>
                <a:ea typeface="Times New Roman" panose="02020603050405020304" pitchFamily="18" charset="0"/>
                <a:cs typeface="Arial" panose="020B0604020202020204" pitchFamily="34" charset="0"/>
              </a:rPr>
              <a:t>2023</a:t>
            </a:r>
          </a:p>
          <a:p>
            <a:pPr algn="just"/>
            <a:r>
              <a:rPr lang="fr-CA" sz="2200" dirty="0">
                <a:ea typeface="Calibri" panose="020F0502020204030204" pitchFamily="34" charset="0"/>
                <a:cs typeface="Times New Roman" panose="02020603050405020304" pitchFamily="18" charset="0"/>
              </a:rPr>
              <a:t>Dépôt des propositions gouvernementales détaillées en lien avec le RREGOP</a:t>
            </a: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Ajustement du RREGOP au nouvel environnement de la 	retraite au Québec</a:t>
            </a:r>
          </a:p>
          <a:p>
            <a:pPr marL="800100" lvl="1" indent="-342900" algn="just">
              <a:buFont typeface="Calibri" panose="020F050202020403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Il est proposé de modifier la formule de calcul de la rente du RREGOP de manière à prévoir que, pour les années de service accumulées à compter du 1er janvier 2025, le crédit de rente annuel soit de 1,4 % pour la portion du salaire inférieure ou égale au maximum supplémentaire des gains admissibles (MSGA) et de 2 % pour la portion du salaire supérieure au MSGA.</a:t>
            </a:r>
          </a:p>
          <a:p>
            <a:pPr lvl="1"/>
            <a:endParaRPr lang="fr-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fr-CA" sz="2200" dirty="0">
              <a:ea typeface="Calibri" panose="020F0502020204030204" pitchFamily="34" charset="0"/>
              <a:cs typeface="Times New Roman" panose="02020603050405020304" pitchFamily="18" charset="0"/>
            </a:endParaRP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endParaRPr lang="fr-CA" sz="2200" kern="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99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8</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744903" y="1230202"/>
            <a:ext cx="7882794" cy="4493538"/>
          </a:xfrm>
          <a:prstGeom prst="rect">
            <a:avLst/>
          </a:prstGeom>
          <a:noFill/>
        </p:spPr>
        <p:txBody>
          <a:bodyPr wrap="square" lIns="91440" tIns="45720" rIns="91440" bIns="45720" anchor="t">
            <a:spAutoFit/>
          </a:bodyPr>
          <a:lstStyle/>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Modification aux dispositions actuelles du régime pour 	maintenir le personnel expérimenté à l’emploi</a:t>
            </a:r>
          </a:p>
          <a:p>
            <a:pPr algn="just"/>
            <a:endParaRPr lang="fr-CA" sz="2200"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Calibri" panose="020F050202020403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Il est proposé de modifier le critère de 35 années de service en ajoutant un critère d’âge minimal à 57 ans, et ce, le plus rapidement possible.</a:t>
            </a:r>
          </a:p>
          <a:p>
            <a:pPr marL="800100" lvl="1" indent="-342900" algn="just">
              <a:buFont typeface="Calibri" panose="020F050202020403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Il est proposé, et ce, le plus rapidement possible, de modifier le critère de retraite avec réduction afin de permettre aux participants âgés de moins de 55 ans de prendre leur retraite s’ils ont accumulé au moins 35 années de service.</a:t>
            </a:r>
          </a:p>
          <a:p>
            <a:pPr marL="285750" indent="-285750" algn="just">
              <a:buFont typeface="Arial" panose="020B0604020202020204" pitchFamily="34" charset="0"/>
              <a:buChar char="•"/>
            </a:pPr>
            <a:endParaRPr lang="fr-CA" sz="2200" dirty="0">
              <a:ea typeface="Calibri" panose="020F0502020204030204" pitchFamily="34" charset="0"/>
              <a:cs typeface="Times New Roman" panose="02020603050405020304" pitchFamily="18" charset="0"/>
            </a:endParaRP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endParaRPr lang="fr-CA" sz="2200" kern="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605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6387" name="Sous-titre 2"/>
          <p:cNvSpPr>
            <a:spLocks noGrp="1"/>
          </p:cNvSpPr>
          <p:nvPr>
            <p:ph type="subTitle" idx="1"/>
            <p:custDataLst>
              <p:tags r:id="rId1"/>
            </p:custDataLst>
          </p:nvPr>
        </p:nvSpPr>
        <p:spPr>
          <a:xfrm>
            <a:off x="685800" y="1793090"/>
            <a:ext cx="8001000" cy="3930650"/>
          </a:xfrm>
        </p:spPr>
        <p:txBody>
          <a:bodyPr/>
          <a:lstStyle/>
          <a:p>
            <a:pPr algn="l" eaLnBrk="1" hangingPunct="1"/>
            <a:endParaRPr lang="fr-CA" sz="1600" dirty="0">
              <a:solidFill>
                <a:schemeClr val="tx1"/>
              </a:solidFill>
              <a:latin typeface="Arial" pitchFamily="34" charset="0"/>
              <a:cs typeface="Arial" pitchFamily="34" charset="0"/>
            </a:endParaRPr>
          </a:p>
          <a:p>
            <a:pPr algn="l" eaLnBrk="1" hangingPunct="1"/>
            <a:endParaRPr lang="fr-CA"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16388" name="Espace réservé du numéro de diapositive 7"/>
          <p:cNvSpPr>
            <a:spLocks noGrp="1"/>
          </p:cNvSpPr>
          <p:nvPr>
            <p:ph type="sldNum" sz="quarter" idx="12"/>
            <p:custDataLst>
              <p:tags r:id="rId2"/>
            </p:custDataLst>
          </p:nvPr>
        </p:nvSpPr>
        <p:spPr bwMode="auto">
          <a:xfrm>
            <a:off x="6553200" y="6499225"/>
            <a:ext cx="2133600" cy="222250"/>
          </a:xfrm>
          <a:noFill/>
          <a:ln>
            <a:miter lim="800000"/>
            <a:headEnd/>
            <a:tailEnd/>
          </a:ln>
        </p:spPr>
        <p:txBody>
          <a:bodyPr/>
          <a:lstStyle/>
          <a:p>
            <a:fld id="{46ABA4EF-007F-4485-B686-1644D259E38F}" type="slidenum">
              <a:rPr lang="fr-CA" sz="1000" b="1">
                <a:solidFill>
                  <a:schemeClr val="bg1"/>
                </a:solidFill>
                <a:latin typeface="Arial Black" pitchFamily="34" charset="0"/>
              </a:rPr>
              <a:pPr/>
              <a:t>9</a:t>
            </a:fld>
            <a:endParaRPr lang="fr-CA" sz="1000" b="1" dirty="0">
              <a:solidFill>
                <a:schemeClr val="bg1"/>
              </a:solidFill>
              <a:latin typeface="Arial Black" pitchFamily="34" charset="0"/>
            </a:endParaRPr>
          </a:p>
        </p:txBody>
      </p:sp>
      <p:pic>
        <p:nvPicPr>
          <p:cNvPr id="16389" name="Picture 6" descr="LogoSPGQ-RVB"/>
          <p:cNvPicPr>
            <a:picLocks noChangeAspect="1" noChangeArrowheads="1"/>
          </p:cNvPicPr>
          <p:nvPr>
            <p:custDataLst>
              <p:tags r:id="rId3"/>
            </p:custDataLst>
          </p:nvPr>
        </p:nvPicPr>
        <p:blipFill>
          <a:blip r:embed="rId8"/>
          <a:srcRect/>
          <a:stretch>
            <a:fillRect/>
          </a:stretch>
        </p:blipFill>
        <p:spPr bwMode="auto">
          <a:xfrm>
            <a:off x="5999163" y="173038"/>
            <a:ext cx="2687637" cy="493712"/>
          </a:xfrm>
          <a:prstGeom prst="rect">
            <a:avLst/>
          </a:prstGeom>
          <a:noFill/>
          <a:ln w="9525">
            <a:noFill/>
            <a:miter lim="800000"/>
            <a:headEnd/>
            <a:tailEnd/>
          </a:ln>
        </p:spPr>
      </p:pic>
      <p:sp>
        <p:nvSpPr>
          <p:cNvPr id="7" name="ZoneTexte 6">
            <a:extLst>
              <a:ext uri="{FF2B5EF4-FFF2-40B4-BE49-F238E27FC236}">
                <a16:creationId xmlns:a16="http://schemas.microsoft.com/office/drawing/2014/main" id="{F8422425-7D19-4DFC-AB2F-93937ADF40BD}"/>
              </a:ext>
            </a:extLst>
          </p:cNvPr>
          <p:cNvSpPr txBox="1"/>
          <p:nvPr>
            <p:custDataLst>
              <p:tags r:id="rId4"/>
            </p:custDataLst>
          </p:nvPr>
        </p:nvSpPr>
        <p:spPr>
          <a:xfrm>
            <a:off x="744903" y="1220320"/>
            <a:ext cx="7882794" cy="4493538"/>
          </a:xfrm>
          <a:prstGeom prst="rect">
            <a:avLst/>
          </a:prstGeom>
          <a:noFill/>
        </p:spPr>
        <p:txBody>
          <a:bodyPr wrap="square" lIns="91440" tIns="45720" rIns="91440" bIns="45720" anchor="t">
            <a:spAutoFit/>
          </a:bodyPr>
          <a:lstStyle/>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r>
              <a:rPr lang="fr-CA" sz="2200" b="1" dirty="0">
                <a:effectLst/>
                <a:latin typeface="Calibri" panose="020F0502020204030204" pitchFamily="34" charset="0"/>
                <a:ea typeface="Calibri" panose="020F0502020204030204" pitchFamily="34" charset="0"/>
                <a:cs typeface="Times New Roman" panose="02020603050405020304" pitchFamily="18" charset="0"/>
              </a:rPr>
              <a:t>Modification aux dispositions actuelles du régime pour 	maintenir le personnel expérimenté à l’emploi (suite)</a:t>
            </a:r>
          </a:p>
          <a:p>
            <a:pPr algn="just"/>
            <a:endParaRPr lang="fr-CA" sz="2200"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Calibri" panose="020F0502020204030204" pitchFamily="34" charset="0"/>
              <a:buChar char="-"/>
            </a:pPr>
            <a:r>
              <a:rPr lang="fr-CA" sz="2200" kern="100" dirty="0">
                <a:effectLst/>
                <a:latin typeface="Calibri" panose="020F0502020204030204" pitchFamily="34" charset="0"/>
                <a:ea typeface="Calibri" panose="020F0502020204030204" pitchFamily="34" charset="0"/>
                <a:cs typeface="Times New Roman" panose="02020603050405020304" pitchFamily="18" charset="0"/>
              </a:rPr>
              <a:t>Il est proposé, et ce, le plus rapidement possible, de modifier les modalités de la retraite progressive en permettant que l’entente initiale entre le participant et l’employeur puisse être prolongée jusqu’à un maximum de sept années de retraite progressive au total.</a:t>
            </a:r>
          </a:p>
          <a:p>
            <a:pPr marL="800100" lvl="1" indent="-342900">
              <a:buFont typeface="Calibri" panose="020F0502020204030204" pitchFamily="34" charset="0"/>
              <a:buChar char="-"/>
            </a:pPr>
            <a:r>
              <a:rPr lang="fr-CA" sz="2200" dirty="0">
                <a:ea typeface="Calibri" panose="020F0502020204030204" pitchFamily="34" charset="0"/>
                <a:cs typeface="Times New Roman" panose="02020603050405020304" pitchFamily="18" charset="0"/>
              </a:rPr>
              <a:t>Le plus rapidement possible, il est proposé d’augmenter l’âge maximal de participation de 69 à 71 ans, et ce, à la suite des discussions tenues entre les parties négociantes au sein des comités de travail sur le RREGOP</a:t>
            </a:r>
          </a:p>
          <a:p>
            <a:pPr algn="just"/>
            <a:r>
              <a:rPr lang="fr-CA" sz="2200" dirty="0">
                <a:effectLst/>
                <a:latin typeface="Calibri" panose="020F0502020204030204" pitchFamily="34" charset="0"/>
                <a:ea typeface="Calibri" panose="020F0502020204030204" pitchFamily="34" charset="0"/>
                <a:cs typeface="Times New Roman" panose="02020603050405020304" pitchFamily="18" charset="0"/>
              </a:rPr>
              <a:t>	</a:t>
            </a:r>
            <a:endParaRPr lang="fr-CA" sz="2200" kern="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985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5"/>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5"/>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856cd58-e128-4169-8c81-d073e1c30a61">
      <UserInfo>
        <DisplayName>Alexandra Gauvin</DisplayName>
        <AccountId>70</AccountId>
        <AccountType/>
      </UserInfo>
      <UserInfo>
        <DisplayName>Genevieve Pepin-Bergeron</DisplayName>
        <AccountId>28</AccountId>
        <AccountType/>
      </UserInfo>
    </SharedWithUsers>
    <TaxCatchAll xmlns="2856cd58-e128-4169-8c81-d073e1c30a61" xsi:nil="true"/>
    <lcf76f155ced4ddcb4097134ff3c332f xmlns="092f552f-70b2-4299-9b40-5554eb34d623">
      <Terms xmlns="http://schemas.microsoft.com/office/infopath/2007/PartnerControls"/>
    </lcf76f155ced4ddcb4097134ff3c332f>
    <Pr_x00e9_cisionssurlecontenu xmlns="092f552f-70b2-4299-9b40-5554eb34d6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05055C63FAB748A189F12C2D1FA056" ma:contentTypeVersion="18" ma:contentTypeDescription="Crée un document." ma:contentTypeScope="" ma:versionID="9b3cd4050ce9c5da4997d2bf3151c428">
  <xsd:schema xmlns:xsd="http://www.w3.org/2001/XMLSchema" xmlns:xs="http://www.w3.org/2001/XMLSchema" xmlns:p="http://schemas.microsoft.com/office/2006/metadata/properties" xmlns:ns2="092f552f-70b2-4299-9b40-5554eb34d623" xmlns:ns3="2856cd58-e128-4169-8c81-d073e1c30a61" targetNamespace="http://schemas.microsoft.com/office/2006/metadata/properties" ma:root="true" ma:fieldsID="bb371f402c67616e7a4b524b8035f805" ns2:_="" ns3:_="">
    <xsd:import namespace="092f552f-70b2-4299-9b40-5554eb34d623"/>
    <xsd:import namespace="2856cd58-e128-4169-8c81-d073e1c30a6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Pr_x00e9_cisionssurlecontenu"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f552f-70b2-4299-9b40-5554eb34d6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r_x00e9_cisionssurlecontenu" ma:index="12" nillable="true" ma:displayName="Précisions sur le contenu" ma:format="Dropdown" ma:internalName="Pr_x00e9_cisionssurlecontenu">
      <xsd:simpleType>
        <xsd:restriction base="dms:Text">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Balises d’images" ma:readOnly="false" ma:fieldId="{5cf76f15-5ced-4ddc-b409-7134ff3c332f}" ma:taxonomyMulti="true" ma:sspId="13e85953-b66f-4c1e-bf5f-0800326d7fa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56cd58-e128-4169-8c81-d073e1c30a61"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4" nillable="true" ma:displayName="Taxonomy Catch All Column" ma:hidden="true" ma:list="{cb242503-66dd-4068-884f-315426841e62}" ma:internalName="TaxCatchAll" ma:showField="CatchAllData" ma:web="2856cd58-e128-4169-8c81-d073e1c30a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B100DE-83FF-4A4A-A033-295479B0A23B}">
  <ds:schemaRefs>
    <ds:schemaRef ds:uri="http://schemas.microsoft.com/sharepoint/v3/contenttype/forms"/>
  </ds:schemaRefs>
</ds:datastoreItem>
</file>

<file path=customXml/itemProps2.xml><?xml version="1.0" encoding="utf-8"?>
<ds:datastoreItem xmlns:ds="http://schemas.openxmlformats.org/officeDocument/2006/customXml" ds:itemID="{976AE48A-13F2-4BE1-9C09-AEC7A63B2FB0}">
  <ds:schemaRefs>
    <ds:schemaRef ds:uri="3da9685b-2fde-45a0-8e93-f1a1f5a77de8"/>
    <ds:schemaRef ds:uri="http://schemas.microsoft.com/office/2006/documentManagement/types"/>
    <ds:schemaRef ds:uri="http://www.w3.org/XML/1998/namespace"/>
    <ds:schemaRef ds:uri="http://purl.org/dc/elements/1.1/"/>
    <ds:schemaRef ds:uri="http://schemas.microsoft.com/office/infopath/2007/PartnerControls"/>
    <ds:schemaRef ds:uri="http://purl.org/dc/terms/"/>
    <ds:schemaRef ds:uri="http://purl.org/dc/dcmitype/"/>
    <ds:schemaRef ds:uri="http://schemas.openxmlformats.org/package/2006/metadata/core-properties"/>
    <ds:schemaRef ds:uri="2856cd58-e128-4169-8c81-d073e1c30a61"/>
    <ds:schemaRef ds:uri="http://schemas.microsoft.com/office/2006/metadata/properties"/>
  </ds:schemaRefs>
</ds:datastoreItem>
</file>

<file path=customXml/itemProps3.xml><?xml version="1.0" encoding="utf-8"?>
<ds:datastoreItem xmlns:ds="http://schemas.openxmlformats.org/officeDocument/2006/customXml" ds:itemID="{191443DC-9D82-4E3A-8774-0D1CD230A3F6}"/>
</file>

<file path=docProps/app.xml><?xml version="1.0" encoding="utf-8"?>
<Properties xmlns="http://schemas.openxmlformats.org/officeDocument/2006/extended-properties" xmlns:vt="http://schemas.openxmlformats.org/officeDocument/2006/docPropsVTypes">
  <TotalTime>7136</TotalTime>
  <Words>1045</Words>
  <Application>Microsoft Office PowerPoint</Application>
  <PresentationFormat>Affichage à l'écran (4:3)</PresentationFormat>
  <Paragraphs>147</Paragraphs>
  <Slides>15</Slides>
  <Notes>14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Arial Black</vt:lpstr>
      <vt:lpstr>Calibri</vt:lpstr>
      <vt:lpstr>Calibri Light</vt:lpstr>
      <vt:lpstr>Thème Office</vt:lpstr>
      <vt:lpstr>  Rapport de négociation Section N-Collèges et Pinel  présenté au Forum sur la mobilisation 4 et 5 oct. 2023 Québec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État des négociations à ce jour</vt:lpstr>
      <vt:lpstr>État des négociations à ce jour (suite)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1 – Arial black 40 pts</dc:title>
  <dc:creator>Carolle Giroux</dc:creator>
  <cp:lastModifiedBy>Alexandra Gauvin</cp:lastModifiedBy>
  <cp:revision>22</cp:revision>
  <cp:lastPrinted>2022-08-29T13:52:31Z</cp:lastPrinted>
  <dcterms:created xsi:type="dcterms:W3CDTF">2014-07-08T14:07:53Z</dcterms:created>
  <dcterms:modified xsi:type="dcterms:W3CDTF">2023-10-03T11:51:57Z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0x01010022777D614DC70D4F8821E04843E19E41</vt:lpwstr>
  </property>
  <property fmtid="{D5CDD505-2E9C-101B-9397-08002B2CF9AE}" pid="3" name="MediaServiceImageTags">
    <vt:lpwstr/>
  </property>
  <property fmtid="{D5CDD505-2E9C-101B-9397-08002B2CF9AE}" pid="4" name="MSIP_Label_58410ad2-fadb-41c6-8d19-4124c5260b75_Enabled">
    <vt:lpwstr>true</vt:lpwstr>
  </property>
  <property fmtid="{D5CDD505-2E9C-101B-9397-08002B2CF9AE}" pid="5" name="MSIP_Label_58410ad2-fadb-41c6-8d19-4124c5260b75_SetDate">
    <vt:lpwstr>2023-09-27T22:45:38Z</vt:lpwstr>
  </property>
  <property fmtid="{D5CDD505-2E9C-101B-9397-08002B2CF9AE}" pid="6" name="MSIP_Label_58410ad2-fadb-41c6-8d19-4124c5260b75_Method">
    <vt:lpwstr>Standard</vt:lpwstr>
  </property>
  <property fmtid="{D5CDD505-2E9C-101B-9397-08002B2CF9AE}" pid="7" name="MSIP_Label_58410ad2-fadb-41c6-8d19-4124c5260b75_Name">
    <vt:lpwstr>defa4170-0d19-0005-0004-bc88714345d2</vt:lpwstr>
  </property>
  <property fmtid="{D5CDD505-2E9C-101B-9397-08002B2CF9AE}" pid="8" name="MSIP_Label_58410ad2-fadb-41c6-8d19-4124c5260b75_SiteId">
    <vt:lpwstr>d18b1d8f-6e66-45dd-ae4f-130d658bb9ec</vt:lpwstr>
  </property>
  <property fmtid="{D5CDD505-2E9C-101B-9397-08002B2CF9AE}" pid="9" name="MSIP_Label_58410ad2-fadb-41c6-8d19-4124c5260b75_ActionId">
    <vt:lpwstr>7691c128-1fb6-4c55-a129-7dec13b769e5</vt:lpwstr>
  </property>
  <property fmtid="{D5CDD505-2E9C-101B-9397-08002B2CF9AE}" pid="10" name="MSIP_Label_58410ad2-fadb-41c6-8d19-4124c5260b75_ContentBits">
    <vt:lpwstr>0</vt:lpwstr>
  </property>
</Properties>
</file>